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9" r:id="rId3"/>
    <p:sldId id="283" r:id="rId4"/>
    <p:sldId id="284" r:id="rId5"/>
    <p:sldId id="280" r:id="rId6"/>
    <p:sldId id="281" r:id="rId7"/>
    <p:sldId id="28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 snapToGrid="0">
      <p:cViewPr varScale="1">
        <p:scale>
          <a:sx n="83" d="100"/>
          <a:sy n="83" d="100"/>
        </p:scale>
        <p:origin x="701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0D52-CF96-4E98-92FF-82AF1D969325}" type="datetimeFigureOut">
              <a:rPr lang="uk-UA" smtClean="0"/>
              <a:pPr/>
              <a:t>17.05.2019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1813-7CBF-4573-9AE5-DC3C0E61CF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6850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0D52-CF96-4E98-92FF-82AF1D969325}" type="datetimeFigureOut">
              <a:rPr lang="uk-UA" smtClean="0"/>
              <a:pPr/>
              <a:t>17.05.2019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1813-7CBF-4573-9AE5-DC3C0E61CF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135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0D52-CF96-4E98-92FF-82AF1D969325}" type="datetimeFigureOut">
              <a:rPr lang="uk-UA" smtClean="0"/>
              <a:pPr/>
              <a:t>17.05.2019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1813-7CBF-4573-9AE5-DC3C0E61CF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439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0D52-CF96-4E98-92FF-82AF1D969325}" type="datetimeFigureOut">
              <a:rPr lang="uk-UA" smtClean="0"/>
              <a:pPr/>
              <a:t>17.05.2019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1813-7CBF-4573-9AE5-DC3C0E61CF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418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0D52-CF96-4E98-92FF-82AF1D969325}" type="datetimeFigureOut">
              <a:rPr lang="uk-UA" smtClean="0"/>
              <a:pPr/>
              <a:t>17.05.2019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1813-7CBF-4573-9AE5-DC3C0E61CF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08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0D52-CF96-4E98-92FF-82AF1D969325}" type="datetimeFigureOut">
              <a:rPr lang="uk-UA" smtClean="0"/>
              <a:pPr/>
              <a:t>17.05.2019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1813-7CBF-4573-9AE5-DC3C0E61CF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256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0D52-CF96-4E98-92FF-82AF1D969325}" type="datetimeFigureOut">
              <a:rPr lang="uk-UA" smtClean="0"/>
              <a:pPr/>
              <a:t>17.05.2019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1813-7CBF-4573-9AE5-DC3C0E61CF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1349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0D52-CF96-4E98-92FF-82AF1D969325}" type="datetimeFigureOut">
              <a:rPr lang="uk-UA" smtClean="0"/>
              <a:pPr/>
              <a:t>17.05.2019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1813-7CBF-4573-9AE5-DC3C0E61CF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641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0D52-CF96-4E98-92FF-82AF1D969325}" type="datetimeFigureOut">
              <a:rPr lang="uk-UA" smtClean="0"/>
              <a:pPr/>
              <a:t>17.05.2019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1813-7CBF-4573-9AE5-DC3C0E61CF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508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0D52-CF96-4E98-92FF-82AF1D969325}" type="datetimeFigureOut">
              <a:rPr lang="uk-UA" smtClean="0"/>
              <a:pPr/>
              <a:t>17.05.2019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1813-7CBF-4573-9AE5-DC3C0E61CF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854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0D52-CF96-4E98-92FF-82AF1D969325}" type="datetimeFigureOut">
              <a:rPr lang="uk-UA" smtClean="0"/>
              <a:pPr/>
              <a:t>17.05.2019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1813-7CBF-4573-9AE5-DC3C0E61CF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183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60D52-CF96-4E98-92FF-82AF1D969325}" type="datetimeFigureOut">
              <a:rPr lang="uk-UA" smtClean="0"/>
              <a:pPr/>
              <a:t>17.05.2019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61813-7CBF-4573-9AE5-DC3C0E61CF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580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94293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chemeClr val="bg1"/>
                </a:solidFill>
                <a:latin typeface="+mn-lt"/>
              </a:rPr>
              <a:t>Защита и проблемы защиты беспроводных медицинских </a:t>
            </a:r>
            <a:r>
              <a:rPr lang="ru-RU" sz="8000" b="1" dirty="0" err="1" smtClean="0">
                <a:solidFill>
                  <a:schemeClr val="bg1"/>
                </a:solidFill>
                <a:latin typeface="+mn-lt"/>
              </a:rPr>
              <a:t>имплантов</a:t>
            </a:r>
            <a:endParaRPr lang="uk-UA" sz="8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124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81043"/>
            <a:ext cx="1069109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В начале нашего столетия в медицинской практике начали активно использовать </a:t>
            </a: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ru-RU" dirty="0" smtClean="0">
                <a:solidFill>
                  <a:schemeClr val="bg1"/>
                </a:solidFill>
              </a:rPr>
              <a:t>умные</a:t>
            </a:r>
            <a:r>
              <a:rPr lang="en-US" dirty="0" smtClean="0">
                <a:solidFill>
                  <a:schemeClr val="bg1"/>
                </a:solidFill>
              </a:rPr>
              <a:t>”</a:t>
            </a:r>
            <a:r>
              <a:rPr lang="ru-RU" dirty="0" smtClean="0">
                <a:solidFill>
                  <a:schemeClr val="bg1"/>
                </a:solidFill>
              </a:rPr>
              <a:t> медицинские </a:t>
            </a:r>
            <a:r>
              <a:rPr lang="ru-RU" dirty="0" err="1" smtClean="0">
                <a:solidFill>
                  <a:schemeClr val="bg1"/>
                </a:solidFill>
              </a:rPr>
              <a:t>импланты</a:t>
            </a:r>
            <a:r>
              <a:rPr lang="ru-RU" dirty="0" smtClean="0">
                <a:solidFill>
                  <a:schemeClr val="bg1"/>
                </a:solidFill>
              </a:rPr>
              <a:t>, которые могли бы настраиваться и собирать информацию дистанционно. На данный момент большинство инсулиновых помп и сердечных </a:t>
            </a:r>
            <a:r>
              <a:rPr lang="ru-RU" dirty="0" err="1" smtClean="0">
                <a:solidFill>
                  <a:schemeClr val="bg1"/>
                </a:solidFill>
              </a:rPr>
              <a:t>имплантов</a:t>
            </a:r>
            <a:r>
              <a:rPr lang="ru-RU" dirty="0" smtClean="0">
                <a:solidFill>
                  <a:schemeClr val="bg1"/>
                </a:solidFill>
              </a:rPr>
              <a:t> являются беспроводными и легко контролируются врачом или пациентом путем специальных мобильных приложений. Однако как мы знаем где есть беспроводная передача данных, есть и способ получить эти данные или даже доступ к устройству.</a:t>
            </a:r>
            <a:endParaRPr lang="uk-U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02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wireless implantable medical devi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472" y="208700"/>
            <a:ext cx="9037782" cy="640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37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ÐÐ°ÑÑÐ¸Ð½ÐºÐ¸ Ð¿Ð¾ Ð·Ð°Ð¿ÑÐ¾ÑÑ world statistics of wireless implanted medical devices us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65" y="272960"/>
            <a:ext cx="11389879" cy="640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67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7416"/>
            <a:ext cx="121920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Общая информация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Принцип работы большинства этих устройств довольно прост, подключение путем использования технологии </a:t>
            </a:r>
            <a:r>
              <a:rPr lang="en-US" sz="3200" dirty="0" smtClean="0">
                <a:solidFill>
                  <a:schemeClr val="bg1"/>
                </a:solidFill>
              </a:rPr>
              <a:t>Bluetooth</a:t>
            </a:r>
            <a:r>
              <a:rPr lang="ru-RU" sz="3200" dirty="0" smtClean="0">
                <a:solidFill>
                  <a:schemeClr val="bg1"/>
                </a:solidFill>
              </a:rPr>
              <a:t>, беспроводное подключение к интернету через мобильную связь или же подключение к девайсу пользователя путем использования одной сети </a:t>
            </a:r>
            <a:r>
              <a:rPr lang="en-US" sz="3200" dirty="0" smtClean="0">
                <a:solidFill>
                  <a:schemeClr val="bg1"/>
                </a:solidFill>
              </a:rPr>
              <a:t>Wi-Fi. </a:t>
            </a:r>
            <a:r>
              <a:rPr lang="ru-RU" sz="3200" dirty="0" smtClean="0">
                <a:solidFill>
                  <a:schemeClr val="bg1"/>
                </a:solidFill>
              </a:rPr>
              <a:t>Все эти способы подключения являются  уязвимыми и давайте разберем возможные угрозы и способы их реализации.</a:t>
            </a:r>
            <a:endParaRPr lang="uk-U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0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Угрозы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Наличие уязвимостей в данных устройствах злоумышленник может использовать для получения персональной информации пользователя, а также нарушить работу устройства что в последствии может нанести вред здоровью пользователя. Наличие таких уязвимостей в кардиостимуляторах является самой большой проблемой в сфере защиты беспроводных медицинских </a:t>
            </a:r>
            <a:r>
              <a:rPr lang="ru-RU" sz="2400" dirty="0" err="1" smtClean="0">
                <a:solidFill>
                  <a:schemeClr val="bg1"/>
                </a:solidFill>
              </a:rPr>
              <a:t>имплантов</a:t>
            </a:r>
            <a:r>
              <a:rPr lang="ru-RU" sz="2400" dirty="0" smtClean="0">
                <a:solidFill>
                  <a:schemeClr val="bg1"/>
                </a:solidFill>
              </a:rPr>
              <a:t>, ведь сердце на ровне с мозгом является самым важным органом в теле человека. Из известных уязвимостей в данный момент распространены следующие уязвимости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-</a:t>
            </a:r>
            <a:r>
              <a:rPr lang="ru-RU" sz="2400" dirty="0" smtClean="0">
                <a:solidFill>
                  <a:schemeClr val="bg1"/>
                </a:solidFill>
              </a:rPr>
              <a:t>Отсутствие защищённых протоколов передачи данных.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-Уязвимости программного уровня.</a:t>
            </a:r>
          </a:p>
        </p:txBody>
      </p:sp>
    </p:spTree>
    <p:extLst>
      <p:ext uri="{BB962C8B-B14F-4D97-AF65-F5344CB8AC3E}">
        <p14:creationId xmlns:p14="http://schemas.microsoft.com/office/powerpoint/2010/main" val="186793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Возможные решения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67734"/>
            <a:ext cx="10515600" cy="205364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- Привлечение специалистов для устранения технических уязвимостей оборудования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Обучение пользователей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Внедрение многофакторной аутентификации.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8661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226</Words>
  <Application>Microsoft Office PowerPoint</Application>
  <PresentationFormat>Широкоэкранный</PresentationFormat>
  <Paragraphs>12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Защита и проблемы защиты беспроводных медицинских имплантов</vt:lpstr>
      <vt:lpstr>Презентация PowerPoint</vt:lpstr>
      <vt:lpstr>Презентация PowerPoint</vt:lpstr>
      <vt:lpstr>Презентация PowerPoint</vt:lpstr>
      <vt:lpstr>Общая информация</vt:lpstr>
      <vt:lpstr>Угрозы</vt:lpstr>
      <vt:lpstr>Возможные решения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Nikita Veselkov</dc:creator>
  <cp:lastModifiedBy>Nikita Veselkov</cp:lastModifiedBy>
  <cp:revision>46</cp:revision>
  <dcterms:created xsi:type="dcterms:W3CDTF">2019-05-03T20:13:01Z</dcterms:created>
  <dcterms:modified xsi:type="dcterms:W3CDTF">2019-05-17T07:49:12Z</dcterms:modified>
</cp:coreProperties>
</file>