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malikukrainian@gmail.com" userId="55e4df91611c99be" providerId="LiveId" clId="{9656C62F-0B76-4343-AA8E-E4CC78EFAF87}"/>
    <pc:docChg chg="custSel modSld">
      <pc:chgData name="nataliamalikukrainian@gmail.com" userId="55e4df91611c99be" providerId="LiveId" clId="{9656C62F-0B76-4343-AA8E-E4CC78EFAF87}" dt="2019-05-12T13:20:18.797" v="161" actId="21"/>
      <pc:docMkLst>
        <pc:docMk/>
      </pc:docMkLst>
      <pc:sldChg chg="addSp delSp modSp">
        <pc:chgData name="nataliamalikukrainian@gmail.com" userId="55e4df91611c99be" providerId="LiveId" clId="{9656C62F-0B76-4343-AA8E-E4CC78EFAF87}" dt="2019-05-12T13:20:02.441" v="160" actId="20577"/>
        <pc:sldMkLst>
          <pc:docMk/>
          <pc:sldMk cId="3856144342" sldId="256"/>
        </pc:sldMkLst>
        <pc:spChg chg="add del mod">
          <ac:chgData name="nataliamalikukrainian@gmail.com" userId="55e4df91611c99be" providerId="LiveId" clId="{9656C62F-0B76-4343-AA8E-E4CC78EFAF87}" dt="2019-05-12T13:17:42.167" v="4" actId="21"/>
          <ac:spMkLst>
            <pc:docMk/>
            <pc:sldMk cId="3856144342" sldId="256"/>
            <ac:spMk id="5" creationId="{948EE6D2-76D8-4940-B79F-D442424A8659}"/>
          </ac:spMkLst>
        </pc:spChg>
        <pc:spChg chg="add mod">
          <ac:chgData name="nataliamalikukrainian@gmail.com" userId="55e4df91611c99be" providerId="LiveId" clId="{9656C62F-0B76-4343-AA8E-E4CC78EFAF87}" dt="2019-05-12T13:20:02.441" v="160" actId="20577"/>
          <ac:spMkLst>
            <pc:docMk/>
            <pc:sldMk cId="3856144342" sldId="256"/>
            <ac:spMk id="7" creationId="{548C2C87-77D0-4347-8E8B-3FE99110C8E9}"/>
          </ac:spMkLst>
        </pc:spChg>
      </pc:sldChg>
      <pc:sldChg chg="addSp delSp modSp">
        <pc:chgData name="nataliamalikukrainian@gmail.com" userId="55e4df91611c99be" providerId="LiveId" clId="{9656C62F-0B76-4343-AA8E-E4CC78EFAF87}" dt="2019-05-12T13:20:18.797" v="161" actId="21"/>
        <pc:sldMkLst>
          <pc:docMk/>
          <pc:sldMk cId="2910860140" sldId="267"/>
        </pc:sldMkLst>
        <pc:spChg chg="add mod">
          <ac:chgData name="nataliamalikukrainian@gmail.com" userId="55e4df91611c99be" providerId="LiveId" clId="{9656C62F-0B76-4343-AA8E-E4CC78EFAF87}" dt="2019-05-12T13:20:18.797" v="161" actId="21"/>
          <ac:spMkLst>
            <pc:docMk/>
            <pc:sldMk cId="2910860140" sldId="267"/>
            <ac:spMk id="4" creationId="{F63F820E-C38F-0F45-A978-FA19780EEDA8}"/>
          </ac:spMkLst>
        </pc:spChg>
        <pc:spChg chg="del">
          <ac:chgData name="nataliamalikukrainian@gmail.com" userId="55e4df91611c99be" providerId="LiveId" clId="{9656C62F-0B76-4343-AA8E-E4CC78EFAF87}" dt="2019-05-12T13:20:18.797" v="161" actId="21"/>
          <ac:spMkLst>
            <pc:docMk/>
            <pc:sldMk cId="2910860140" sldId="267"/>
            <ac:spMk id="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2BB1F-AD5E-4AED-BEDF-7A675AD80888}" type="datetimeFigureOut">
              <a:rPr lang="ru-RU"/>
              <a:pPr/>
              <a:t>17.05.2019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FEBC-554C-440E-ADD2-BA1441DF73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3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69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95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5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3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0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03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7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1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27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4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9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1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6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686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0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57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53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69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7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2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7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1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6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2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5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5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3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181" y="1971675"/>
            <a:ext cx="9748941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Calibri"/>
                <a:cs typeface="Calibri"/>
              </a:rPr>
              <a:t>СОЦІАЛЬНО-ЕКОНОМІЧНІ ПРОБЛЕМИ РОЗВИТКУ ТЕЛЕКОМУНІКАЦІЙ</a:t>
            </a:r>
            <a:endParaRPr lang="uk-UA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468790" y="4876800"/>
            <a:ext cx="1663235" cy="6184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C2C87-77D0-4347-8E8B-3FE99110C8E9}"/>
              </a:ext>
            </a:extLst>
          </p:cNvPr>
          <p:cNvSpPr txBox="1"/>
          <p:nvPr/>
        </p:nvSpPr>
        <p:spPr>
          <a:xfrm>
            <a:off x="7840266" y="5339953"/>
            <a:ext cx="39290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Студентки Рижої Наталії</a:t>
            </a:r>
          </a:p>
          <a:p>
            <a:r>
              <a:rPr lang="ru-RU"/>
              <a:t>Г</a:t>
            </a:r>
            <a:r>
              <a:rPr lang="en-US"/>
              <a:t>рупа СТД-11</a:t>
            </a:r>
          </a:p>
          <a:p>
            <a:r>
              <a:rPr lang="en-US"/>
              <a:t> 1курс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2609" y="1266825"/>
            <a:ext cx="1024411" cy="124744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2500" y="657225"/>
            <a:ext cx="10796588" cy="34722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" dirty="0">
                <a:latin typeface="Calibri"/>
              </a:rPr>
              <a:t>. </a:t>
            </a:r>
            <a:r>
              <a:rPr lang="uk" i="1" u="sng" dirty="0">
                <a:latin typeface="Calibri"/>
              </a:rPr>
              <a:t>“Людина як особа сама створює і будує свої відносини, бере участь у соціальному спілкуванні, управляє процесами. Зв’язок створює і матеріальні умови цього управління. За допомогою засобів зв’язку людина здійснює комунікацію як у сфері виробництва так і в соціальних відносинах. При цьому природа зв’язку проявляється передусім у характері його послуг, тобто його предмета. Саме через предмет долається простір. Зв’язок поєднує людей для спілкування</a:t>
            </a:r>
            <a:r>
              <a:rPr lang="uk" dirty="0">
                <a:latin typeface="Calibri"/>
              </a:rPr>
              <a:t>...”, </a:t>
            </a:r>
          </a:p>
        </p:txBody>
      </p:sp>
      <p:pic>
        <p:nvPicPr>
          <p:cNvPr id="5" name="Объект 4" descr="pannello_2-broa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70340" y="3571875"/>
            <a:ext cx="5464193" cy="2943225"/>
          </a:xfrm>
        </p:spPr>
      </p:pic>
    </p:spTree>
    <p:extLst>
      <p:ext uri="{BB962C8B-B14F-4D97-AF65-F5344CB8AC3E}">
        <p14:creationId xmlns:p14="http://schemas.microsoft.com/office/powerpoint/2010/main" val="41292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160" y="-28575"/>
            <a:ext cx="9571038" cy="1282021"/>
          </a:xfrm>
        </p:spPr>
        <p:txBody>
          <a:bodyPr/>
          <a:lstStyle/>
          <a:p>
            <a:r>
              <a:rPr lang="uk" sz="3200" b="1" i="1" u="sng" dirty="0"/>
              <a:t>Висновок: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739775"/>
            <a:ext cx="9906000" cy="58585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" dirty="0"/>
              <a:t>Сфера телекомунікацій особливу відіграє роль в забезпеченні управління економіки України. Створена така інформаційна система, яка дозволяє забезпечити функціональне, організаційне, економічне і соціальне узгодження та досягнення цілей управління телекомунікацій.</a:t>
            </a:r>
          </a:p>
          <a:p>
            <a:r>
              <a:rPr lang="uk" dirty="0"/>
              <a:t>Телекомунікації відіграють важливу інфраструктурну роль у суспільстві, забезпечуючи оперативний  обмін і розповсюдження інформації в процесах соціальної і економічної діяльності суспільства. Телекомунікації виконуватимуть роль комунікаційної основи при побудові інформаційного суспільства в Україні. Розвиток телекомунікацій повинен відбуватися випереджаючими темпами, порівняно з розвитком економіки, з тим, щоб не обмежувати економічний та соціальний розвиток суспільства.</a:t>
            </a:r>
          </a:p>
          <a:p>
            <a:r>
              <a:rPr lang="uk" dirty="0"/>
              <a:t>Ці загальні закономірності повинні стати визначальними для розвитку телекомунікацій України на найближчу і більш віддалену перспективу. Телекомунікації повинні зіграти роль каталізатора у прискореному розвитку економіки та соціальної сфери України, оскільки основний ефект діяльності телекомунікацій проявляється не у вигляді доходів, прибутків і відрахувань у держбюджет, а у вигляді злагодженого і оптимізованого функціонування економіки та соціальної сфери країни, а також у вигляді покращення умов життя громадян.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23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861" y="2324100"/>
            <a:ext cx="3856037" cy="1639884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/>
              <a:t>ДЯКУЮ ЗА УВАГУ !!!</a:t>
            </a:r>
            <a:endParaRPr lang="ru-RU" sz="4800" i="1" dirty="0">
              <a:solidFill>
                <a:srgbClr val="FFFFFF"/>
              </a:solidFill>
            </a:endParaRPr>
          </a:p>
        </p:txBody>
      </p:sp>
      <p:pic>
        <p:nvPicPr>
          <p:cNvPr id="5" name="Объект 4" descr="20141114-act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0913" y="1585714"/>
            <a:ext cx="4513262" cy="338494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63F820E-C38F-0F45-A978-FA19780EE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6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181" y="238125"/>
            <a:ext cx="9906000" cy="809453"/>
          </a:xfrm>
        </p:spPr>
        <p:txBody>
          <a:bodyPr/>
          <a:lstStyle/>
          <a:p>
            <a:pPr algn="ctr"/>
            <a:r>
              <a:rPr lang="uk" sz="2800" b="1" dirty="0"/>
              <a:t>Роль і проблеми розвитку телекомунікацій</a:t>
            </a:r>
            <a:endParaRPr lang="uk" sz="3200" b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1033" y="923925"/>
            <a:ext cx="10012363" cy="35193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" dirty="0"/>
              <a:t>Телекомунікації відіграють значну роль в соціальній та економічній діяльності суспільства, забезпечуючи оперативне або інтерактивне (діалогове) передавання інформації. Розвиток телекомунікацій повинен здійснюватися випереджувальними темпами порівняно із загальними темпами розвитку економіки і буде визначальним на найближчу і більш віддалену перспективу. Повільні темпи розвитку телекомунікацій спричиняють зниження конкурентоспроможності економіки України. Телекомунікації відіграють значну роль у прискоренні розвитку економіки та соціальної сфери.</a:t>
            </a:r>
          </a:p>
          <a:p>
            <a:endParaRPr lang="ru-RU" dirty="0"/>
          </a:p>
        </p:txBody>
      </p:sp>
      <p:pic>
        <p:nvPicPr>
          <p:cNvPr id="5" name="Объект 4" descr="p_1325_8323468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39678" y="4505325"/>
            <a:ext cx="8208962" cy="1998756"/>
          </a:xfrm>
        </p:spPr>
      </p:pic>
    </p:spTree>
    <p:extLst>
      <p:ext uri="{BB962C8B-B14F-4D97-AF65-F5344CB8AC3E}">
        <p14:creationId xmlns:p14="http://schemas.microsoft.com/office/powerpoint/2010/main" val="41637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161" y="123825"/>
            <a:ext cx="11161712" cy="1351135"/>
          </a:xfrm>
        </p:spPr>
        <p:txBody>
          <a:bodyPr/>
          <a:lstStyle/>
          <a:p>
            <a:r>
              <a:rPr lang="uk" sz="3200" b="1" i="1" u="sng" dirty="0"/>
              <a:t>У сфері телекомунікацій існують такі проблеми:</a:t>
            </a:r>
            <a:endParaRPr lang="uk" sz="2800" b="1" i="1" u="sng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733" y="1057275"/>
            <a:ext cx="10817228" cy="505142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uk" sz="2800" dirty="0">
                <a:latin typeface="Times New Roman"/>
                <a:sym typeface="Symbol"/>
              </a:rPr>
              <a:t>     </a:t>
            </a:r>
            <a:r>
              <a:rPr lang="uk" sz="3600" dirty="0">
                <a:latin typeface="Times New Roman"/>
                <a:sym typeface="Symbol"/>
              </a:rPr>
              <a:t> </a:t>
            </a:r>
            <a:r>
              <a:rPr lang="uk" sz="3600" dirty="0">
                <a:sym typeface="Symbol"/>
              </a:rPr>
              <a:t>низький рівень забезпечення населення, підприємств, установ і організацій інтерактивними телекомунікаційними послугами;</a:t>
            </a:r>
          </a:p>
          <a:p>
            <a:r>
              <a:rPr lang="uk" sz="3600" dirty="0">
                <a:latin typeface="Times New Roman"/>
                <a:sym typeface="Symbol"/>
              </a:rPr>
              <a:t>     </a:t>
            </a:r>
            <a:r>
              <a:rPr lang="uk" sz="3600" dirty="0">
                <a:sym typeface="Symbol"/>
              </a:rPr>
              <a:t>нерівномірність забезпечення телекомунікаційними послугами  та обмеженість доступу користувачів до загальнодоступних телекомунікаційних послуг (особливо у сільській, гірській місцевості і депресивних регіонах);</a:t>
            </a:r>
          </a:p>
          <a:p>
            <a:r>
              <a:rPr lang="uk" sz="3600" dirty="0">
                <a:latin typeface="Times New Roman"/>
                <a:sym typeface="Symbol"/>
              </a:rPr>
              <a:t>    </a:t>
            </a:r>
            <a:r>
              <a:rPr lang="uk" sz="3600" dirty="0">
                <a:sym typeface="Symbol"/>
              </a:rPr>
              <a:t>використання на стаціонарних телекомунікаційних мережах морально застарілого та фізично зношеного аналогового обладнання, що стримує розвиток телекомунікацій та негативно впливає на ефективність роботи операторів телекомунікацій;</a:t>
            </a:r>
          </a:p>
          <a:p>
            <a:r>
              <a:rPr lang="uk" sz="3600" dirty="0">
                <a:latin typeface="Times New Roman"/>
                <a:sym typeface="Symbol"/>
              </a:rPr>
              <a:t>      </a:t>
            </a:r>
            <a:r>
              <a:rPr lang="uk" sz="3600" dirty="0">
                <a:sym typeface="Symbol"/>
              </a:rPr>
              <a:t>наявність великої кількості операторів телекомунікацій (видано майже 700 ліцензій), що призвело до </a:t>
            </a:r>
            <a:r>
              <a:rPr lang="uk" sz="3600" dirty="0" err="1">
                <a:sym typeface="Symbol"/>
              </a:rPr>
              <a:t>нескоординованості</a:t>
            </a:r>
            <a:r>
              <a:rPr lang="uk" sz="3600" dirty="0">
                <a:sym typeface="Symbol"/>
              </a:rPr>
              <a:t> їх дій та відсутності єдиного підходу до вирішення проблемних питань розвитку телекомунікацій;</a:t>
            </a:r>
          </a:p>
          <a:p>
            <a:r>
              <a:rPr lang="uk" sz="3600" dirty="0">
                <a:latin typeface="Times New Roman"/>
                <a:sym typeface="Symbol"/>
              </a:rPr>
              <a:t>     </a:t>
            </a:r>
            <a:r>
              <a:rPr lang="uk" sz="3600" dirty="0">
                <a:sym typeface="Symbol"/>
              </a:rPr>
              <a:t>неефективне використання можливостей прокладених </a:t>
            </a:r>
            <a:r>
              <a:rPr lang="uk" sz="3600" dirty="0" err="1">
                <a:sym typeface="Symbol"/>
              </a:rPr>
              <a:t>волоконно</a:t>
            </a:r>
            <a:r>
              <a:rPr lang="uk" sz="3600" dirty="0">
                <a:sym typeface="Symbol"/>
              </a:rPr>
              <a:t>-оптичних ліній зв’язку та побудованих стільникових мереж операторами телекомунікацій;</a:t>
            </a:r>
          </a:p>
          <a:p>
            <a:r>
              <a:rPr lang="uk" sz="3600" dirty="0">
                <a:latin typeface="Times New Roman"/>
                <a:sym typeface="Symbol"/>
              </a:rPr>
              <a:t>    </a:t>
            </a:r>
            <a:r>
              <a:rPr lang="uk" sz="3600" dirty="0">
                <a:sym typeface="Symbol"/>
              </a:rPr>
              <a:t>недостатній регуляторний вплив держави на ринок телекомунікацій;</a:t>
            </a:r>
          </a:p>
          <a:p>
            <a:r>
              <a:rPr lang="uk" sz="3600" dirty="0">
                <a:latin typeface="Times New Roman"/>
              </a:rPr>
              <a:t>     </a:t>
            </a:r>
            <a:r>
              <a:rPr lang="uk" sz="3600" dirty="0"/>
              <a:t>недостатнє фінансове та матеріально-технічне забезпечення розроблення наукового підходу до визначення принципів державної політики щодо регуляторного впливу на ринок телекомунікацій.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20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381" y="-14287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Calibri"/>
                <a:cs typeface="Calibri"/>
              </a:rPr>
              <a:t>Стратегія розвитку телекомунікацій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817" y="1543050"/>
            <a:ext cx="5639667" cy="35417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uk" sz="3200" dirty="0"/>
              <a:t>Стратегія розвитку телекомунікацій спрямована насамперед на розв’язання зазначених проблем, крім того, передбачає здійснення заходів для подальшого забезпечення розвитку телекомунікацій в Україні на базі телекомунікаційних мереж наступного покоління.</a:t>
            </a:r>
          </a:p>
          <a:p>
            <a:endParaRPr lang="ru-RU" dirty="0"/>
          </a:p>
        </p:txBody>
      </p:sp>
      <p:pic>
        <p:nvPicPr>
          <p:cNvPr id="5" name="Объект 4" descr="it-tehnologi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9303" y="1847850"/>
            <a:ext cx="4348162" cy="3410977"/>
          </a:xfrm>
        </p:spPr>
      </p:pic>
    </p:spTree>
    <p:extLst>
      <p:ext uri="{BB962C8B-B14F-4D97-AF65-F5344CB8AC3E}">
        <p14:creationId xmlns:p14="http://schemas.microsoft.com/office/powerpoint/2010/main" val="231106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373" y="304800"/>
            <a:ext cx="9906000" cy="1154646"/>
          </a:xfrm>
        </p:spPr>
        <p:txBody>
          <a:bodyPr>
            <a:normAutofit/>
          </a:bodyPr>
          <a:lstStyle/>
          <a:p>
            <a:r>
              <a:rPr lang="uk" sz="2800" b="1" i="1" u="sng" dirty="0"/>
              <a:t>Розвиток телекомунікацій повинен здійснюватися за такими основними напрямами:</a:t>
            </a:r>
            <a:endParaRPr lang="uk" sz="2400" b="1" i="1" u="sng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1625" y="1228725"/>
            <a:ext cx="8016875" cy="51078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" dirty="0">
                <a:latin typeface="Times New Roman"/>
                <a:sym typeface="Symbol"/>
              </a:rPr>
              <a:t>  </a:t>
            </a:r>
            <a:r>
              <a:rPr lang="uk" dirty="0">
                <a:sym typeface="Symbol"/>
              </a:rPr>
              <a:t>прискорення розвитку телекомунікаційних мереж з використанням новітніх технологічних досягнень (</a:t>
            </a:r>
            <a:r>
              <a:rPr lang="uk" dirty="0" err="1">
                <a:sym typeface="Symbol"/>
              </a:rPr>
              <a:t>радіотехнологій</a:t>
            </a:r>
            <a:r>
              <a:rPr lang="uk" dirty="0">
                <a:sym typeface="Symbol"/>
              </a:rPr>
              <a:t>, </a:t>
            </a:r>
            <a:r>
              <a:rPr lang="uk" dirty="0" err="1">
                <a:sym typeface="Symbol"/>
              </a:rPr>
              <a:t>волоконно</a:t>
            </a:r>
            <a:r>
              <a:rPr lang="uk" dirty="0">
                <a:sym typeface="Symbol"/>
              </a:rPr>
              <a:t>-оптичних, пакетних технологій тощо);</a:t>
            </a:r>
          </a:p>
          <a:p>
            <a:r>
              <a:rPr lang="uk" dirty="0">
                <a:latin typeface="Times New Roman"/>
                <a:sym typeface="Symbol"/>
              </a:rPr>
              <a:t> </a:t>
            </a:r>
            <a:r>
              <a:rPr lang="uk" dirty="0">
                <a:sym typeface="Symbol"/>
              </a:rPr>
              <a:t>сприяння реалізації регуляторної політики у сфері телекомунікацій, спрямованої на об’єднання (консолідацію) можливостей суб’єктів ринку телекомунікацій з метою розв’язання основних проблем сфери, підвищення ефективності їх діяльності.</a:t>
            </a:r>
          </a:p>
          <a:p>
            <a:r>
              <a:rPr lang="uk" dirty="0"/>
              <a:t>удосконалення нормативно-правової бази у сфері телекомунікацій.</a:t>
            </a:r>
          </a:p>
          <a:p>
            <a:endParaRPr lang="ru-RU" dirty="0"/>
          </a:p>
        </p:txBody>
      </p:sp>
      <p:pic>
        <p:nvPicPr>
          <p:cNvPr id="5" name="Объект 4" descr="iStock_chip_securit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02552" y="1571625"/>
            <a:ext cx="3137813" cy="2229797"/>
          </a:xfrm>
        </p:spPr>
      </p:pic>
    </p:spTree>
    <p:extLst>
      <p:ext uri="{BB962C8B-B14F-4D97-AF65-F5344CB8AC3E}">
        <p14:creationId xmlns:p14="http://schemas.microsoft.com/office/powerpoint/2010/main" val="133026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381" y="11430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uk" b="1" dirty="0"/>
              <a:t>Державна підтримка розвитку телекомунікацій</a:t>
            </a:r>
            <a:endParaRPr lang="uk" b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1969" y="1276350"/>
            <a:ext cx="10207340" cy="3541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" dirty="0"/>
              <a:t>Прискорений розвиток телекомунікацій є одним із основних чинників, що впливатиме на розбудову національної економіки та масове впровадження інформаційних технологій, побудову в Україні інформаційного суспільства, на процес інтеграції України в ЄС та у світову економіку, а також збільшення надходжень до </a:t>
            </a:r>
            <a:r>
              <a:rPr lang="uk" dirty="0" smtClean="0"/>
              <a:t>державно</a:t>
            </a:r>
            <a:r>
              <a:rPr lang="uk" dirty="0" smtClean="0"/>
              <a:t>го бюджет</a:t>
            </a:r>
            <a:endParaRPr lang="ru-RU" dirty="0"/>
          </a:p>
        </p:txBody>
      </p:sp>
      <p:pic>
        <p:nvPicPr>
          <p:cNvPr id="5" name="Объект 4" descr="internet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93823" y="3645317"/>
            <a:ext cx="6158019" cy="2947988"/>
          </a:xfrm>
        </p:spPr>
      </p:pic>
    </p:spTree>
    <p:extLst>
      <p:ext uri="{BB962C8B-B14F-4D97-AF65-F5344CB8AC3E}">
        <p14:creationId xmlns:p14="http://schemas.microsoft.com/office/powerpoint/2010/main" val="199471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664" y="-171450"/>
            <a:ext cx="11395075" cy="2054265"/>
          </a:xfrm>
        </p:spPr>
        <p:txBody>
          <a:bodyPr>
            <a:normAutofit/>
          </a:bodyPr>
          <a:lstStyle/>
          <a:p>
            <a:pPr algn="ctr"/>
            <a:r>
              <a:rPr lang="uk" sz="2800" b="1" i="1" u="sng" dirty="0"/>
              <a:t>Для реалізації завдань Концепції необхідна державна підтримка розвитку телекомунікацій за такими напрямами:</a:t>
            </a:r>
            <a:endParaRPr lang="uk" sz="2800" b="1" i="1" u="sng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7585" y="1543050"/>
            <a:ext cx="10505795" cy="490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2000" dirty="0">
                <a:latin typeface="Calibri"/>
                <a:cs typeface="Calibri"/>
              </a:rPr>
              <a:t>залучення вітчизняних наукових установ та окремих науковців до визначення принципів державної політики у сфері телекомунікацій, спрямування їх діяльності на вирішення системних питань, що впливають на розвиток телекомунікацій;</a:t>
            </a:r>
          </a:p>
          <a:p>
            <a:r>
              <a:rPr lang="uk-UA" sz="2000" dirty="0">
                <a:latin typeface="Calibri"/>
                <a:cs typeface="Calibri"/>
              </a:rPr>
              <a:t>розвиток науково-технічної та регуляторної політики у зазначеній сфері шляхом прискореного розроблення рекомендацій, нормативних документів і регламентів, організації пошукових і науково-дослідних робіт з оптимального використання наявних ресурсів (фінансових, трудових, матеріальних, частотних, номерних, адресних тощо) з метою підвищення ефективності діяльності суб’єктів ринку телекомунікацій;</a:t>
            </a:r>
          </a:p>
          <a:p>
            <a:r>
              <a:rPr lang="uk-UA" sz="2000" dirty="0">
                <a:latin typeface="Calibri"/>
                <a:cs typeface="Calibri"/>
              </a:rPr>
              <a:t>сприяння залученню зовнішніх та внутрішніх інвестицій для розвитку телекомунікаційних мереж у сільській, гірській місцевості і депресивних регіонах;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94113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88543" y="4581525"/>
            <a:ext cx="2882400" cy="43973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181" y="809625"/>
            <a:ext cx="10436225" cy="63995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" dirty="0">
                <a:latin typeface="Times New Roman"/>
                <a:sym typeface="Symbol"/>
              </a:rPr>
              <a:t> </a:t>
            </a:r>
            <a:r>
              <a:rPr lang="uk" dirty="0">
                <a:sym typeface="Symbol"/>
              </a:rPr>
              <a:t>сприяння структурним, технічним і технологічним перетворенням у сфері телекомунікацій,  підвищенню ефективності регуляторного впливу на ринок телекомунікацій з використанням рекомендацій міжнародних організацій (Міжнародного союзу електрозв’язку, Європейського інституту стандартів у сфері телекомунікацій, Європейської конференції Адміністрацій пошти та телекомунікацій) стосовно організаційних, технічних і фінансових аспектів діяльності;</a:t>
            </a:r>
          </a:p>
          <a:p>
            <a:r>
              <a:rPr lang="uk" dirty="0" err="1">
                <a:sym typeface="Symbol"/>
              </a:rPr>
              <a:t>нармативно</a:t>
            </a:r>
            <a:r>
              <a:rPr lang="uk" dirty="0">
                <a:sym typeface="Symbol"/>
              </a:rPr>
              <a:t>-правове забезпечення діяльності у сфері телекомунікацій;</a:t>
            </a:r>
          </a:p>
          <a:p>
            <a:r>
              <a:rPr lang="ru-RU" dirty="0">
                <a:latin typeface="Times New Roman"/>
              </a:rPr>
              <a:t> </a:t>
            </a:r>
            <a:r>
              <a:rPr lang="uk" dirty="0"/>
              <a:t>фінансова підтримка проведення науково-дослідних робіт з питань розвитку і побудови мереж наступного покоління в Україні.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16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905" y="1133475"/>
            <a:ext cx="9906000" cy="1939005"/>
          </a:xfrm>
        </p:spPr>
        <p:txBody>
          <a:bodyPr>
            <a:normAutofit fontScale="90000"/>
          </a:bodyPr>
          <a:lstStyle/>
          <a:p>
            <a:pPr algn="ctr"/>
            <a:r>
              <a:rPr lang="uk" sz="4400" b="1" dirty="0"/>
              <a:t>СОЦІАЛЬНО-ЕКОНОМІЧНА ЕФЕКТИВНІСТЬ ТЕЛЕКОМУНІКАЦІЙНОЇ СФЕРИ  В УКРАЇНІ</a:t>
            </a:r>
            <a:endParaRPr lang="uk" sz="4400" b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811082" y="4831324"/>
            <a:ext cx="1083963" cy="960437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 descr="ma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93051" y="2876550"/>
            <a:ext cx="6090195" cy="3636963"/>
          </a:xfrm>
        </p:spPr>
      </p:pic>
    </p:spTree>
    <p:extLst>
      <p:ext uri="{BB962C8B-B14F-4D97-AF65-F5344CB8AC3E}">
        <p14:creationId xmlns:p14="http://schemas.microsoft.com/office/powerpoint/2010/main" val="14348954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442</Words>
  <Application>Microsoft Office PowerPoint</Application>
  <PresentationFormat>Широкоэкранный</PresentationFormat>
  <Paragraphs>47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СОЦІАЛЬНО-ЕКОНОМІЧНІ ПРОБЛЕМИ РОЗВИТКУ ТЕЛЕКОМУНІКАЦІЙ</vt:lpstr>
      <vt:lpstr>Роль і проблеми розвитку телекомунікацій </vt:lpstr>
      <vt:lpstr>У сфері телекомунікацій існують такі проблеми: </vt:lpstr>
      <vt:lpstr>Стратегія розвитку телекомунікацій</vt:lpstr>
      <vt:lpstr>Розвиток телекомунікацій повинен здійснюватися за такими основними напрямами: </vt:lpstr>
      <vt:lpstr>Державна підтримка розвитку телекомунікацій </vt:lpstr>
      <vt:lpstr>Для реалізації завдань Концепції необхідна державна підтримка розвитку телекомунікацій за такими напрямами: </vt:lpstr>
      <vt:lpstr>Презентация PowerPoint</vt:lpstr>
      <vt:lpstr>СОЦІАЛЬНО-ЕКОНОМІЧНА ЕФЕКТИВНІСТЬ ТЕЛЕКОМУНІКАЦІЙНОЇ СФЕРИ  В УКРАЇНІ </vt:lpstr>
      <vt:lpstr>Презентация PowerPoint</vt:lpstr>
      <vt:lpstr>Висновок: </vt:lpstr>
      <vt:lpstr>ДЯКУЮ ЗА УВАГУ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LSD</dc:creator>
  <cp:lastModifiedBy>natasha</cp:lastModifiedBy>
  <cp:revision>7</cp:revision>
  <dcterms:created xsi:type="dcterms:W3CDTF">2014-08-26T23:43:54Z</dcterms:created>
  <dcterms:modified xsi:type="dcterms:W3CDTF">2019-05-17T05:08:02Z</dcterms:modified>
</cp:coreProperties>
</file>