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357" r:id="rId2"/>
    <p:sldId id="345" r:id="rId3"/>
    <p:sldId id="368" r:id="rId4"/>
    <p:sldId id="367" r:id="rId5"/>
    <p:sldId id="365" r:id="rId6"/>
    <p:sldId id="348" r:id="rId7"/>
    <p:sldId id="364" r:id="rId8"/>
    <p:sldId id="361" r:id="rId9"/>
    <p:sldId id="369" r:id="rId10"/>
    <p:sldId id="370" r:id="rId11"/>
    <p:sldId id="356" r:id="rId12"/>
    <p:sldId id="355" r:id="rId13"/>
    <p:sldId id="286" r:id="rId1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D7BA8"/>
    <a:srgbClr val="0033A0"/>
    <a:srgbClr val="FF0000"/>
    <a:srgbClr val="10CD10"/>
    <a:srgbClr val="00DD64"/>
    <a:srgbClr val="D4D4D4"/>
    <a:srgbClr val="1C7EC4"/>
    <a:srgbClr val="008AD1"/>
    <a:srgbClr val="9CC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93357" autoAdjust="0"/>
  </p:normalViewPr>
  <p:slideViewPr>
    <p:cSldViewPr snapToGrid="0">
      <p:cViewPr varScale="1">
        <p:scale>
          <a:sx n="109" d="100"/>
          <a:sy n="109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4153853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506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Today</a:t>
            </a:r>
            <a:r>
              <a:rPr lang="en-US" altLang="ru-RU" baseline="0" dirty="0" smtClean="0"/>
              <a:t>, we sure, there is only one way solutions of security issue for the DNS-technology, it’s application of the blockchain technology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356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015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953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6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7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6253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u="none" dirty="0" smtClean="0"/>
          </a:p>
        </p:txBody>
      </p:sp>
    </p:spTree>
    <p:extLst>
      <p:ext uri="{BB962C8B-B14F-4D97-AF65-F5344CB8AC3E}">
        <p14:creationId xmlns:p14="http://schemas.microsoft.com/office/powerpoint/2010/main" val="283081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u="none" dirty="0" smtClean="0"/>
          </a:p>
        </p:txBody>
      </p:sp>
    </p:spTree>
    <p:extLst>
      <p:ext uri="{BB962C8B-B14F-4D97-AF65-F5344CB8AC3E}">
        <p14:creationId xmlns:p14="http://schemas.microsoft.com/office/powerpoint/2010/main" val="320723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u="none" dirty="0" smtClean="0"/>
          </a:p>
        </p:txBody>
      </p:sp>
    </p:spTree>
    <p:extLst>
      <p:ext uri="{BB962C8B-B14F-4D97-AF65-F5344CB8AC3E}">
        <p14:creationId xmlns:p14="http://schemas.microsoft.com/office/powerpoint/2010/main" val="177151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u="none" dirty="0" smtClean="0"/>
          </a:p>
        </p:txBody>
      </p:sp>
    </p:spTree>
    <p:extLst>
      <p:ext uri="{BB962C8B-B14F-4D97-AF65-F5344CB8AC3E}">
        <p14:creationId xmlns:p14="http://schemas.microsoft.com/office/powerpoint/2010/main" val="122882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559658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8336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4312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0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10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Because the proposed solution will use the DNS technologies, the security issue must be one of main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The current situation is unsatisfactory. We still don't have the relevant the DNS security support solutions for IoT as well as fro DNS </a:t>
            </a:r>
            <a:r>
              <a:rPr lang="en-US" altLang="ru-RU" dirty="0" err="1" smtClean="0"/>
              <a:t>technilogies</a:t>
            </a:r>
            <a:r>
              <a:rPr lang="en-US" altLang="ru-RU" dirty="0" smtClean="0"/>
              <a:t> in general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dirty="0" smtClean="0"/>
              <a:t>The red zones are reflected the real threats in standard scheme of DNS resolving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37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479431-E10A-4995-9FAF-7C847D309C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5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12000"/>
            </a:lvl1pPr>
            <a:lvl2pPr algn="ctr" rtl="0">
              <a:spcBef>
                <a:spcPts val="0"/>
              </a:spcBef>
              <a:buSzPct val="100000"/>
              <a:defRPr sz="12000"/>
            </a:lvl2pPr>
            <a:lvl3pPr algn="ctr" rtl="0">
              <a:spcBef>
                <a:spcPts val="0"/>
              </a:spcBef>
              <a:buSzPct val="100000"/>
              <a:defRPr sz="12000"/>
            </a:lvl3pPr>
            <a:lvl4pPr algn="ctr" rtl="0">
              <a:spcBef>
                <a:spcPts val="0"/>
              </a:spcBef>
              <a:buSzPct val="100000"/>
              <a:defRPr sz="12000"/>
            </a:lvl4pPr>
            <a:lvl5pPr algn="ctr" rtl="0">
              <a:spcBef>
                <a:spcPts val="0"/>
              </a:spcBef>
              <a:buSzPct val="100000"/>
              <a:defRPr sz="12000"/>
            </a:lvl5pPr>
            <a:lvl6pPr algn="ctr" rtl="0">
              <a:spcBef>
                <a:spcPts val="0"/>
              </a:spcBef>
              <a:buSzPct val="100000"/>
              <a:defRPr sz="12000"/>
            </a:lvl6pPr>
            <a:lvl7pPr algn="ctr" rtl="0">
              <a:spcBef>
                <a:spcPts val="0"/>
              </a:spcBef>
              <a:buSzPct val="100000"/>
              <a:defRPr sz="12000"/>
            </a:lvl7pPr>
            <a:lvl8pPr algn="ctr" rtl="0">
              <a:spcBef>
                <a:spcPts val="0"/>
              </a:spcBef>
              <a:buSzPct val="100000"/>
              <a:defRPr sz="12000"/>
            </a:lvl8pPr>
            <a:lvl9pPr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7C1B98-E60A-4337-B147-5E6488343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962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092758-C73D-4C31-BFA9-0B79B5564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83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="ctr"/>
          <a:lstStyle>
            <a:lvl1pPr algn="ctr" rtl="0">
              <a:spcBef>
                <a:spcPts val="0"/>
              </a:spcBef>
              <a:buSzPct val="100000"/>
              <a:defRPr sz="3600"/>
            </a:lvl1pPr>
            <a:lvl2pPr algn="ctr" rtl="0">
              <a:spcBef>
                <a:spcPts val="0"/>
              </a:spcBef>
              <a:buSzPct val="100000"/>
              <a:defRPr sz="3600"/>
            </a:lvl2pPr>
            <a:lvl3pPr algn="ctr" rtl="0">
              <a:spcBef>
                <a:spcPts val="0"/>
              </a:spcBef>
              <a:buSzPct val="100000"/>
              <a:defRPr sz="3600"/>
            </a:lvl3pPr>
            <a:lvl4pPr algn="ctr" rtl="0">
              <a:spcBef>
                <a:spcPts val="0"/>
              </a:spcBef>
              <a:buSzPct val="100000"/>
              <a:defRPr sz="3600"/>
            </a:lvl4pPr>
            <a:lvl5pPr algn="ctr" rtl="0">
              <a:spcBef>
                <a:spcPts val="0"/>
              </a:spcBef>
              <a:buSzPct val="100000"/>
              <a:defRPr sz="3600"/>
            </a:lvl5pPr>
            <a:lvl6pPr algn="ctr" rtl="0">
              <a:spcBef>
                <a:spcPts val="0"/>
              </a:spcBef>
              <a:buSzPct val="100000"/>
              <a:defRPr sz="3600"/>
            </a:lvl6pPr>
            <a:lvl7pPr algn="ctr" rtl="0">
              <a:spcBef>
                <a:spcPts val="0"/>
              </a:spcBef>
              <a:buSzPct val="100000"/>
              <a:defRPr sz="3600"/>
            </a:lvl7pPr>
            <a:lvl8pPr algn="ctr" rtl="0">
              <a:spcBef>
                <a:spcPts val="0"/>
              </a:spcBef>
              <a:buSzPct val="100000"/>
              <a:defRPr sz="3600"/>
            </a:lvl8pPr>
            <a:lvl9pPr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5D87EB-116B-4D73-B712-D249D7A66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4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6C7C6E9-2013-4F81-B247-836AD403E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5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456C8A-B7AA-46A6-8F42-91B295456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4DB212-B59C-41D9-B181-D8727F06A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62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="b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E2C2D9-58AC-4FCC-A90C-C38F7B9B5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0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F7B78E-B65A-4591-82F9-39C9A2580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13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="b"/>
          <a:lstStyle>
            <a:lvl1pPr algn="ctr" rtl="0">
              <a:spcBef>
                <a:spcPts val="0"/>
              </a:spcBef>
              <a:buSzPct val="100000"/>
              <a:defRPr sz="4200"/>
            </a:lvl1pPr>
            <a:lvl2pPr algn="ctr" rtl="0">
              <a:spcBef>
                <a:spcPts val="0"/>
              </a:spcBef>
              <a:buSzPct val="100000"/>
              <a:defRPr sz="4200"/>
            </a:lvl2pPr>
            <a:lvl3pPr algn="ctr" rtl="0">
              <a:spcBef>
                <a:spcPts val="0"/>
              </a:spcBef>
              <a:buSzPct val="100000"/>
              <a:defRPr sz="4200"/>
            </a:lvl3pPr>
            <a:lvl4pPr algn="ctr" rtl="0">
              <a:spcBef>
                <a:spcPts val="0"/>
              </a:spcBef>
              <a:buSzPct val="100000"/>
              <a:defRPr sz="4200"/>
            </a:lvl4pPr>
            <a:lvl5pPr algn="ctr" rtl="0">
              <a:spcBef>
                <a:spcPts val="0"/>
              </a:spcBef>
              <a:buSzPct val="100000"/>
              <a:defRPr sz="4200"/>
            </a:lvl5pPr>
            <a:lvl6pPr algn="ctr" rtl="0">
              <a:spcBef>
                <a:spcPts val="0"/>
              </a:spcBef>
              <a:buSzPct val="100000"/>
              <a:defRPr sz="4200"/>
            </a:lvl6pPr>
            <a:lvl7pPr algn="ctr" rtl="0">
              <a:spcBef>
                <a:spcPts val="0"/>
              </a:spcBef>
              <a:buSzPct val="100000"/>
              <a:defRPr sz="4200"/>
            </a:lvl7pPr>
            <a:lvl8pPr algn="ctr" rtl="0">
              <a:spcBef>
                <a:spcPts val="0"/>
              </a:spcBef>
              <a:buSzPct val="100000"/>
              <a:defRPr sz="4200"/>
            </a:lvl8pPr>
            <a:lvl9pPr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="ctr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3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1CB1A51-9040-4ECC-B3F0-6D7EB6F2D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5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F977B7-24DB-4163-9C56-9D33DBD57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83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C812C9E-104B-487A-984A-2401633DF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um.net.ua/" TargetMode="External"/><Relationship Id="rId5" Type="http://schemas.openxmlformats.org/officeDocument/2006/relationships/hyperlink" Target="mailto:ceo@num.net.u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um.net.ua/" TargetMode="External"/><Relationship Id="rId5" Type="http://schemas.openxmlformats.org/officeDocument/2006/relationships/hyperlink" Target="mailto:ceo@num.net.u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4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pn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2.png"/><Relationship Id="rId4" Type="http://schemas.openxmlformats.org/officeDocument/2006/relationships/image" Target="../media/image4.emf"/><Relationship Id="rId9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1" y="1480122"/>
            <a:ext cx="729039" cy="13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cxnSp>
        <p:nvCxnSpPr>
          <p:cNvPr id="14341" name="Shape 57"/>
          <p:cNvCxnSpPr>
            <a:cxnSpLocks noChangeShapeType="1"/>
          </p:cNvCxnSpPr>
          <p:nvPr/>
        </p:nvCxnSpPr>
        <p:spPr bwMode="auto">
          <a:xfrm>
            <a:off x="1517650" y="1060450"/>
            <a:ext cx="1497" cy="2064054"/>
          </a:xfrm>
          <a:prstGeom prst="straightConnector1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55"/>
          <p:cNvSpPr txBox="1">
            <a:spLocks/>
          </p:cNvSpPr>
          <p:nvPr/>
        </p:nvSpPr>
        <p:spPr bwMode="auto">
          <a:xfrm>
            <a:off x="1831552" y="1493785"/>
            <a:ext cx="7000042" cy="14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46000"/>
            </a:pPr>
            <a:r>
              <a:rPr lang="en-US" altLang="ru-RU" sz="2800" b="1" dirty="0"/>
              <a:t>Functionality and identity management in 5G/LTE and IoT networks</a:t>
            </a:r>
            <a:endParaRPr lang="en-US" alt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557798" y="4250446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Kiev</a:t>
            </a:r>
            <a:r>
              <a:rPr lang="ru-RU" b="1" dirty="0" smtClean="0"/>
              <a:t>, </a:t>
            </a:r>
          </a:p>
          <a:p>
            <a:r>
              <a:rPr lang="en-US" b="1" dirty="0" smtClean="0"/>
              <a:t>May 14-16,</a:t>
            </a:r>
            <a:r>
              <a:rPr lang="ru-RU" b="1" dirty="0" smtClean="0"/>
              <a:t> 201</a:t>
            </a:r>
            <a:r>
              <a:rPr lang="en-US" b="1" dirty="0" smtClean="0"/>
              <a:t>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9361" y="3389174"/>
            <a:ext cx="357129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Yuri Kargapolov</a:t>
            </a:r>
          </a:p>
          <a:p>
            <a:r>
              <a:rPr lang="en-US" b="1" dirty="0" smtClean="0"/>
              <a:t>CEO UNAOC, </a:t>
            </a:r>
            <a:r>
              <a:rPr lang="en-US" b="1" dirty="0" smtClean="0"/>
              <a:t>Consortium,</a:t>
            </a:r>
            <a:endParaRPr lang="ru-RU" b="1" dirty="0" smtClean="0"/>
          </a:p>
          <a:p>
            <a:r>
              <a:rPr lang="en-US" b="1" dirty="0"/>
              <a:t>State University of </a:t>
            </a:r>
            <a:r>
              <a:rPr lang="en-US" b="1" dirty="0" smtClean="0"/>
              <a:t>Telecommunications</a:t>
            </a:r>
            <a:endParaRPr lang="en-US" b="1" dirty="0"/>
          </a:p>
          <a:p>
            <a:r>
              <a:rPr lang="en-US" b="1" dirty="0" smtClean="0">
                <a:hlinkClick r:id="rId5"/>
              </a:rPr>
              <a:t>ceo@num.net.ua</a:t>
            </a:r>
            <a:endParaRPr lang="en-US" b="1" dirty="0" smtClean="0"/>
          </a:p>
          <a:p>
            <a:r>
              <a:rPr lang="en-US" b="1" dirty="0" smtClean="0">
                <a:hlinkClick r:id="rId6"/>
              </a:rPr>
              <a:t>http://num.net.ua</a:t>
            </a:r>
            <a:r>
              <a:rPr lang="en-US" b="1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66" y="4250447"/>
            <a:ext cx="412332" cy="477652"/>
          </a:xfrm>
          <a:prstGeom prst="rect">
            <a:avLst/>
          </a:prstGeom>
        </p:spPr>
      </p:pic>
      <p:sp>
        <p:nvSpPr>
          <p:cNvPr id="16" name="Shape 55"/>
          <p:cNvSpPr txBox="1">
            <a:spLocks/>
          </p:cNvSpPr>
          <p:nvPr/>
        </p:nvSpPr>
        <p:spPr bwMode="auto">
          <a:xfrm>
            <a:off x="5802923" y="3363747"/>
            <a:ext cx="3341077" cy="8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46000"/>
            </a:pPr>
            <a:r>
              <a:rPr lang="en-US" dirty="0" smtClean="0"/>
              <a:t>ITU </a:t>
            </a:r>
            <a:r>
              <a:rPr lang="en-US" dirty="0"/>
              <a:t>Workshop for Europe and CIS on ICT Infrastructure as a Basis for Digital Economy</a:t>
            </a:r>
          </a:p>
        </p:txBody>
      </p:sp>
      <p:sp>
        <p:nvSpPr>
          <p:cNvPr id="17" name="Shape 60"/>
          <p:cNvSpPr txBox="1">
            <a:spLocks noChangeArrowheads="1"/>
          </p:cNvSpPr>
          <p:nvPr/>
        </p:nvSpPr>
        <p:spPr bwMode="auto">
          <a:xfrm>
            <a:off x="621044" y="310112"/>
            <a:ext cx="8210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>
                <a:solidFill>
                  <a:srgbClr val="1C7EC4"/>
                </a:solidFill>
              </a:rPr>
              <a:t>Ukrainian Numbering, Naming and Addressing Operation </a:t>
            </a:r>
            <a:r>
              <a:rPr lang="en-US" altLang="ru-RU" sz="1800" b="1" i="1" dirty="0" smtClean="0">
                <a:solidFill>
                  <a:srgbClr val="1C7EC4"/>
                </a:solidFill>
              </a:rPr>
              <a:t>Center</a:t>
            </a:r>
          </a:p>
          <a:p>
            <a:pPr eaLnBrk="1" hangingPunct="1"/>
            <a:r>
              <a:rPr lang="en-US" sz="1800" b="1" i="1" dirty="0">
                <a:solidFill>
                  <a:srgbClr val="1C7EC4"/>
                </a:solidFill>
              </a:rPr>
              <a:t>State University of </a:t>
            </a:r>
            <a:r>
              <a:rPr lang="en-US" sz="1800" b="1" i="1" dirty="0">
                <a:solidFill>
                  <a:srgbClr val="1C7EC4"/>
                </a:solidFill>
              </a:rPr>
              <a:t>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7636305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7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10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err="1"/>
              <a:t>IdM</a:t>
            </a:r>
            <a:r>
              <a:rPr lang="en-US" altLang="ru-RU" u="sng" dirty="0"/>
              <a:t> &amp; ENUM/DNS </a:t>
            </a:r>
            <a:r>
              <a:rPr lang="en-US" altLang="ru-RU" u="sng" dirty="0" smtClean="0"/>
              <a:t>security ?????</a:t>
            </a:r>
            <a:endParaRPr lang="ru-RU" altLang="ru-RU" dirty="0"/>
          </a:p>
        </p:txBody>
      </p:sp>
      <p:sp>
        <p:nvSpPr>
          <p:cNvPr id="46" name="Shape 105"/>
          <p:cNvSpPr txBox="1">
            <a:spLocks noChangeArrowheads="1"/>
          </p:cNvSpPr>
          <p:nvPr/>
        </p:nvSpPr>
        <p:spPr bwMode="auto">
          <a:xfrm>
            <a:off x="441325" y="149372"/>
            <a:ext cx="7648575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smtClean="0"/>
              <a:t>IdM</a:t>
            </a:r>
            <a:r>
              <a:rPr lang="ru-RU" altLang="ru-RU" u="sng" dirty="0" smtClean="0"/>
              <a:t>/</a:t>
            </a:r>
            <a:r>
              <a:rPr lang="en-US" altLang="ru-RU" u="sng" dirty="0" err="1" smtClean="0"/>
              <a:t>Blockchain</a:t>
            </a:r>
            <a:r>
              <a:rPr lang="en-US" altLang="ru-RU" u="sng" dirty="0" smtClean="0"/>
              <a:t> + SC and security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" y="2638792"/>
            <a:ext cx="733023" cy="42148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8" y="3394111"/>
            <a:ext cx="733023" cy="42148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8" y="1804008"/>
            <a:ext cx="733023" cy="42148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32" y="4042939"/>
            <a:ext cx="733023" cy="42148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47" y="1163654"/>
            <a:ext cx="733023" cy="42148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8" y="3394111"/>
            <a:ext cx="733023" cy="4214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8" y="1804008"/>
            <a:ext cx="733023" cy="42148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23" y="2638792"/>
            <a:ext cx="733023" cy="421488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2" idx="3"/>
          </p:cNvCxnSpPr>
          <p:nvPr/>
        </p:nvCxnSpPr>
        <p:spPr>
          <a:xfrm flipV="1">
            <a:off x="767780" y="2105950"/>
            <a:ext cx="2210868" cy="7435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436304" y="2163943"/>
            <a:ext cx="1542344" cy="128229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9" idx="0"/>
          </p:cNvCxnSpPr>
          <p:nvPr/>
        </p:nvCxnSpPr>
        <p:spPr>
          <a:xfrm flipV="1">
            <a:off x="2116844" y="2198870"/>
            <a:ext cx="941005" cy="18440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1" idx="0"/>
          </p:cNvCxnSpPr>
          <p:nvPr/>
        </p:nvCxnSpPr>
        <p:spPr>
          <a:xfrm flipH="1" flipV="1">
            <a:off x="3137069" y="2225497"/>
            <a:ext cx="208091" cy="116861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52" idx="2"/>
          </p:cNvCxnSpPr>
          <p:nvPr/>
        </p:nvCxnSpPr>
        <p:spPr>
          <a:xfrm flipH="1" flipV="1">
            <a:off x="3345160" y="2225496"/>
            <a:ext cx="733293" cy="50464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623301" y="2948841"/>
            <a:ext cx="542131" cy="54496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2404081" y="3698407"/>
            <a:ext cx="609583" cy="45140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2207476" y="1645817"/>
            <a:ext cx="971964" cy="176233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2398765" y="1519216"/>
            <a:ext cx="656616" cy="38194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1445541" y="3698407"/>
            <a:ext cx="1468708" cy="996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51" idx="1"/>
          </p:cNvCxnSpPr>
          <p:nvPr/>
        </p:nvCxnSpPr>
        <p:spPr>
          <a:xfrm flipH="1" flipV="1">
            <a:off x="711187" y="2942456"/>
            <a:ext cx="2267461" cy="6623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1" idx="1"/>
          </p:cNvCxnSpPr>
          <p:nvPr/>
        </p:nvCxnSpPr>
        <p:spPr>
          <a:xfrm flipH="1" flipV="1">
            <a:off x="1265035" y="2209252"/>
            <a:ext cx="1713613" cy="139560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53" idx="1"/>
          </p:cNvCxnSpPr>
          <p:nvPr/>
        </p:nvCxnSpPr>
        <p:spPr>
          <a:xfrm flipH="1" flipV="1">
            <a:off x="1432233" y="2086903"/>
            <a:ext cx="2646490" cy="76263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53" idx="1"/>
          </p:cNvCxnSpPr>
          <p:nvPr/>
        </p:nvCxnSpPr>
        <p:spPr>
          <a:xfrm flipH="1">
            <a:off x="795127" y="2849536"/>
            <a:ext cx="3283596" cy="501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47" idx="3"/>
          </p:cNvCxnSpPr>
          <p:nvPr/>
        </p:nvCxnSpPr>
        <p:spPr>
          <a:xfrm flipH="1">
            <a:off x="1500801" y="2942456"/>
            <a:ext cx="2577652" cy="6623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Дуга 88"/>
          <p:cNvSpPr/>
          <p:nvPr/>
        </p:nvSpPr>
        <p:spPr>
          <a:xfrm>
            <a:off x="1668000" y="1311246"/>
            <a:ext cx="2748570" cy="2082865"/>
          </a:xfrm>
          <a:prstGeom prst="arc">
            <a:avLst>
              <a:gd name="adj1" fmla="val 14223145"/>
              <a:gd name="adj2" fmla="val 76393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уга 91"/>
          <p:cNvSpPr/>
          <p:nvPr/>
        </p:nvSpPr>
        <p:spPr>
          <a:xfrm rot="6512409">
            <a:off x="1404510" y="1461567"/>
            <a:ext cx="2566289" cy="3069891"/>
          </a:xfrm>
          <a:prstGeom prst="arc">
            <a:avLst>
              <a:gd name="adj1" fmla="val 15054551"/>
              <a:gd name="adj2" fmla="val 21107484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>
            <a:endCxn id="48" idx="2"/>
          </p:cNvCxnSpPr>
          <p:nvPr/>
        </p:nvCxnSpPr>
        <p:spPr>
          <a:xfrm flipH="1" flipV="1">
            <a:off x="1134290" y="2225496"/>
            <a:ext cx="930961" cy="186641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49" idx="0"/>
            <a:endCxn id="50" idx="2"/>
          </p:cNvCxnSpPr>
          <p:nvPr/>
        </p:nvCxnSpPr>
        <p:spPr>
          <a:xfrm flipV="1">
            <a:off x="2116844" y="1585142"/>
            <a:ext cx="28515" cy="245779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1334914" y="1593264"/>
            <a:ext cx="557038" cy="20528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593733" y="2152138"/>
            <a:ext cx="432714" cy="48406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506106" y="3060280"/>
            <a:ext cx="369517" cy="38595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1366159" y="3756204"/>
            <a:ext cx="482700" cy="37843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107319" y="2240320"/>
            <a:ext cx="150614" cy="118246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flipH="1">
            <a:off x="1331131" y="1616280"/>
            <a:ext cx="625207" cy="182055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Дуга 119"/>
          <p:cNvSpPr/>
          <p:nvPr/>
        </p:nvSpPr>
        <p:spPr>
          <a:xfrm rot="11060966">
            <a:off x="253273" y="1407510"/>
            <a:ext cx="2566289" cy="3069891"/>
          </a:xfrm>
          <a:prstGeom prst="arc">
            <a:avLst>
              <a:gd name="adj1" fmla="val 15054551"/>
              <a:gd name="adj2" fmla="val 21107484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Дуга 121"/>
          <p:cNvSpPr/>
          <p:nvPr/>
        </p:nvSpPr>
        <p:spPr>
          <a:xfrm rot="17127582">
            <a:off x="435114" y="1072864"/>
            <a:ext cx="2566289" cy="3069891"/>
          </a:xfrm>
          <a:prstGeom prst="arc">
            <a:avLst>
              <a:gd name="adj1" fmla="val 15054551"/>
              <a:gd name="adj2" fmla="val 21107484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 стрелкой 122"/>
          <p:cNvCxnSpPr>
            <a:endCxn id="48" idx="3"/>
          </p:cNvCxnSpPr>
          <p:nvPr/>
        </p:nvCxnSpPr>
        <p:spPr>
          <a:xfrm flipH="1" flipV="1">
            <a:off x="1500801" y="2014752"/>
            <a:ext cx="1477848" cy="4099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Рисунок 1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86" y="155704"/>
            <a:ext cx="4277659" cy="48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6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89" grpId="0" animBg="1"/>
      <p:bldP spid="92" grpId="0" animBg="1"/>
      <p:bldP spid="120" grpId="0" animBg="1"/>
      <p:bldP spid="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65100" y="831850"/>
            <a:ext cx="8101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69875" indent="0">
              <a:spcBef>
                <a:spcPts val="0"/>
              </a:spcBef>
              <a:spcAft>
                <a:spcPts val="0"/>
              </a:spcAft>
            </a:pPr>
            <a:r>
              <a:rPr lang="en-US" altLang="ru-RU" sz="1600" b="1" dirty="0"/>
              <a:t>Only the basic function of the </a:t>
            </a:r>
            <a:r>
              <a:rPr lang="en-US" altLang="ru-RU" sz="1600" b="1" dirty="0" err="1" smtClean="0"/>
              <a:t>IdM</a:t>
            </a:r>
            <a:r>
              <a:rPr lang="en-US" altLang="ru-RU" sz="1600" b="1" dirty="0" smtClean="0"/>
              <a:t> (i.e. MNP or IMEI) </a:t>
            </a:r>
            <a:r>
              <a:rPr lang="en-US" altLang="ru-RU" sz="1600" b="1" dirty="0"/>
              <a:t>and </a:t>
            </a:r>
            <a:r>
              <a:rPr lang="en-US" altLang="ru-RU" sz="1600" b="1" dirty="0" smtClean="0"/>
              <a:t>the supporting portability, fight </a:t>
            </a:r>
            <a:r>
              <a:rPr lang="en-US" altLang="ru-RU" sz="1600" b="1" dirty="0"/>
              <a:t>against </a:t>
            </a:r>
            <a:r>
              <a:rPr lang="en-US" altLang="ru-RU" sz="1600" b="1" dirty="0" smtClean="0"/>
              <a:t>counterfeiting</a:t>
            </a:r>
            <a:r>
              <a:rPr lang="en-US" altLang="ru-RU" sz="1600" b="1" dirty="0"/>
              <a:t>, </a:t>
            </a:r>
            <a:r>
              <a:rPr lang="en-US" altLang="ru-RU" sz="1600" b="1" dirty="0" smtClean="0"/>
              <a:t>smuggling, fraud, fishing etc.</a:t>
            </a:r>
            <a:endParaRPr lang="ru-RU" altLang="ru-RU" sz="1600" b="1" dirty="0"/>
          </a:p>
        </p:txBody>
      </p:sp>
      <p:sp>
        <p:nvSpPr>
          <p:cNvPr id="19" name="Shape 105"/>
          <p:cNvSpPr txBox="1">
            <a:spLocks noChangeArrowheads="1"/>
          </p:cNvSpPr>
          <p:nvPr/>
        </p:nvSpPr>
        <p:spPr bwMode="auto">
          <a:xfrm>
            <a:off x="7681402" y="912987"/>
            <a:ext cx="415154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0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 smtClean="0">
                <a:solidFill>
                  <a:srgbClr val="FF0000"/>
                </a:solidFill>
              </a:rPr>
              <a:t>1G</a:t>
            </a:r>
            <a:endParaRPr lang="ru-RU" altLang="ru-RU" sz="18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6724" y="822673"/>
            <a:ext cx="7163109" cy="611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65100" y="831850"/>
            <a:ext cx="8101076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69875" indent="0">
              <a:spcBef>
                <a:spcPts val="0"/>
              </a:spcBef>
              <a:spcAft>
                <a:spcPts val="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0"/>
              </a:spcBef>
              <a:spcAft>
                <a:spcPts val="0"/>
              </a:spcAft>
            </a:pPr>
            <a:endParaRPr lang="en-US" altLang="ru-RU" sz="1600" b="1" dirty="0"/>
          </a:p>
          <a:p>
            <a:pPr marL="269875" indent="0">
              <a:spcBef>
                <a:spcPts val="0"/>
              </a:spcBef>
              <a:spcAft>
                <a:spcPts val="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0"/>
              </a:spcBef>
              <a:spcAft>
                <a:spcPts val="0"/>
              </a:spcAft>
            </a:pPr>
            <a:endParaRPr lang="ru-RU" altLang="ru-RU" sz="1600" b="1" dirty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r>
              <a:rPr lang="en-US" altLang="ru-RU" sz="1600" b="1" dirty="0"/>
              <a:t>There are advanced functions for processing complex transactions </a:t>
            </a:r>
            <a:r>
              <a:rPr lang="en-US" altLang="ru-RU" sz="1600" b="1" dirty="0" smtClean="0"/>
              <a:t>(npdi</a:t>
            </a:r>
            <a:r>
              <a:rPr lang="en-US" altLang="ru-RU" sz="1600" b="1" dirty="0"/>
              <a:t>, dynamic number portability correction) within mobile and fixed networks, roaming and geolocation, support for non-geographic and nomadic </a:t>
            </a:r>
            <a:r>
              <a:rPr lang="en-US" altLang="ru-RU" sz="1600" b="1" dirty="0" smtClean="0"/>
              <a:t>numbers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sp>
        <p:nvSpPr>
          <p:cNvPr id="22" name="Shape 105"/>
          <p:cNvSpPr txBox="1">
            <a:spLocks noChangeArrowheads="1"/>
          </p:cNvSpPr>
          <p:nvPr/>
        </p:nvSpPr>
        <p:spPr bwMode="auto">
          <a:xfrm>
            <a:off x="8162670" y="1325736"/>
            <a:ext cx="410744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0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 smtClean="0">
                <a:solidFill>
                  <a:srgbClr val="0033A0"/>
                </a:solidFill>
              </a:rPr>
              <a:t>2G</a:t>
            </a:r>
            <a:endParaRPr lang="ru-RU" altLang="ru-RU" sz="1800" b="1" i="1" dirty="0">
              <a:solidFill>
                <a:srgbClr val="0033A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9574" y="746838"/>
            <a:ext cx="7686982" cy="1930524"/>
          </a:xfrm>
          <a:prstGeom prst="roundRect">
            <a:avLst>
              <a:gd name="adj" fmla="val 5631"/>
            </a:avLst>
          </a:prstGeom>
          <a:noFill/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165100" y="831850"/>
            <a:ext cx="8101076" cy="40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69875" indent="0">
              <a:spcBef>
                <a:spcPts val="0"/>
              </a:spcBef>
              <a:spcAft>
                <a:spcPts val="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endParaRPr lang="en-US" altLang="ru-RU" sz="1600" b="1" dirty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endParaRPr lang="en-US" altLang="ru-RU" sz="1600" b="1" dirty="0" smtClean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endParaRPr lang="en-US" altLang="ru-RU" sz="1600" b="1" dirty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r>
              <a:rPr lang="en-US" altLang="ru-RU" sz="1600" b="1" dirty="0"/>
              <a:t>Creation of a unified and integrated data environment and decision-making policy using prediction algorithms, support for all types of subscriber's IDs at any time and in any place, including </a:t>
            </a:r>
            <a:r>
              <a:rPr lang="en-US" altLang="ru-RU" sz="1600" b="1" dirty="0" smtClean="0"/>
              <a:t>personalization of </a:t>
            </a:r>
            <a:r>
              <a:rPr lang="en-US" altLang="ru-RU" sz="1600" b="1" dirty="0"/>
              <a:t>subscriber services</a:t>
            </a:r>
            <a:endParaRPr lang="ru-RU" altLang="ru-RU" sz="1600" b="1" dirty="0"/>
          </a:p>
          <a:p>
            <a:pPr marL="269875" indent="0">
              <a:spcBef>
                <a:spcPts val="300"/>
              </a:spcBef>
              <a:spcAft>
                <a:spcPts val="600"/>
              </a:spcAft>
            </a:pPr>
            <a:r>
              <a:rPr lang="en-US" altLang="ru-RU" sz="1600" b="1" dirty="0">
                <a:solidFill>
                  <a:schemeClr val="tx1"/>
                </a:solidFill>
              </a:rPr>
              <a:t>Formation of the basis of a convergent environment in which any user at any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time, in </a:t>
            </a:r>
            <a:r>
              <a:rPr lang="en-US" altLang="ru-RU" sz="1600" b="1" dirty="0">
                <a:solidFill>
                  <a:schemeClr val="tx1"/>
                </a:solidFill>
              </a:rPr>
              <a:t>any place, using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any </a:t>
            </a:r>
            <a:r>
              <a:rPr lang="en-US" altLang="ru-RU" sz="1600" b="1" dirty="0">
                <a:solidFill>
                  <a:schemeClr val="tx1"/>
                </a:solidFill>
              </a:rPr>
              <a:t>own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ID </a:t>
            </a:r>
            <a:r>
              <a:rPr lang="en-US" altLang="ru-RU" sz="1600" b="1" dirty="0">
                <a:solidFill>
                  <a:schemeClr val="tx1"/>
                </a:solidFill>
              </a:rPr>
              <a:t>(s) and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own </a:t>
            </a:r>
            <a:r>
              <a:rPr lang="en-US" altLang="ru-RU" sz="1600" b="1" dirty="0">
                <a:solidFill>
                  <a:schemeClr val="tx1"/>
                </a:solidFill>
              </a:rPr>
              <a:t>device (s), can receive from any chosen operator the necessary service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“here </a:t>
            </a:r>
            <a:r>
              <a:rPr lang="en-US" altLang="ru-RU" sz="1600" b="1" dirty="0">
                <a:solidFill>
                  <a:schemeClr val="tx1"/>
                </a:solidFill>
              </a:rPr>
              <a:t>and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now” …. </a:t>
            </a:r>
            <a:r>
              <a:rPr lang="en-US" altLang="ru-RU" sz="1600" b="1" dirty="0" smtClean="0">
                <a:solidFill>
                  <a:srgbClr val="00B050"/>
                </a:solidFill>
              </a:rPr>
              <a:t>on the ENUM platform</a:t>
            </a:r>
            <a:endParaRPr lang="ru-RU" altLang="ru-RU" sz="1600" b="1" dirty="0">
              <a:solidFill>
                <a:srgbClr val="00B050"/>
              </a:solidFill>
            </a:endParaRPr>
          </a:p>
        </p:txBody>
      </p:sp>
      <p:sp>
        <p:nvSpPr>
          <p:cNvPr id="25" name="Shape 105"/>
          <p:cNvSpPr txBox="1">
            <a:spLocks noChangeArrowheads="1"/>
          </p:cNvSpPr>
          <p:nvPr/>
        </p:nvSpPr>
        <p:spPr bwMode="auto">
          <a:xfrm>
            <a:off x="8595457" y="2677362"/>
            <a:ext cx="422236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25" rIns="0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 smtClean="0">
                <a:solidFill>
                  <a:srgbClr val="00B050"/>
                </a:solidFill>
              </a:rPr>
              <a:t>3G</a:t>
            </a:r>
            <a:endParaRPr lang="ru-RU" altLang="ru-RU" sz="1800" b="1" i="1" dirty="0">
              <a:solidFill>
                <a:srgbClr val="00B05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4488" y="676150"/>
            <a:ext cx="8172450" cy="4326071"/>
          </a:xfrm>
          <a:prstGeom prst="roundRect">
            <a:avLst>
              <a:gd name="adj" fmla="val 275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11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66724" y="313710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Shape 105"/>
          <p:cNvSpPr txBox="1">
            <a:spLocks noChangeArrowheads="1"/>
          </p:cNvSpPr>
          <p:nvPr/>
        </p:nvSpPr>
        <p:spPr bwMode="auto">
          <a:xfrm>
            <a:off x="509586" y="182832"/>
            <a:ext cx="6811947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dirty="0" smtClean="0"/>
              <a:t>Generations of the </a:t>
            </a:r>
            <a:r>
              <a:rPr lang="en-US" altLang="ru-RU" dirty="0" err="1" smtClean="0"/>
              <a:t>IdM</a:t>
            </a:r>
            <a:r>
              <a:rPr lang="en-US" altLang="ru-RU" dirty="0" smtClean="0"/>
              <a:t> systems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99094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12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66724" y="313710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155705"/>
            <a:ext cx="8449612" cy="482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6897" y="4248615"/>
            <a:ext cx="867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ENUM </a:t>
            </a:r>
          </a:p>
          <a:p>
            <a:pPr algn="ctr"/>
            <a:r>
              <a:rPr lang="en-US" sz="1050" dirty="0" smtClean="0"/>
              <a:t>Registrants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31533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20838"/>
            <a:ext cx="9985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30723" name="Shape 53"/>
          <p:cNvSpPr txBox="1">
            <a:spLocks noChangeArrowheads="1"/>
          </p:cNvSpPr>
          <p:nvPr/>
        </p:nvSpPr>
        <p:spPr bwMode="auto">
          <a:xfrm>
            <a:off x="5865813" y="3852863"/>
            <a:ext cx="32781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6000" b="1">
                <a:solidFill>
                  <a:srgbClr val="F3F3F3"/>
                </a:solidFill>
              </a:rPr>
              <a:t>UNOC</a:t>
            </a:r>
            <a:endParaRPr lang="ru-RU" altLang="ru-RU" sz="6000" b="1">
              <a:solidFill>
                <a:srgbClr val="F3F3F3"/>
              </a:solidFill>
            </a:endParaRPr>
          </a:p>
        </p:txBody>
      </p:sp>
      <p:cxnSp>
        <p:nvCxnSpPr>
          <p:cNvPr id="30725" name="Shape 57"/>
          <p:cNvCxnSpPr>
            <a:cxnSpLocks noChangeShapeType="1"/>
          </p:cNvCxnSpPr>
          <p:nvPr/>
        </p:nvCxnSpPr>
        <p:spPr bwMode="auto">
          <a:xfrm>
            <a:off x="2584450" y="1562100"/>
            <a:ext cx="0" cy="1901825"/>
          </a:xfrm>
          <a:prstGeom prst="straightConnector1">
            <a:avLst/>
          </a:prstGeom>
          <a:noFill/>
          <a:ln w="9525">
            <a:solidFill>
              <a:srgbClr val="D9D9D9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6" name="Shape 58"/>
          <p:cNvSpPr txBox="1">
            <a:spLocks noChangeArrowheads="1"/>
          </p:cNvSpPr>
          <p:nvPr/>
        </p:nvSpPr>
        <p:spPr bwMode="auto">
          <a:xfrm>
            <a:off x="4173538" y="4759325"/>
            <a:ext cx="2005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00" b="1">
                <a:solidFill>
                  <a:srgbClr val="FFFFFF"/>
                </a:solidFill>
              </a:rPr>
              <a:t>2016, </a:t>
            </a:r>
            <a:r>
              <a:rPr lang="en-US" altLang="ru-RU" sz="1100" b="1">
                <a:solidFill>
                  <a:srgbClr val="FFFFFF"/>
                </a:solidFill>
              </a:rPr>
              <a:t>UNOC</a:t>
            </a:r>
            <a:r>
              <a:rPr lang="ru-RU" altLang="ru-RU" sz="1100" b="1">
                <a:solidFill>
                  <a:srgbClr val="FFFFFF"/>
                </a:solidFill>
              </a:rPr>
              <a:t> ©</a:t>
            </a:r>
          </a:p>
        </p:txBody>
      </p:sp>
      <p:sp>
        <p:nvSpPr>
          <p:cNvPr id="10" name="Shape 90"/>
          <p:cNvSpPr txBox="1"/>
          <p:nvPr/>
        </p:nvSpPr>
        <p:spPr>
          <a:xfrm>
            <a:off x="2852739" y="896144"/>
            <a:ext cx="5287962" cy="25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 eaLnBrk="1" fontAlgn="auto" hangingPunct="1">
              <a:defRPr/>
            </a:pPr>
            <a:endParaRPr lang="ru-RU" sz="1800" b="1" kern="0" dirty="0" smtClean="0"/>
          </a:p>
          <a:p>
            <a:pPr algn="ctr" eaLnBrk="1" fontAlgn="auto" hangingPunct="1">
              <a:defRPr/>
            </a:pPr>
            <a:r>
              <a:rPr lang="fr-FR" sz="4000" b="1" kern="0" dirty="0" smtClean="0"/>
              <a:t>Thanks!</a:t>
            </a:r>
            <a:endParaRPr lang="fr-FR" sz="4000" b="1" kern="0" dirty="0"/>
          </a:p>
          <a:p>
            <a:pPr algn="ctr" eaLnBrk="1" fontAlgn="auto" hangingPunct="1">
              <a:defRPr/>
            </a:pPr>
            <a:r>
              <a:rPr lang="fr-FR" sz="4000" b="1" kern="0" dirty="0"/>
              <a:t>Questions?</a:t>
            </a:r>
            <a:endParaRPr lang="uk-UA" sz="2800" b="1" kern="0" dirty="0"/>
          </a:p>
          <a:p>
            <a:pPr algn="r" eaLnBrk="1" fontAlgn="auto" hangingPunct="1">
              <a:defRPr/>
            </a:pPr>
            <a:endParaRPr lang="ru-RU" sz="1800" b="1" kern="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5269778" y="3461544"/>
            <a:ext cx="357129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Yuri Kargapolov</a:t>
            </a:r>
          </a:p>
          <a:p>
            <a:r>
              <a:rPr lang="fr-FR" b="1" dirty="0" smtClean="0"/>
              <a:t>CEO</a:t>
            </a:r>
            <a:endParaRPr lang="fr-FR" b="1" dirty="0"/>
          </a:p>
          <a:p>
            <a:r>
              <a:rPr lang="en-US" b="1" dirty="0"/>
              <a:t>CEO UNAOC, Consortium,</a:t>
            </a:r>
            <a:endParaRPr lang="ru-RU" b="1" dirty="0"/>
          </a:p>
          <a:p>
            <a:r>
              <a:rPr lang="en-US" b="1" dirty="0"/>
              <a:t>State University of Telecommunications</a:t>
            </a:r>
          </a:p>
          <a:p>
            <a:r>
              <a:rPr lang="en-US" b="1" dirty="0" smtClean="0">
                <a:hlinkClick r:id="rId5"/>
              </a:rPr>
              <a:t>ceo@num.net.ua</a:t>
            </a:r>
            <a:endParaRPr lang="en-US" b="1" dirty="0" smtClean="0"/>
          </a:p>
          <a:p>
            <a:r>
              <a:rPr lang="en-US" b="1" dirty="0" smtClean="0">
                <a:hlinkClick r:id="rId6"/>
              </a:rPr>
              <a:t>http://num.net.ua</a:t>
            </a: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3" name="Shape 60"/>
          <p:cNvSpPr txBox="1">
            <a:spLocks noChangeArrowheads="1"/>
          </p:cNvSpPr>
          <p:nvPr/>
        </p:nvSpPr>
        <p:spPr bwMode="auto">
          <a:xfrm>
            <a:off x="466726" y="269875"/>
            <a:ext cx="8210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800" b="1" i="1" dirty="0">
                <a:solidFill>
                  <a:srgbClr val="1C7EC4"/>
                </a:solidFill>
              </a:rPr>
              <a:t>Ukrainian Numbering, Naming and Addressing Operation </a:t>
            </a:r>
            <a:r>
              <a:rPr lang="en-US" altLang="ru-RU" sz="1800" b="1" i="1" dirty="0" smtClean="0">
                <a:solidFill>
                  <a:srgbClr val="1C7EC4"/>
                </a:solidFill>
              </a:rPr>
              <a:t>Center</a:t>
            </a:r>
          </a:p>
          <a:p>
            <a:pPr eaLnBrk="1" hangingPunct="1"/>
            <a:r>
              <a:rPr lang="en-US" sz="1800" b="1" i="1" dirty="0">
                <a:solidFill>
                  <a:srgbClr val="1C7EC4"/>
                </a:solidFill>
              </a:rPr>
              <a:t>State University of </a:t>
            </a:r>
            <a:r>
              <a:rPr lang="en-US" sz="1800" b="1" i="1" dirty="0">
                <a:solidFill>
                  <a:srgbClr val="1C7EC4"/>
                </a:solidFill>
              </a:rPr>
              <a:t>Telecommunications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2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smtClean="0"/>
              <a:t>Digital Economy</a:t>
            </a:r>
            <a:endParaRPr lang="en-US" alt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62" y="569100"/>
            <a:ext cx="5502784" cy="45744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20569821">
            <a:off x="7209446" y="2120375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19872227">
            <a:off x="7059978" y="1795061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550888">
            <a:off x="3314456" y="2583579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2610991">
            <a:off x="3923244" y="1297229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73262" y="1988465"/>
            <a:ext cx="941913" cy="4381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17579634">
            <a:off x="5994536" y="864195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3768" y="1460115"/>
            <a:ext cx="34094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Legislative and regulatory environment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Personnel and Education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Digital healthcare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Information Security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Agile </a:t>
            </a:r>
            <a:r>
              <a:rPr lang="en-US" b="1" dirty="0" smtClean="0"/>
              <a:t>Governance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Smart city and village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Science and Research</a:t>
            </a:r>
            <a:endParaRPr lang="en-US" b="1" dirty="0"/>
          </a:p>
        </p:txBody>
      </p:sp>
      <p:sp>
        <p:nvSpPr>
          <p:cNvPr id="39" name="Овал 38"/>
          <p:cNvSpPr/>
          <p:nvPr/>
        </p:nvSpPr>
        <p:spPr>
          <a:xfrm rot="19729164">
            <a:off x="3566118" y="3675855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1530780">
            <a:off x="7105167" y="3502980"/>
            <a:ext cx="646611" cy="3441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19251697">
            <a:off x="3826155" y="3947515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3138960">
            <a:off x="4242256" y="1068082"/>
            <a:ext cx="646611" cy="3441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16684734">
            <a:off x="5643367" y="782708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966136">
            <a:off x="3413840" y="2240313"/>
            <a:ext cx="646611" cy="264312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418165" y="2011882"/>
            <a:ext cx="941913" cy="438185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012684" y="2615557"/>
            <a:ext cx="941913" cy="438185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342131" y="3236871"/>
            <a:ext cx="941913" cy="438185"/>
          </a:xfrm>
          <a:prstGeom prst="ellipse">
            <a:avLst/>
          </a:prstGeom>
          <a:noFill/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8452739">
            <a:off x="4046011" y="4205695"/>
            <a:ext cx="646611" cy="294982"/>
          </a:xfrm>
          <a:prstGeom prst="ellipse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1" grpId="0" animBg="1"/>
      <p:bldP spid="52" grpId="0" animBg="1"/>
      <p:bldP spid="5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3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ru-RU" u="sng" dirty="0" smtClean="0"/>
              <a:t>Demands </a:t>
            </a:r>
            <a:r>
              <a:rPr lang="fr-FR" altLang="ru-RU" u="sng" dirty="0"/>
              <a:t>on Digital Infrastructure Exploding</a:t>
            </a:r>
            <a:r>
              <a:rPr lang="en-US" altLang="ru-RU" u="sng" dirty="0" smtClean="0"/>
              <a:t> </a:t>
            </a:r>
            <a:endParaRPr lang="en-US" alt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678924"/>
            <a:ext cx="7640230" cy="4056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31" y="3424137"/>
            <a:ext cx="1197251" cy="972765"/>
          </a:xfrm>
          <a:prstGeom prst="rect">
            <a:avLst/>
          </a:prstGeom>
        </p:spPr>
      </p:pic>
      <p:sp>
        <p:nvSpPr>
          <p:cNvPr id="6" name="Выноска 2 (с границей) 5"/>
          <p:cNvSpPr/>
          <p:nvPr/>
        </p:nvSpPr>
        <p:spPr>
          <a:xfrm>
            <a:off x="5194449" y="4698840"/>
            <a:ext cx="2675227" cy="321013"/>
          </a:xfrm>
          <a:prstGeom prst="accentCallout2">
            <a:avLst>
              <a:gd name="adj1" fmla="val 18750"/>
              <a:gd name="adj2" fmla="val -1788"/>
              <a:gd name="adj3" fmla="val 18750"/>
              <a:gd name="adj4" fmla="val -16667"/>
              <a:gd name="adj5" fmla="val -93559"/>
              <a:gd name="adj6" fmla="val -22295"/>
            </a:avLst>
          </a:prstGeom>
          <a:solidFill>
            <a:srgbClr val="5D7BA8"/>
          </a:solidFill>
          <a:ln>
            <a:solidFill>
              <a:srgbClr val="5D7B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Cisco Visual Networking Index: Forecast and Trends, 2017–2022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38249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4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smtClean="0"/>
              <a:t>Infrastructure</a:t>
            </a:r>
            <a:endParaRPr lang="en-US" alt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4" y="542988"/>
            <a:ext cx="7616796" cy="442466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71952" y="1841988"/>
            <a:ext cx="1485900" cy="1459524"/>
          </a:xfrm>
          <a:prstGeom prst="ellipse">
            <a:avLst/>
          </a:prstGeom>
          <a:noFill/>
          <a:ln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 1 1"/>
          <p:cNvSpPr/>
          <p:nvPr/>
        </p:nvSpPr>
        <p:spPr>
          <a:xfrm>
            <a:off x="3244239" y="3112475"/>
            <a:ext cx="993409" cy="681405"/>
          </a:xfrm>
          <a:prstGeom prst="borderCallout1">
            <a:avLst>
              <a:gd name="adj1" fmla="val 855"/>
              <a:gd name="adj2" fmla="val 98457"/>
              <a:gd name="adj3" fmla="val -24139"/>
              <a:gd name="adj4" fmla="val 131375"/>
            </a:avLst>
          </a:prstGeom>
          <a:noFill/>
          <a:ln>
            <a:solidFill>
              <a:srgbClr val="0033A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Data gathering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3821493" y="884429"/>
            <a:ext cx="993409" cy="681405"/>
          </a:xfrm>
          <a:prstGeom prst="borderCallout1">
            <a:avLst>
              <a:gd name="adj1" fmla="val 100210"/>
              <a:gd name="adj2" fmla="val 53319"/>
              <a:gd name="adj3" fmla="val 183603"/>
              <a:gd name="adj4" fmla="val 72961"/>
            </a:avLst>
          </a:prstGeom>
          <a:noFill/>
          <a:ln>
            <a:solidFill>
              <a:srgbClr val="0033A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Aggregation, filtering,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data transmission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Выноска 1 11"/>
          <p:cNvSpPr/>
          <p:nvPr/>
        </p:nvSpPr>
        <p:spPr>
          <a:xfrm>
            <a:off x="5437064" y="3112475"/>
            <a:ext cx="993409" cy="681405"/>
          </a:xfrm>
          <a:prstGeom prst="borderCallout1">
            <a:avLst>
              <a:gd name="adj1" fmla="val 2145"/>
              <a:gd name="adj2" fmla="val 1985"/>
              <a:gd name="adj3" fmla="val -26719"/>
              <a:gd name="adj4" fmla="val -39442"/>
            </a:avLst>
          </a:prstGeom>
          <a:noFill/>
          <a:ln>
            <a:solidFill>
              <a:srgbClr val="0033A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Software application, data storage, governance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4980562" y="535586"/>
            <a:ext cx="1123564" cy="681405"/>
          </a:xfrm>
          <a:prstGeom prst="borderCallout1">
            <a:avLst>
              <a:gd name="adj1" fmla="val 98919"/>
              <a:gd name="adj2" fmla="val 47123"/>
              <a:gd name="adj3" fmla="val 236506"/>
              <a:gd name="adj4" fmla="val 13662"/>
            </a:avLst>
          </a:prstGeom>
          <a:noFill/>
          <a:ln>
            <a:solidFill>
              <a:srgbClr val="0033A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Data </a:t>
            </a:r>
            <a:r>
              <a:rPr lang="en-US" sz="1000" b="1" dirty="0" smtClean="0">
                <a:solidFill>
                  <a:schemeClr val="tx1"/>
                </a:solidFill>
              </a:rPr>
              <a:t>processing, analysis &amp; harmonization, business logic 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5933769" y="2273576"/>
            <a:ext cx="985778" cy="681405"/>
          </a:xfrm>
          <a:prstGeom prst="borderCallout1">
            <a:avLst>
              <a:gd name="adj1" fmla="val 51177"/>
              <a:gd name="adj2" fmla="val -670"/>
              <a:gd name="adj3" fmla="val 49410"/>
              <a:gd name="adj4" fmla="val -38557"/>
            </a:avLst>
          </a:prstGeom>
          <a:noFill/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Identity Management?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65179" y="1841988"/>
            <a:ext cx="1485900" cy="1459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8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11" grpId="0" animBg="1"/>
      <p:bldP spid="12" grpId="0" animBg="1"/>
      <p:bldP spid="18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6" y="763936"/>
            <a:ext cx="6019752" cy="4031476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5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ru-RU" u="sng" dirty="0"/>
              <a:t> Overall functional architecture model </a:t>
            </a:r>
            <a:endParaRPr lang="ru-RU" alt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 noChangeAspect="1"/>
          </p:cNvGraphicFramePr>
          <p:nvPr>
            <p:extLst/>
          </p:nvPr>
        </p:nvGraphicFramePr>
        <p:xfrm>
          <a:off x="6732670" y="1715315"/>
          <a:ext cx="2275109" cy="1367835"/>
        </p:xfrm>
        <a:graphic>
          <a:graphicData uri="http://schemas.openxmlformats.org/drawingml/2006/table">
            <a:tbl>
              <a:tblPr firstRow="1" bandRow="1"/>
              <a:tblGrid>
                <a:gridCol w="669848"/>
                <a:gridCol w="1605261"/>
              </a:tblGrid>
              <a:tr h="19208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ANI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Application Network Interface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</a:tr>
              <a:tr h="199385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USN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Ubiquitous Sensor Network </a:t>
                      </a:r>
                      <a:endParaRPr lang="ru-RU" dirty="0"/>
                    </a:p>
                  </a:txBody>
                  <a:tcPr anchor="ctr"/>
                </a:tc>
              </a:tr>
              <a:tr h="19938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UNI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User network interface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</a:tr>
              <a:tr h="24258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SNI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Service node interface 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</a:tr>
              <a:tr h="24258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NNI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Network-to-network interface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</a:tr>
              <a:tr h="24258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IdM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ID Management</a:t>
                      </a:r>
                      <a:endParaRPr lang="ru-RU" sz="8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  <a:rtl val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120071" y="993325"/>
            <a:ext cx="842111" cy="1860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16967" y="2472189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0000"/>
                </a:solidFill>
              </a:rPr>
              <a:t>IdM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657220" y="928227"/>
            <a:ext cx="677861" cy="16920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120071" y="3041116"/>
            <a:ext cx="799632" cy="16230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93736" y="2788385"/>
            <a:ext cx="782489" cy="17359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350" y="1139365"/>
            <a:ext cx="1837202" cy="903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350" y="1242008"/>
            <a:ext cx="1837202" cy="88329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3350" y="1795230"/>
            <a:ext cx="1837202" cy="903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13883" y="2361942"/>
            <a:ext cx="1837202" cy="88329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2629" y="3000589"/>
            <a:ext cx="1837202" cy="296961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8217" y="3311579"/>
            <a:ext cx="1837202" cy="903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2629" y="4318159"/>
            <a:ext cx="1837202" cy="206171"/>
          </a:xfrm>
          <a:prstGeom prst="round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3883" y="2555003"/>
            <a:ext cx="1837202" cy="90387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586724" y="281974"/>
            <a:ext cx="233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900" b="1"/>
            </a:lvl1pPr>
          </a:lstStyle>
          <a:p>
            <a:r>
              <a:rPr lang="en-US" dirty="0"/>
              <a:t>Y.2026 (12) </a:t>
            </a:r>
          </a:p>
          <a:p>
            <a:r>
              <a:rPr lang="en-US" dirty="0"/>
              <a:t>Functional requirements and architecture of the next generation network for support of ubiquitous sensor network applications and services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249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66724" y="313710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Shape 105"/>
          <p:cNvSpPr txBox="1">
            <a:spLocks noChangeArrowheads="1"/>
          </p:cNvSpPr>
          <p:nvPr/>
        </p:nvSpPr>
        <p:spPr bwMode="auto">
          <a:xfrm>
            <a:off x="466724" y="125725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/>
              <a:t>Place </a:t>
            </a:r>
            <a:r>
              <a:rPr lang="en-US" altLang="ru-RU" u="sng" dirty="0" err="1"/>
              <a:t>IdM</a:t>
            </a:r>
            <a:r>
              <a:rPr lang="en-US" altLang="ru-RU" u="sng" dirty="0"/>
              <a:t> in the </a:t>
            </a:r>
            <a:r>
              <a:rPr lang="en-US" altLang="ru-RU" u="sng" dirty="0" smtClean="0"/>
              <a:t>general </a:t>
            </a:r>
            <a:r>
              <a:rPr lang="en-US" altLang="ru-RU" u="sng" dirty="0"/>
              <a:t>architecture</a:t>
            </a:r>
            <a:endParaRPr lang="ru-RU" altLang="ru-RU" u="sng" dirty="0"/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6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6" y="763936"/>
            <a:ext cx="4798351" cy="4088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3" y="605785"/>
            <a:ext cx="4650606" cy="43430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0409971">
            <a:off x="696828" y="2365747"/>
            <a:ext cx="41708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FF0000"/>
                </a:solidFill>
              </a:rPr>
              <a:t>Where is </a:t>
            </a:r>
            <a:r>
              <a:rPr lang="en-US" sz="2900" b="1" dirty="0" err="1" smtClean="0">
                <a:solidFill>
                  <a:srgbClr val="FF0000"/>
                </a:solidFill>
              </a:rPr>
              <a:t>IdM</a:t>
            </a:r>
            <a:r>
              <a:rPr lang="en-US" sz="2900" b="1" dirty="0" smtClean="0">
                <a:solidFill>
                  <a:srgbClr val="FF0000"/>
                </a:solidFill>
              </a:rPr>
              <a:t> place ?</a:t>
            </a:r>
            <a:endParaRPr lang="ru-RU" sz="29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 rot="5400000">
            <a:off x="2314095" y="515950"/>
            <a:ext cx="1075765" cy="4884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191628" y="1629418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is a basic ID?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36" y="1969826"/>
            <a:ext cx="678118" cy="10190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14" y="2317384"/>
            <a:ext cx="183080" cy="32391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1797" y="3021484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ID = MSISDN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7343" y="818461"/>
            <a:ext cx="318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Multiple</a:t>
            </a:r>
            <a:r>
              <a:rPr lang="ru-RU" sz="1600" b="1" dirty="0"/>
              <a:t> </a:t>
            </a:r>
            <a:r>
              <a:rPr lang="ru-RU" sz="1600" b="1" dirty="0" err="1"/>
              <a:t>identifiers</a:t>
            </a:r>
            <a:r>
              <a:rPr lang="ru-RU" sz="1600" b="1" dirty="0"/>
              <a:t> </a:t>
            </a:r>
            <a:r>
              <a:rPr lang="ru-RU" sz="1600" b="1" dirty="0" err="1"/>
              <a:t>harmonization</a:t>
            </a:r>
            <a:r>
              <a:rPr lang="ru-RU" sz="1600" b="1" dirty="0"/>
              <a:t> </a:t>
            </a:r>
            <a:r>
              <a:rPr lang="ru-RU" sz="1600" b="1" dirty="0" err="1"/>
              <a:t>system</a:t>
            </a:r>
            <a:endParaRPr lang="ru-RU" sz="16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71380" y="1629418"/>
            <a:ext cx="0" cy="18668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6641" y="1623513"/>
            <a:ext cx="2103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If a basic ID is missing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and there are complex</a:t>
            </a:r>
          </a:p>
          <a:p>
            <a:r>
              <a:rPr lang="en-US" b="1" dirty="0">
                <a:solidFill>
                  <a:schemeClr val="tx1"/>
                </a:solidFill>
              </a:rPr>
              <a:t>IDs in the </a:t>
            </a:r>
            <a:r>
              <a:rPr lang="en-US" b="1" dirty="0" smtClean="0">
                <a:solidFill>
                  <a:schemeClr val="tx1"/>
                </a:solidFill>
              </a:rPr>
              <a:t>combination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28" y="2393393"/>
            <a:ext cx="1092356" cy="10923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64" y="3563656"/>
            <a:ext cx="1103876" cy="1226529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191628" y="1623513"/>
            <a:ext cx="1779752" cy="1705748"/>
          </a:xfrm>
          <a:prstGeom prst="roundRect">
            <a:avLst>
              <a:gd name="adj" fmla="val 697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305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4" grpId="0" animBg="1"/>
      <p:bldP spid="26" grpId="0"/>
      <p:bldP spid="30" grpId="0"/>
      <p:bldP spid="9" grpId="0"/>
      <p:bldP spid="3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05"/>
          <p:cNvSpPr txBox="1">
            <a:spLocks noChangeArrowheads="1"/>
          </p:cNvSpPr>
          <p:nvPr/>
        </p:nvSpPr>
        <p:spPr bwMode="auto">
          <a:xfrm>
            <a:off x="466724" y="313710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Shape 105"/>
          <p:cNvSpPr txBox="1">
            <a:spLocks noChangeArrowheads="1"/>
          </p:cNvSpPr>
          <p:nvPr/>
        </p:nvSpPr>
        <p:spPr bwMode="auto">
          <a:xfrm>
            <a:off x="466724" y="125725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smtClean="0"/>
              <a:t>How does this work?</a:t>
            </a:r>
            <a:endParaRPr lang="ru-RU" altLang="ru-RU" u="sng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38" y="818188"/>
            <a:ext cx="626387" cy="6263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53" y="862641"/>
            <a:ext cx="614978" cy="6149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19" y="847632"/>
            <a:ext cx="614978" cy="614978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7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5" y="844605"/>
            <a:ext cx="585365" cy="6029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19" y="2197779"/>
            <a:ext cx="1864315" cy="9830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54" y="2672775"/>
            <a:ext cx="2538850" cy="24249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1" y="866909"/>
            <a:ext cx="356193" cy="3561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1" y="1627909"/>
            <a:ext cx="413827" cy="41382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1" y="2453269"/>
            <a:ext cx="447307" cy="6182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10" y="3391613"/>
            <a:ext cx="933167" cy="4436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41" y="4140353"/>
            <a:ext cx="558672" cy="562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84" y="1683079"/>
            <a:ext cx="780537" cy="388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83" y="1734362"/>
            <a:ext cx="253251" cy="2326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92869" y="1922347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MSISDN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71" y="1604052"/>
            <a:ext cx="561848" cy="4747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69" y="1579496"/>
            <a:ext cx="360913" cy="5423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01" y="1635381"/>
            <a:ext cx="529970" cy="46107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02647" y="4658276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000" b="1" i="1" dirty="0" smtClean="0">
                <a:latin typeface="+mn-lt"/>
              </a:rPr>
              <a:t>Example on the transport system</a:t>
            </a:r>
            <a:endParaRPr lang="en-US" sz="1000" b="1" i="1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7179" y="1523983"/>
            <a:ext cx="1425705" cy="683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79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64198E-7 L 5E-6 0.00031 C 0.00382 0.00123 0.00799 0.00185 0.01181 0.0037 C 0.01407 0.00494 0.01771 0.00895 0.02014 0.01173 C 0.02101 0.01296 0.02223 0.0142 0.0231 0.01574 C 0.02362 0.01697 0.02414 0.01852 0.02448 0.01975 C 0.02761 0.03858 0.02466 0.01913 0.02761 0.04753 C 0.02761 0.04907 0.02813 0.05031 0.0283 0.05154 C 0.02865 0.0537 0.02882 0.05586 0.029 0.05833 C 0.02882 0.07685 0.02865 0.09537 0.0283 0.11389 C 0.02778 0.13395 0.02501 0.10586 0.0283 0.14321 C 0.02848 0.14475 0.02935 0.14568 0.02969 0.14722 C 0.03004 0.14938 0.03021 0.15154 0.03056 0.1537 C 0.03073 0.15648 0.03073 0.15926 0.03126 0.16173 C 0.0316 0.16327 0.0323 0.1642 0.03282 0.16574 L 0.03421 0.17376 C 0.03455 0.175 0.0349 0.17623 0.03507 0.17747 C 0.03525 0.17994 0.03525 0.1821 0.03577 0.18426 C 0.03716 0.1892 0.04063 0.19352 0.04254 0.19753 C 0.04358 0.2 0.04428 0.20309 0.04549 0.20555 C 0.04601 0.2071 0.04705 0.20802 0.04775 0.20957 C 0.04844 0.21111 0.04914 0.21296 0.05001 0.21481 C 0.05226 0.21975 0.05382 0.2213 0.0566 0.22531 C 0.06216 0.24167 0.05487 0.22222 0.06337 0.23734 C 0.06511 0.24043 0.06598 0.24506 0.06789 0.24784 C 0.07987 0.26667 0.07084 0.24815 0.07674 0.2571 C 0.07778 0.25895 0.07882 0.26049 0.07987 0.26265 C 0.08039 0.26358 0.08056 0.26543 0.08126 0.26636 C 0.08212 0.2679 0.08334 0.26821 0.08421 0.26913 C 0.08507 0.27006 0.08577 0.27099 0.08646 0.27191 C 0.08907 0.27438 0.08924 0.27438 0.09167 0.27593 C 0.09254 0.27716 0.09306 0.2787 0.09393 0.27963 C 0.09705 0.28364 0.09775 0.28179 0.10139 0.28518 C 0.104 0.28734 0.1066 0.28889 0.10886 0.29167 C 0.1099 0.2929 0.11094 0.29444 0.11181 0.29568 C 0.11337 0.29784 0.11476 0.30031 0.11632 0.30247 C 0.11771 0.30432 0.11928 0.30586 0.12084 0.30772 C 0.12257 0.30957 0.1257 0.31173 0.12761 0.31296 C 0.129 0.31389 0.13212 0.31574 0.13212 0.31605 L 0.13126 0.31296 " pathEditMode="relative" rAng="0" ptsTypes="AAAAAAAAAAAAAAAAAAAAAAAAAAAAAAAAAAAAAA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15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2.71605E-6 L 2.77778E-7 0.00031 C 0.00035 0.00679 0.00087 0.01389 0.00087 0.02099 C 0.00087 0.04939 -0.00122 0.03272 0.00087 0.06081 C 0.00191 0.07655 0.00174 0.06821 0.00312 0.07685 C 0.00417 0.08395 0.00503 0.09105 0.00608 0.09815 C 0.00712 0.10556 0.00972 0.12747 0.01267 0.13642 C 0.01424 0.14074 0.01649 0.14414 0.01806 0.14846 C 0.0184 0.14969 0.01892 0.15124 0.01944 0.15247 C 0.02014 0.15402 0.02101 0.15494 0.0217 0.15648 C 0.02587 0.16636 0.0217 0.16173 0.02917 0.17099 C 0.03056 0.17284 0.03229 0.17346 0.03368 0.175 C 0.03524 0.17685 0.03681 0.17932 0.03819 0.18148 C 0.03976 0.18426 0.04271 0.18951 0.04271 0.18982 C 0.04306 0.1929 0.04427 0.20278 0.0441 0.20556 C 0.04392 0.21266 0.04306 0.21976 0.04271 0.22685 C 0.04167 0.24043 0.04375 0.23642 0.03958 0.24136 C 0.03837 0.25679 0.03837 0.25185 0.03958 0.27439 C 0.03976 0.27593 0.0401 0.27716 0.04045 0.2784 C 0.0408 0.28056 0.04132 0.2855 0.04184 0.28766 C 0.04253 0.29013 0.0434 0.29229 0.0441 0.29445 C 0.04497 0.30463 0.04479 0.30062 0.04479 0.30648 L 0.04479 0.30679 " pathEditMode="relative" rAng="0" ptsTypes="AAAAAAAAAAAAAAAAAAAAAAA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3827E-7 L 1.66667E-6 0.00031 C 0.00017 0.00525 0.00017 0.01049 0.00069 0.01574 C 0.00087 0.01821 0.00173 0.02006 0.00226 0.02253 C 0.00243 0.02407 0.00278 0.02593 0.00295 0.02778 C 0.00382 0.0358 0.00399 0.04321 0.00451 0.05154 C 0.00417 0.05957 0.00417 0.075 0.00295 0.08457 C 0.00226 0.09012 0.00121 0.09537 0.00069 0.10062 C 1.66667E-6 0.10741 -0.00087 0.11389 -0.00156 0.12068 C -0.00208 0.12531 -0.00226 0.13025 -0.00295 0.13518 C -0.0033 0.13704 -0.00399 0.13858 -0.00452 0.14043 C -0.00538 0.14352 -0.00625 0.1466 -0.00677 0.14969 C -0.00799 0.15586 -0.00868 0.16204 -0.00972 0.16821 C -0.01007 0.16975 -0.01007 0.17099 -0.01042 0.17222 C -0.01111 0.17469 -0.01215 0.17654 -0.01268 0.17901 C -0.01354 0.18179 -0.01406 0.18518 -0.01493 0.18827 C -0.01545 0.18951 -0.01615 0.19074 -0.01649 0.19228 C -0.01684 0.19321 -0.01927 0.20494 -0.02101 0.20802 C -0.02153 0.20926 -0.0224 0.20988 -0.02327 0.2108 C -0.02396 0.21296 -0.02483 0.21512 -0.02535 0.21728 C -0.02882 0.23056 -0.02465 0.22006 -0.02917 0.23457 C -0.02969 0.23642 -0.03073 0.23827 -0.03143 0.23981 C -0.03368 0.2537 -0.03333 0.25339 -0.0382 0.27037 C -0.03889 0.27315 -0.03941 0.27593 -0.04028 0.27839 C -0.04618 0.29568 -0.03941 0.27253 -0.0441 0.28889 C -0.04601 0.30216 -0.04445 0.2963 -0.04774 0.30617 C -0.04844 0.31481 -0.04948 0.32099 -0.04774 0.32994 C -0.04757 0.33148 -0.04618 0.33179 -0.04549 0.33272 C -0.04323 0.33611 -0.04358 0.3358 -0.04254 0.3392 L -0.04254 0.33951 L -0.04254 0.3392 " pathEditMode="relative" rAng="0" ptsTypes="AAAAAAAAAAAAAAAAAAAAAAAAAAAAAAA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8642E-6 L 2.22222E-6 0.00031 C -0.00035 0.00432 -0.0007 0.00865 -0.00087 0.01297 C -0.00209 0.06636 0.00521 0.05155 -0.00382 0.0676 C -0.00538 0.07624 -0.00313 0.06698 -0.00677 0.07408 C -0.00851 0.07747 -0.00972 0.08118 -0.01129 0.08488 C -0.01198 0.08642 -0.0125 0.08889 -0.01354 0.09013 C -0.01858 0.09599 -0.0125 0.08858 -0.01945 0.09939 C -0.02014 0.10031 -0.02101 0.10093 -0.0217 0.10185 C -0.02986 0.11451 -0.01997 0.10031 -0.02691 0.11266 C -0.02761 0.11358 -0.02847 0.1142 -0.02917 0.11513 C -0.03021 0.11729 -0.03108 0.11976 -0.03212 0.12192 C -0.03281 0.12315 -0.03368 0.12439 -0.03438 0.12593 C -0.0349 0.1284 -0.03507 0.13148 -0.03594 0.13395 L -0.04028 0.14568 C -0.04097 0.14908 -0.0415 0.15216 -0.04254 0.15494 C -0.04323 0.15648 -0.0441 0.15772 -0.04479 0.15895 C -0.04618 0.17192 -0.04445 0.1605 -0.04705 0.16976 C -0.04809 0.17346 -0.0474 0.175 -0.04931 0.17902 C -0.05018 0.18056 -0.05122 0.18148 -0.05226 0.18303 C -0.05382 0.19074 -0.05191 0.18303 -0.05521 0.19074 C -0.05608 0.1929 -0.0566 0.19537 -0.05747 0.19753 C -0.05816 0.19939 -0.05903 0.20093 -0.05972 0.20278 C -0.06077 0.20525 -0.06146 0.20834 -0.06268 0.21081 C -0.06927 0.22223 -0.06129 0.20772 -0.0665 0.21883 C -0.06806 0.22223 -0.07031 0.225 -0.0724 0.22809 C -0.07257 0.22932 -0.07275 0.23087 -0.07309 0.2321 C -0.07691 0.24229 -0.07639 0.24105 -0.08056 0.24661 C -0.08577 0.26482 -0.0783 0.23982 -0.08438 0.25587 C -0.08472 0.2571 -0.08455 0.25865 -0.08507 0.25988 C -0.08559 0.26111 -0.08663 0.26142 -0.08733 0.26235 C -0.0882 0.26358 -0.08889 0.26513 -0.08959 0.26636 C -0.09045 0.26821 -0.09115 0.27006 -0.09184 0.27161 C -0.09236 0.27315 -0.09271 0.27469 -0.09323 0.27562 C -0.09393 0.27685 -0.09479 0.27747 -0.09549 0.2784 C -0.09948 0.28889 -0.09427 0.27624 -0.09931 0.28488 C -0.10365 0.2929 -0.09965 0.28766 -0.10295 0.29414 C -0.10434 0.29723 -0.10747 0.30216 -0.10747 0.30247 C -0.10816 0.30648 -0.10834 0.30741 -0.10972 0.31142 C -0.11059 0.3142 -0.11268 0.31945 -0.11268 0.31976 C -0.11285 0.32068 -0.11302 0.32223 -0.11337 0.32346 C -0.11441 0.32685 -0.11511 0.32778 -0.11632 0.33025 L -0.11632 0.33056 " pathEditMode="relative" rAng="0" ptsTypes="AAAAAAAAAAAAAAAAAAAAAAAAAAAAAAAAAAAAAAAAA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06173E-6 L -0.01823 0.06915 L -0.05625 0.14198 L -0.10955 0.16081 " pathEditMode="relative" ptsTypes="AAAA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0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-0.03056 L 0.01493 0.08117 L 0.01753 0.14043 L 0.01944 0.15803 " pathEditMode="relative" rAng="0" ptsTypes="AA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9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1024 0.13487 L 0.08055 0.16821 L 0.11528 0.21944 " pathEditMode="relative" rAng="0" ptsTypes="AAAA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1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93827E-7 L 1.11111E-6 0.00031 C -0.00017 -0.00988 -0.00052 -0.06605 -0.00174 -0.08673 C -0.00191 -0.08827 -0.00226 -0.08982 -0.00261 -0.09136 C -0.00295 -0.10617 -0.00295 -0.1213 -0.00347 -0.13611 C -0.00347 -0.13858 -0.00434 -0.14105 -0.00434 -0.14352 C -0.00434 -0.15216 -0.00382 -0.16049 -0.00347 -0.16914 C -0.00538 -0.1858 -0.00347 -0.16543 -0.00347 -0.1929 C -0.00347 -0.20185 -0.00382 -0.2108 -0.00434 -0.21975 C -0.00434 -0.2213 -0.00504 -0.22284 -0.00521 -0.22438 C -0.00608 -0.23179 -0.0059 -0.23117 -0.0059 -0.23611 L -0.0059 -0.2358 " pathEditMode="relative" rAng="0" ptsTypes="AAAAAAAAAA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179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8642E-6 L -5.55556E-7 0.00031 C -0.00017 -0.00988 -0.00052 -0.06605 -0.00174 -0.08673 C -0.00191 -0.08827 -0.00226 -0.08982 -0.0026 -0.09136 C -0.00295 -0.10618 -0.00295 -0.1213 -0.00347 -0.13611 C -0.00347 -0.13858 -0.00434 -0.14105 -0.00434 -0.14352 C -0.00434 -0.15216 -0.00382 -0.1605 -0.00347 -0.16914 C -0.00538 -0.18581 -0.00347 -0.16544 -0.00347 -0.1929 C -0.00347 -0.20185 -0.00382 -0.21081 -0.00434 -0.21976 C -0.00434 -0.2213 -0.00503 -0.22284 -0.00521 -0.22439 C -0.00608 -0.23179 -0.0059 -0.23118 -0.0059 -0.23611 L -0.0059 -0.23581 " pathEditMode="relative" rAng="0" ptsTypes="AAAAAAAAAA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8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Shape 105"/>
          <p:cNvSpPr txBox="1">
            <a:spLocks noChangeArrowheads="1"/>
          </p:cNvSpPr>
          <p:nvPr/>
        </p:nvSpPr>
        <p:spPr bwMode="auto">
          <a:xfrm>
            <a:off x="466724" y="125725"/>
            <a:ext cx="8261350" cy="6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dirty="0" smtClean="0"/>
              <a:t>Functionality of the </a:t>
            </a:r>
            <a:r>
              <a:rPr lang="en-US" altLang="ru-RU" dirty="0" err="1" smtClean="0"/>
              <a:t>IdM</a:t>
            </a:r>
            <a:r>
              <a:rPr lang="en-US" altLang="ru-RU" dirty="0"/>
              <a:t> systems </a:t>
            </a:r>
            <a:r>
              <a:rPr lang="en-US" altLang="ru-RU" dirty="0" smtClean="0"/>
              <a:t>for Transport Systems</a:t>
            </a:r>
            <a:endParaRPr lang="ru-RU" alt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0768" y="1782737"/>
            <a:ext cx="454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fr-FR" sz="1600" b="1" dirty="0" smtClean="0"/>
              <a:t>any user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b="1" dirty="0" smtClean="0"/>
              <a:t>at any time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b="1" dirty="0"/>
              <a:t>i</a:t>
            </a:r>
            <a:r>
              <a:rPr lang="en-US" sz="1600" b="1" dirty="0" smtClean="0"/>
              <a:t>n any place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fr-FR" sz="1600" b="1" dirty="0"/>
              <a:t>w</a:t>
            </a:r>
            <a:r>
              <a:rPr lang="fr-FR" sz="1600" b="1" dirty="0" smtClean="0"/>
              <a:t>ith any </a:t>
            </a:r>
            <a:r>
              <a:rPr lang="fr-FR" sz="1600" b="1" dirty="0"/>
              <a:t>own identifier</a:t>
            </a:r>
            <a:r>
              <a:rPr lang="ru-RU" sz="1600" b="1" dirty="0" smtClean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s</a:t>
            </a:r>
            <a:r>
              <a:rPr lang="ru-RU" sz="1600" dirty="0" smtClean="0"/>
              <a:t>) 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b="1" dirty="0" smtClean="0"/>
              <a:t>with own </a:t>
            </a:r>
            <a:r>
              <a:rPr lang="en-US" sz="1600" b="1" dirty="0"/>
              <a:t>device </a:t>
            </a:r>
            <a:r>
              <a:rPr lang="en-US" sz="1600" dirty="0" smtClean="0"/>
              <a:t>(s)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1600" b="1" dirty="0"/>
              <a:t>i</a:t>
            </a:r>
            <a:r>
              <a:rPr lang="en-US" sz="1600" b="1" dirty="0" smtClean="0"/>
              <a:t>n the network of any </a:t>
            </a:r>
            <a:r>
              <a:rPr lang="en-US" sz="1600" b="1" dirty="0"/>
              <a:t>chosen </a:t>
            </a:r>
            <a:r>
              <a:rPr lang="en-US" sz="1600" b="1" dirty="0" smtClean="0"/>
              <a:t>operator</a:t>
            </a:r>
            <a:endParaRPr lang="ru-RU" sz="1600" dirty="0" smtClean="0"/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fr-FR" sz="1600" b="1" dirty="0" smtClean="0"/>
              <a:t>can get any services</a:t>
            </a:r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6411357" y="2023414"/>
            <a:ext cx="1319221" cy="1191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Rescues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22220" y="2738486"/>
            <a:ext cx="1319221" cy="119118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1C7EC4"/>
                </a:solidFill>
              </a:rPr>
              <a:t>B</a:t>
            </a:r>
            <a:r>
              <a:rPr lang="fr-FR" b="1" dirty="0" smtClean="0">
                <a:solidFill>
                  <a:srgbClr val="1C7EC4"/>
                </a:solidFill>
              </a:rPr>
              <a:t>ooking</a:t>
            </a:r>
            <a:endParaRPr lang="ru-RU" b="1" dirty="0">
              <a:solidFill>
                <a:srgbClr val="1C7EC4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53899" y="2430341"/>
            <a:ext cx="1319221" cy="1191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Tracking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47167" y="3525158"/>
            <a:ext cx="1319221" cy="1191181"/>
          </a:xfrm>
          <a:prstGeom prst="ellipse">
            <a:avLst/>
          </a:prstGeom>
          <a:noFill/>
          <a:ln>
            <a:solidFill>
              <a:srgbClr val="1C7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1C7EC4"/>
                </a:solidFill>
              </a:rPr>
              <a:t>e-commerce</a:t>
            </a:r>
            <a:endParaRPr lang="ru-RU" b="1" dirty="0">
              <a:solidFill>
                <a:srgbClr val="1C7EC4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771764" y="3051466"/>
            <a:ext cx="1319221" cy="1191181"/>
          </a:xfrm>
          <a:prstGeom prst="ellipse">
            <a:avLst/>
          </a:prstGeom>
          <a:noFill/>
          <a:ln>
            <a:solidFill>
              <a:srgbClr val="1C7E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1C7EC4"/>
                </a:solidFill>
              </a:rPr>
              <a:t>S</a:t>
            </a:r>
            <a:r>
              <a:rPr lang="en-US" b="1" dirty="0" smtClean="0">
                <a:solidFill>
                  <a:srgbClr val="1C7EC4"/>
                </a:solidFill>
              </a:rPr>
              <a:t>ecurity</a:t>
            </a:r>
            <a:endParaRPr lang="ru-RU" b="1" dirty="0">
              <a:solidFill>
                <a:srgbClr val="1C7EC4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4" y="952488"/>
            <a:ext cx="356193" cy="3561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33" y="887392"/>
            <a:ext cx="413827" cy="4138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06" y="867184"/>
            <a:ext cx="447307" cy="6182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58" y="887392"/>
            <a:ext cx="933167" cy="4436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71" y="836996"/>
            <a:ext cx="558672" cy="56212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140085" y="2044337"/>
            <a:ext cx="1319221" cy="1191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Check-in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6927" y="1638563"/>
            <a:ext cx="1149674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b="1" u="sng" dirty="0" smtClean="0"/>
              <a:t>here &amp; now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40" y="1869651"/>
            <a:ext cx="225854" cy="339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04" y="2600469"/>
            <a:ext cx="228685" cy="304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04" y="2262130"/>
            <a:ext cx="200663" cy="2757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92" y="2995576"/>
            <a:ext cx="417514" cy="2537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46177" y="3357148"/>
            <a:ext cx="161418" cy="285586"/>
          </a:xfrm>
          <a:prstGeom prst="rect">
            <a:avLst/>
          </a:prstGeom>
        </p:spPr>
      </p:pic>
      <p:sp>
        <p:nvSpPr>
          <p:cNvPr id="25" name="Облако 24"/>
          <p:cNvSpPr/>
          <p:nvPr/>
        </p:nvSpPr>
        <p:spPr>
          <a:xfrm>
            <a:off x="4472744" y="3694437"/>
            <a:ext cx="505046" cy="327473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19" y="3969158"/>
            <a:ext cx="386489" cy="3864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7" y="3048624"/>
            <a:ext cx="417514" cy="253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38" y="3103164"/>
            <a:ext cx="417514" cy="2537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8278" y="3336053"/>
            <a:ext cx="161418" cy="285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25283" y="3308291"/>
            <a:ext cx="161418" cy="28558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96" y="3989259"/>
            <a:ext cx="386489" cy="386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8" y="4000744"/>
            <a:ext cx="384188" cy="3423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15" y="4024589"/>
            <a:ext cx="384188" cy="3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3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1" grpId="0" animBg="1"/>
      <p:bldP spid="16" grpId="0" animBg="1"/>
      <p:bldP spid="13" grpId="0" animBg="1"/>
      <p:bldP spid="14" grpId="0" animBg="1"/>
      <p:bldP spid="21" grpId="0" animBg="1"/>
      <p:bldP spid="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40209" y="3119388"/>
            <a:ext cx="1371581" cy="11803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438239" y="1624215"/>
            <a:ext cx="1371581" cy="118037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87" y="3195982"/>
            <a:ext cx="1103025" cy="1039167"/>
          </a:xfrm>
          <a:prstGeom prst="rect">
            <a:avLst/>
          </a:prstGeom>
        </p:spPr>
      </p:pic>
      <p:pic>
        <p:nvPicPr>
          <p:cNvPr id="1639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63874"/>
            <a:ext cx="2794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1639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623300" y="114300"/>
            <a:ext cx="450850" cy="393700"/>
          </a:xfrm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8A8A58C-5161-42FC-B1F4-ABC83F654A51}" type="slidenum">
              <a:rPr lang="ru-RU" altLang="ru-RU" b="1">
                <a:solidFill>
                  <a:schemeClr val="bg1"/>
                </a:solidFill>
              </a:rPr>
              <a:pPr/>
              <a:t>9</a:t>
            </a:fld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57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Shape 105"/>
          <p:cNvSpPr txBox="1">
            <a:spLocks noChangeArrowheads="1"/>
          </p:cNvSpPr>
          <p:nvPr/>
        </p:nvSpPr>
        <p:spPr bwMode="auto">
          <a:xfrm>
            <a:off x="441325" y="157494"/>
            <a:ext cx="8261350" cy="56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defPPr>
              <a:defRPr lang="ru-RU"/>
            </a:defPPr>
            <a:lvl1pPr eaLnBrk="1" hangingPunct="1">
              <a:defRPr sz="2000" b="1" i="1">
                <a:solidFill>
                  <a:schemeClr val="tx1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ru-RU" u="sng" dirty="0" err="1" smtClean="0"/>
              <a:t>IdM</a:t>
            </a:r>
            <a:r>
              <a:rPr lang="en-US" altLang="ru-RU" u="sng" dirty="0"/>
              <a:t> </a:t>
            </a:r>
            <a:r>
              <a:rPr lang="en-US" altLang="ru-RU" u="sng" dirty="0" smtClean="0"/>
              <a:t>&amp; ENUM/DNS security</a:t>
            </a: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719" y="3424532"/>
            <a:ext cx="522863" cy="709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592" y="4299766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Subscriber A</a:t>
            </a:r>
          </a:p>
          <a:p>
            <a:r>
              <a:rPr lang="en-US" dirty="0" smtClean="0">
                <a:latin typeface="+mn-lt"/>
              </a:rPr>
              <a:t>Query on </a:t>
            </a:r>
            <a:r>
              <a:rPr lang="en-US" b="1" i="1" dirty="0" smtClean="0">
                <a:latin typeface="+mn-lt"/>
              </a:rPr>
              <a:t>Service</a:t>
            </a:r>
            <a:endParaRPr lang="ru-RU" b="1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6274" y="4242973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Proxy Server of </a:t>
            </a:r>
            <a:r>
              <a:rPr lang="en-US" b="1" i="1" dirty="0" smtClean="0">
                <a:latin typeface="+mn-lt"/>
              </a:rPr>
              <a:t>Service</a:t>
            </a:r>
            <a:endParaRPr lang="ru-RU" b="1" i="1" dirty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185" y="1012385"/>
            <a:ext cx="522863" cy="709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60358" y="665698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DNS Server</a:t>
            </a:r>
            <a:r>
              <a:rPr lang="ru-RU" dirty="0" smtClean="0">
                <a:latin typeface="+mn-lt"/>
              </a:rPr>
              <a:t> </a:t>
            </a:r>
            <a:r>
              <a:rPr lang="en-US" dirty="0"/>
              <a:t>of </a:t>
            </a:r>
            <a:r>
              <a:rPr lang="en-US" b="1" i="1" dirty="0"/>
              <a:t>Service</a:t>
            </a:r>
            <a:endParaRPr lang="ru-RU" b="1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2301" y="2465036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Query on </a:t>
            </a:r>
            <a:r>
              <a:rPr lang="en-US" b="1" i="1" dirty="0" smtClean="0">
                <a:latin typeface="+mn-lt"/>
              </a:rPr>
              <a:t>Service</a:t>
            </a:r>
            <a:r>
              <a:rPr lang="en-US" dirty="0" smtClean="0">
                <a:latin typeface="+mn-lt"/>
              </a:rPr>
              <a:t>:</a:t>
            </a:r>
          </a:p>
          <a:p>
            <a:pPr algn="ctr"/>
            <a:r>
              <a:rPr lang="en-US" dirty="0" smtClean="0">
                <a:latin typeface="+mn-lt"/>
              </a:rPr>
              <a:t>&lt;number&gt;.0.8.3.e164.arpa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8973" y="1769857"/>
            <a:ext cx="3090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Response on </a:t>
            </a:r>
            <a:r>
              <a:rPr lang="en-US" b="1" i="1" dirty="0" smtClean="0">
                <a:latin typeface="+mn-lt"/>
              </a:rPr>
              <a:t>Service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ervice:&lt;local-part&gt;@&lt;domain-part&gt;</a:t>
            </a:r>
            <a:endParaRPr lang="ru-RU" dirty="0">
              <a:latin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35" y="3263099"/>
            <a:ext cx="522863" cy="709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51185" y="4130710"/>
            <a:ext cx="17251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Proxy/DNS </a:t>
            </a:r>
          </a:p>
          <a:p>
            <a:r>
              <a:rPr lang="en-US" dirty="0" smtClean="0">
                <a:latin typeface="+mn-lt"/>
              </a:rPr>
              <a:t>Server of </a:t>
            </a:r>
            <a:r>
              <a:rPr lang="en-US" b="1" i="1" dirty="0" smtClean="0">
                <a:latin typeface="+mn-lt"/>
              </a:rPr>
              <a:t>Service</a:t>
            </a:r>
          </a:p>
          <a:p>
            <a:r>
              <a:rPr lang="en-US" b="1" dirty="0" smtClean="0">
                <a:latin typeface="+mn-lt"/>
              </a:rPr>
              <a:t>on &lt;domain-part&gt;</a:t>
            </a:r>
            <a:endParaRPr lang="ru-RU" b="1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959147" y="2524458"/>
            <a:ext cx="1726981" cy="121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3225043" y="2511865"/>
            <a:ext cx="1726981" cy="121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2000059" y="3628454"/>
            <a:ext cx="1726981" cy="1218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204" y="3828598"/>
            <a:ext cx="1726981" cy="1218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4602591" y="3581986"/>
            <a:ext cx="1726981" cy="1218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36" y="3782130"/>
            <a:ext cx="1726981" cy="1218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5111" y="1738433"/>
            <a:ext cx="1103025" cy="10391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63743">
            <a:off x="6857065" y="2884944"/>
            <a:ext cx="1000134" cy="1131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918169">
            <a:off x="7046617" y="3023992"/>
            <a:ext cx="1000134" cy="1131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445" y="1890934"/>
            <a:ext cx="515700" cy="7023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76829">
            <a:off x="731028" y="2993448"/>
            <a:ext cx="1000134" cy="11310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786905">
            <a:off x="882298" y="2884944"/>
            <a:ext cx="1000134" cy="1131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93165" y="1105525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Subscriber B</a:t>
            </a:r>
          </a:p>
          <a:p>
            <a:r>
              <a:rPr lang="en-US" dirty="0" smtClean="0">
                <a:latin typeface="+mn-lt"/>
              </a:rPr>
              <a:t>Response on </a:t>
            </a:r>
            <a:r>
              <a:rPr lang="en-US" b="1" i="1" dirty="0" smtClean="0">
                <a:latin typeface="+mn-lt"/>
              </a:rPr>
              <a:t>Service</a:t>
            </a:r>
            <a:endParaRPr lang="ru-RU" b="1" i="1" dirty="0">
              <a:latin typeface="+mn-l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533108" y="955703"/>
            <a:ext cx="854742" cy="818858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84660" y="1243444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Web resource</a:t>
            </a:r>
          </a:p>
          <a:p>
            <a:r>
              <a:rPr lang="en-US" dirty="0" smtClean="0">
                <a:latin typeface="+mn-lt"/>
              </a:rPr>
              <a:t>Response on </a:t>
            </a:r>
            <a:r>
              <a:rPr lang="en-US" b="1" i="1" dirty="0" smtClean="0">
                <a:latin typeface="+mn-lt"/>
              </a:rPr>
              <a:t>Service</a:t>
            </a:r>
            <a:endParaRPr lang="ru-RU" b="1" i="1" dirty="0">
              <a:latin typeface="+mn-lt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600244" y="3388714"/>
            <a:ext cx="854742" cy="818858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30629" y="3218194"/>
            <a:ext cx="854742" cy="818858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11543" y="1848587"/>
            <a:ext cx="854742" cy="818858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19036896">
            <a:off x="6682677" y="2744189"/>
            <a:ext cx="1542170" cy="502837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05932" y="3480818"/>
            <a:ext cx="1887399" cy="502837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95307" y="3524175"/>
            <a:ext cx="1887399" cy="502837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5400000">
            <a:off x="3039253" y="2228224"/>
            <a:ext cx="1887399" cy="759028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13696708">
            <a:off x="529766" y="2680296"/>
            <a:ext cx="1542170" cy="502837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086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26078</TotalTime>
  <Words>627</Words>
  <Application>Microsoft Office PowerPoint</Application>
  <PresentationFormat>Экран (16:9)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Arial</vt:lpstr>
      <vt:lpstr>simple-light-2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Yuri Kargapolov</dc:creator>
  <cp:lastModifiedBy>Yuri Kargapolov</cp:lastModifiedBy>
  <cp:revision>518</cp:revision>
  <dcterms:modified xsi:type="dcterms:W3CDTF">2019-05-11T17:45:18Z</dcterms:modified>
</cp:coreProperties>
</file>