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277" r:id="rId3"/>
    <p:sldId id="278" r:id="rId4"/>
    <p:sldId id="281" r:id="rId5"/>
    <p:sldId id="276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0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68FAA-DB5E-498E-92BF-BC8CD4E4A9D0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79D7B-9EEA-4BEB-A15B-858F7099C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2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8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2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5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3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1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4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8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8B19-2DD6-4F40-8026-DFF6A3305F39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4B3E-5A1A-4F73-9AF9-E0E55AB7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9492" y="1340768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Цифровизация отраслей и функциональных сфер экономики Республики Беларусь. </a:t>
            </a:r>
          </a:p>
          <a:p>
            <a:pPr algn="ctr"/>
            <a:r>
              <a:rPr lang="ru-RU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Методика и частные показатели</a:t>
            </a:r>
            <a:endParaRPr lang="ru-RU" sz="4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2300" y="4586188"/>
            <a:ext cx="366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Докладчик</a:t>
            </a:r>
            <a:r>
              <a:rPr lang="ru-RU" sz="20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Соловьев Евгений </a:t>
            </a:r>
            <a:endParaRPr lang="ru-RU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и.о</a:t>
            </a:r>
            <a:r>
              <a:rPr lang="ru-RU" sz="2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. начальника научно-исследовательского отдела инфокоммуникаций</a:t>
            </a:r>
            <a:endParaRPr lang="ru-RU" sz="2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3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3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75602"/>
              </p:ext>
            </p:extLst>
          </p:nvPr>
        </p:nvGraphicFramePr>
        <p:xfrm>
          <a:off x="1583668" y="1916832"/>
          <a:ext cx="6317770" cy="421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5" imgW="6553055" imgH="4381629" progId="Visio.Drawing.11">
                  <p:embed/>
                </p:oleObj>
              </mc:Choice>
              <mc:Fallback>
                <p:oleObj r:id="rId5" imgW="6553055" imgH="438162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668" y="1916832"/>
                        <a:ext cx="6317770" cy="4216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55275" y="980728"/>
            <a:ext cx="5022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Вид функции соответствия</a:t>
            </a:r>
            <a:endParaRPr lang="ru-RU" sz="32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55275" y="620688"/>
            <a:ext cx="612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Оценочная шкала цифровизации</a:t>
            </a:r>
            <a:endParaRPr lang="ru-RU" sz="32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: усеченные противолежащие углы 2"/>
          <p:cNvSpPr/>
          <p:nvPr/>
        </p:nvSpPr>
        <p:spPr>
          <a:xfrm>
            <a:off x="251520" y="1218206"/>
            <a:ext cx="8640960" cy="324036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0</a:t>
            </a:r>
            <a:r>
              <a:rPr lang="ru-RU" dirty="0"/>
              <a:t> – </a:t>
            </a:r>
            <a:r>
              <a:rPr lang="ru-RU" dirty="0" err="1"/>
              <a:t>цифровизация</a:t>
            </a:r>
            <a:r>
              <a:rPr lang="ru-RU" dirty="0"/>
              <a:t> </a:t>
            </a:r>
            <a:r>
              <a:rPr lang="ru-RU" dirty="0" smtClean="0"/>
              <a:t>отсутствует;</a:t>
            </a:r>
            <a:endParaRPr lang="ru-RU" dirty="0"/>
          </a:p>
        </p:txBody>
      </p:sp>
      <p:sp>
        <p:nvSpPr>
          <p:cNvPr id="17" name="Прямоугольник: усеченные противолежащие углы 2"/>
          <p:cNvSpPr/>
          <p:nvPr/>
        </p:nvSpPr>
        <p:spPr>
          <a:xfrm>
            <a:off x="227083" y="1654703"/>
            <a:ext cx="8640960" cy="28803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 – осуществляется </a:t>
            </a:r>
            <a:r>
              <a:rPr lang="ru-RU" dirty="0" smtClean="0"/>
              <a:t>автоматический </a:t>
            </a:r>
            <a:r>
              <a:rPr lang="ru-RU" dirty="0"/>
              <a:t>цифровой сбор </a:t>
            </a:r>
            <a:r>
              <a:rPr lang="ru-RU" dirty="0" smtClean="0"/>
              <a:t>данных;</a:t>
            </a:r>
            <a:endParaRPr lang="ru-RU" dirty="0"/>
          </a:p>
        </p:txBody>
      </p:sp>
      <p:sp>
        <p:nvSpPr>
          <p:cNvPr id="18" name="Прямоугольник: усеченные противолежащие углы 2"/>
          <p:cNvSpPr/>
          <p:nvPr/>
        </p:nvSpPr>
        <p:spPr>
          <a:xfrm>
            <a:off x="251520" y="2060848"/>
            <a:ext cx="8640960" cy="64807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2</a:t>
            </a:r>
            <a:r>
              <a:rPr lang="ru-RU" dirty="0"/>
              <a:t> – осуществляется автоматический цифровой сбор данных и последующая динамическая аналитика этих данных в реальном времени (создан цифровой актив);</a:t>
            </a:r>
          </a:p>
        </p:txBody>
      </p:sp>
      <p:sp>
        <p:nvSpPr>
          <p:cNvPr id="19" name="Прямоугольник: усеченные противолежащие углы 2"/>
          <p:cNvSpPr/>
          <p:nvPr/>
        </p:nvSpPr>
        <p:spPr>
          <a:xfrm>
            <a:off x="251520" y="2826194"/>
            <a:ext cx="8640960" cy="1169528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3</a:t>
            </a:r>
            <a:r>
              <a:rPr lang="ru-RU" dirty="0"/>
              <a:t> – внедрена интеллектуальная система поддержки принятия решений, включающая автоматический цифровой сбор данных и последующую динамическую аналитику, результаты (цифровой актив) используются руководством предприятия для принятия оперативных и оптимальных решений;</a:t>
            </a:r>
          </a:p>
        </p:txBody>
      </p:sp>
      <p:sp>
        <p:nvSpPr>
          <p:cNvPr id="20" name="Прямоугольник: усеченные противолежащие углы 2"/>
          <p:cNvSpPr/>
          <p:nvPr/>
        </p:nvSpPr>
        <p:spPr>
          <a:xfrm>
            <a:off x="259970" y="4126125"/>
            <a:ext cx="8640960" cy="2205671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4</a:t>
            </a:r>
            <a:r>
              <a:rPr lang="ru-RU" dirty="0"/>
              <a:t> – создана экосистема предприятия, в которой все бизнес-процессы </a:t>
            </a:r>
            <a:r>
              <a:rPr lang="ru-RU" dirty="0" err="1"/>
              <a:t>цифровизированы</a:t>
            </a:r>
            <a:r>
              <a:rPr lang="ru-RU" dirty="0"/>
              <a:t>, управленческие решения формируются и реализуются автоматически (при необходимости, некоторые из них утверждаются или корректируются руководством предприятия, несущим ответственность за последствия принятого и реализованного управленческого решения). Роль менеджеров состоит в определении целей (подцелей) функционирования системы управления предприятием, системы ограничений и критериев эффективности, направлений развития и сфер </a:t>
            </a:r>
            <a:r>
              <a:rPr lang="ru-RU" dirty="0" smtClean="0"/>
              <a:t>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3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3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3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601978"/>
              </p:ext>
            </p:extLst>
          </p:nvPr>
        </p:nvGraphicFramePr>
        <p:xfrm>
          <a:off x="132853" y="381811"/>
          <a:ext cx="3816424" cy="224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Формула" r:id="rId5" imgW="1587500" imgH="1143000" progId="Equation.3">
                  <p:embed/>
                </p:oleObj>
              </mc:Choice>
              <mc:Fallback>
                <p:oleObj name="Формула" r:id="rId5" imgW="158750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53" y="381811"/>
                        <a:ext cx="3816424" cy="2244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2636912"/>
            <a:ext cx="4499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где </a:t>
            </a:r>
            <a:r>
              <a:rPr lang="ru-RU" i="1" dirty="0"/>
              <a:t>И</a:t>
            </a:r>
            <a:r>
              <a:rPr lang="en-US" i="1" baseline="-25000" dirty="0" err="1"/>
              <a:t>i</a:t>
            </a:r>
            <a:r>
              <a:rPr lang="ru-RU" dirty="0"/>
              <a:t> – нормированный частный показатель информатизации (значение лежит в интервале [0…1]), </a:t>
            </a:r>
          </a:p>
          <a:p>
            <a:pPr algn="just"/>
            <a:r>
              <a:rPr lang="ru-RU" dirty="0"/>
              <a:t> – весовой коэффициент </a:t>
            </a:r>
            <a:r>
              <a:rPr lang="en-US" dirty="0" err="1"/>
              <a:t>i</a:t>
            </a:r>
            <a:r>
              <a:rPr lang="ru-RU" dirty="0"/>
              <a:t>-й группы независимых бизнес-процессов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89038"/>
              </p:ext>
            </p:extLst>
          </p:nvPr>
        </p:nvGraphicFramePr>
        <p:xfrm>
          <a:off x="4695956" y="363620"/>
          <a:ext cx="3906688" cy="22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Формула" r:id="rId7" imgW="1498600" imgH="1143000" progId="Equation.3">
                  <p:embed/>
                </p:oleObj>
              </mc:Choice>
              <mc:Fallback>
                <p:oleObj name="Формула" r:id="rId7" imgW="149860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956" y="363620"/>
                        <a:ext cx="3906688" cy="223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536504" y="2638895"/>
            <a:ext cx="4499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где </a:t>
            </a:r>
            <a:r>
              <a:rPr lang="ru-RU" i="1" dirty="0"/>
              <a:t>А</a:t>
            </a:r>
            <a:r>
              <a:rPr lang="en-US" i="1" baseline="-25000" dirty="0" err="1"/>
              <a:t>i</a:t>
            </a:r>
            <a:r>
              <a:rPr lang="ru-RU" dirty="0"/>
              <a:t> – нормированный частный показатель </a:t>
            </a:r>
            <a:r>
              <a:rPr lang="ru-RU" dirty="0" smtClean="0"/>
              <a:t>автоматизации (</a:t>
            </a:r>
            <a:r>
              <a:rPr lang="ru-RU" dirty="0"/>
              <a:t>значение лежит в интервале </a:t>
            </a:r>
            <a:r>
              <a:rPr lang="ru-RU" dirty="0" smtClean="0"/>
              <a:t>[0…1</a:t>
            </a:r>
            <a:r>
              <a:rPr lang="ru-RU" dirty="0"/>
              <a:t>])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– весовой коэффициент </a:t>
            </a:r>
            <a:r>
              <a:rPr lang="en-US" dirty="0" err="1"/>
              <a:t>i</a:t>
            </a:r>
            <a:r>
              <a:rPr lang="ru-RU" dirty="0"/>
              <a:t>-й группы независимых бизнес-процессов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939363"/>
              </p:ext>
            </p:extLst>
          </p:nvPr>
        </p:nvGraphicFramePr>
        <p:xfrm>
          <a:off x="287524" y="4584658"/>
          <a:ext cx="1296144" cy="118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Формула" r:id="rId9" imgW="431613" imgH="393529" progId="Equation.3">
                  <p:embed/>
                </p:oleObj>
              </mc:Choice>
              <mc:Fallback>
                <p:oleObj name="Формула" r:id="rId9" imgW="431613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4" y="4584658"/>
                        <a:ext cx="1296144" cy="1180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766952" y="4166205"/>
            <a:ext cx="73083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- 0 – на предприятии недостаточно компьютеров для автоматизации и информатизации основных задач;</a:t>
            </a:r>
          </a:p>
          <a:p>
            <a:r>
              <a:rPr lang="ru-RU" sz="1400" dirty="0"/>
              <a:t>- 1 – на предприятии имеется достаточное количество компьютеров, но не хватает компьютерной периферии и сетевого оборудования;</a:t>
            </a:r>
          </a:p>
          <a:p>
            <a:r>
              <a:rPr lang="ru-RU" sz="1400" dirty="0"/>
              <a:t>- 2 – на предприятии имеется достаточное количество компьютеров и компьютерной периферии, но недостает сетевого оборудования / на предприятии имеется достаточное количество компьютеров и сетевого оборудования, но недостаточно компьютерной периферии;</a:t>
            </a:r>
          </a:p>
          <a:p>
            <a:r>
              <a:rPr lang="ru-RU" sz="1400" dirty="0"/>
              <a:t>- 3 – на предприятии имеется достаточное количество компьютеров, компьютерной периферии и сетевого оборудования для автоматизации и информатизации основных задач.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4114240"/>
            <a:ext cx="903649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490785" y="764704"/>
            <a:ext cx="45719" cy="334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62025"/>
            <a:ext cx="78486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6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51663"/>
              </p:ext>
            </p:extLst>
          </p:nvPr>
        </p:nvGraphicFramePr>
        <p:xfrm>
          <a:off x="0" y="-1"/>
          <a:ext cx="9145015" cy="6858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75656"/>
                <a:gridCol w="2808312"/>
                <a:gridCol w="4861047"/>
              </a:tblGrid>
              <a:tr h="33080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33080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функциональной сферы науки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34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Компьютеризация организации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/>
                    </a:p>
                  </a:txBody>
                  <a:tcPr/>
                </a:tc>
              </a:tr>
              <a:tr h="661049">
                <a:tc rowSpan="6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организации</a:t>
                      </a:r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научно-исследовательской деятельности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рабочих мест, оборудованных автоматизированной системой научных исследований </a:t>
                      </a:r>
                      <a:endParaRPr lang="ru-RU" sz="1200" dirty="0"/>
                    </a:p>
                  </a:txBody>
                  <a:tcPr/>
                </a:tc>
              </a:tr>
              <a:tr h="55134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сотрудников, использующих в научной деятельности современные средства аналитики</a:t>
                      </a:r>
                      <a:endParaRPr lang="ru-RU" sz="1200" dirty="0"/>
                    </a:p>
                  </a:txBody>
                  <a:tcPr/>
                </a:tc>
              </a:tr>
              <a:tr h="55134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автоматизированных рабочих мест для лаборатории </a:t>
                      </a:r>
                    </a:p>
                  </a:txBody>
                  <a:tcPr/>
                </a:tc>
              </a:tr>
              <a:tr h="35269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функций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автоматизации контроля сотрудников</a:t>
                      </a:r>
                      <a:endParaRPr lang="ru-RU" sz="1200" dirty="0"/>
                    </a:p>
                  </a:txBody>
                  <a:tcPr/>
                </a:tc>
              </a:tr>
              <a:tr h="55134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000" dirty="0"/>
                    </a:p>
                  </a:txBody>
                  <a:tcPr/>
                </a:tc>
              </a:tr>
              <a:tr h="77188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управления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000" dirty="0"/>
                    </a:p>
                  </a:txBody>
                  <a:tcPr/>
                </a:tc>
              </a:tr>
              <a:tr h="551345"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организации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взаимодействующих организаций и граждан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информатизации взаимодействующих организаций и граждан</a:t>
                      </a:r>
                      <a:endParaRPr lang="ru-RU" sz="1000" dirty="0"/>
                    </a:p>
                  </a:txBody>
                  <a:tcPr/>
                </a:tc>
              </a:tr>
              <a:tr h="5513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сотрудников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доступности к информационным ресурсам локальной и глобальной сети у сотрудников</a:t>
                      </a:r>
                      <a:endParaRPr lang="ru-RU" sz="1000" dirty="0"/>
                    </a:p>
                  </a:txBody>
                  <a:tcPr/>
                </a:tc>
              </a:tr>
              <a:tr h="55134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оценки качества оказания услуг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системы оценки качества оказания услуг</a:t>
                      </a:r>
                      <a:endParaRPr lang="ru-RU" sz="1000" dirty="0"/>
                    </a:p>
                  </a:txBody>
                  <a:tcPr/>
                </a:tc>
              </a:tr>
              <a:tr h="55134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Цифровизация организации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71472"/>
              </p:ext>
            </p:extLst>
          </p:nvPr>
        </p:nvGraphicFramePr>
        <p:xfrm>
          <a:off x="0" y="1"/>
          <a:ext cx="9143999" cy="68579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7664"/>
                <a:gridCol w="2736304"/>
                <a:gridCol w="4860031"/>
              </a:tblGrid>
              <a:tr h="281752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8348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отрасли энергетики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46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Компьютеризация предприятия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/>
                    </a:p>
                  </a:txBody>
                  <a:tcPr/>
                </a:tc>
              </a:tr>
              <a:tr h="283482">
                <a:tc rowSpan="8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предприятия</a:t>
                      </a:r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сети электроснабжения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цифровых подстанций</a:t>
                      </a:r>
                      <a:endParaRPr lang="ru-RU" sz="1000" dirty="0"/>
                    </a:p>
                  </a:txBody>
                  <a:tcPr/>
                </a:tc>
              </a:tr>
              <a:tr h="47124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потребителей, интегрированных в автоматизированную систему контроля и учета энергоресурсов</a:t>
                      </a:r>
                      <a:endParaRPr lang="ru-RU" sz="1200" dirty="0"/>
                    </a:p>
                  </a:txBody>
                  <a:tcPr/>
                </a:tc>
              </a:tr>
              <a:tr h="28274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автоматизированных распределительных электрических сетей</a:t>
                      </a:r>
                    </a:p>
                  </a:txBody>
                  <a:tcPr/>
                </a:tc>
              </a:tr>
              <a:tr h="48741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технологических процессов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энергетических объектов, оснащенных автоматизированной системой управления технологическими процессами</a:t>
                      </a:r>
                      <a:endParaRPr lang="ru-RU" sz="1200" dirty="0"/>
                    </a:p>
                  </a:txBody>
                  <a:tcPr/>
                </a:tc>
              </a:tr>
              <a:tr h="32275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функций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автоматизации контроля сотрудников</a:t>
                      </a:r>
                      <a:endParaRPr lang="ru-RU" sz="1200" dirty="0"/>
                    </a:p>
                  </a:txBody>
                  <a:tcPr/>
                </a:tc>
              </a:tr>
              <a:tr h="471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энергетических объектов, оснащенных автоматизированной системой контроля качества электроэнергии</a:t>
                      </a:r>
                      <a:endParaRPr lang="ru-RU" sz="1200" dirty="0"/>
                    </a:p>
                  </a:txBody>
                  <a:tcPr/>
                </a:tc>
              </a:tr>
              <a:tr h="47246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/>
                    </a:p>
                  </a:txBody>
                  <a:tcPr/>
                </a:tc>
              </a:tr>
              <a:tr h="47124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/>
                    </a:p>
                  </a:txBody>
                  <a:tcPr/>
                </a:tc>
              </a:tr>
              <a:tr h="859997">
                <a:tc rowSpan="4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предприятия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потребителей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системы, позволяющей оценивать качество продукции, качество обслуживания в режиме онлайн/ размещение предприятия на общей платформе оценки качества продукции, качества обслуживания</a:t>
                      </a:r>
                      <a:endParaRPr lang="ru-RU" sz="1200" dirty="0"/>
                    </a:p>
                  </a:txBody>
                  <a:tcPr/>
                </a:tc>
              </a:tr>
              <a:tr h="4712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взаимодействующих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информации о фактическом состоянии ресурсов, к которой возможно получить удаленный доступ</a:t>
                      </a:r>
                      <a:endParaRPr lang="ru-RU" sz="1200" dirty="0"/>
                    </a:p>
                  </a:txBody>
                  <a:tcPr/>
                </a:tc>
              </a:tr>
              <a:tr h="28274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тендеров, проведенных на электронных торговых площадках</a:t>
                      </a:r>
                      <a:endParaRPr lang="ru-RU" sz="1200" dirty="0"/>
                    </a:p>
                  </a:txBody>
                  <a:tcPr/>
                </a:tc>
              </a:tr>
              <a:tr h="47246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сотрудников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доступности к информационным ресурсам локальной и глобальной сети у сотрудников</a:t>
                      </a:r>
                      <a:endParaRPr lang="ru-RU" sz="1200" dirty="0"/>
                    </a:p>
                  </a:txBody>
                  <a:tcPr/>
                </a:tc>
              </a:tr>
              <a:tr h="47124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Цифровизация предприятия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7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79811"/>
              </p:ext>
            </p:extLst>
          </p:nvPr>
        </p:nvGraphicFramePr>
        <p:xfrm>
          <a:off x="0" y="29154"/>
          <a:ext cx="9145015" cy="67842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808312"/>
                <a:gridCol w="4933055"/>
              </a:tblGrid>
              <a:tr h="23493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349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функциональной сферы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55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Компьютеризация учреждения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/>
                    </a:p>
                  </a:txBody>
                  <a:tcPr/>
                </a:tc>
              </a:tr>
              <a:tr h="290304">
                <a:tc rowSpan="8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учреждения</a:t>
                      </a:r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процесса обучения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автоматизированных рабочих мест преподавателей </a:t>
                      </a:r>
                      <a:endParaRPr lang="ru-RU" sz="1000" dirty="0"/>
                    </a:p>
                  </a:txBody>
                  <a:tcPr/>
                </a:tc>
              </a:tr>
              <a:tr h="23149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автоматизированных рабочих мест учащихся</a:t>
                      </a:r>
                      <a:endParaRPr lang="ru-RU" sz="1200" dirty="0"/>
                    </a:p>
                  </a:txBody>
                  <a:tcPr/>
                </a:tc>
              </a:tr>
              <a:tr h="24520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автоматизировано составленных учебных программ </a:t>
                      </a:r>
                    </a:p>
                  </a:txBody>
                  <a:tcPr/>
                </a:tc>
              </a:tr>
              <a:tr h="2924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функций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автоматизации контроля сотрудников</a:t>
                      </a:r>
                      <a:endParaRPr lang="ru-RU" sz="1200" dirty="0"/>
                    </a:p>
                  </a:txBody>
                  <a:tcPr/>
                </a:tc>
              </a:tr>
              <a:tr h="25447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автоматизации контроля учащихся</a:t>
                      </a:r>
                      <a:endParaRPr lang="ru-RU" sz="1200" dirty="0"/>
                    </a:p>
                  </a:txBody>
                  <a:tcPr/>
                </a:tc>
              </a:tr>
              <a:tr h="268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автоматизации контроля качества</a:t>
                      </a:r>
                      <a:endParaRPr lang="ru-RU" sz="1200" dirty="0"/>
                    </a:p>
                  </a:txBody>
                  <a:tcPr/>
                </a:tc>
              </a:tr>
              <a:tr h="5481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/>
                    </a:p>
                  </a:txBody>
                  <a:tcPr/>
                </a:tc>
              </a:tr>
              <a:tr h="5481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/>
                    </a:p>
                  </a:txBody>
                  <a:tcPr/>
                </a:tc>
              </a:tr>
              <a:tr h="292471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учреждения</a:t>
                      </a:r>
                      <a:endParaRPr lang="ru-RU" sz="12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подачи документов в УО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информатизации подачи документов в УО</a:t>
                      </a:r>
                      <a:endParaRPr lang="ru-RU" sz="1200" dirty="0"/>
                    </a:p>
                  </a:txBody>
                  <a:tcPr/>
                </a:tc>
              </a:tr>
              <a:tr h="2924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взаимодействующих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информации, получаемой от взаимодействующих организаций электронным путем</a:t>
                      </a:r>
                      <a:endParaRPr lang="ru-RU" sz="1200" dirty="0"/>
                    </a:p>
                  </a:txBody>
                  <a:tcPr/>
                </a:tc>
              </a:tr>
              <a:tr h="2924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сотрудников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доступности к информационным ресурсам локальной и глобальной сети у сотрудников</a:t>
                      </a:r>
                      <a:endParaRPr lang="ru-RU" sz="1200" dirty="0"/>
                    </a:p>
                  </a:txBody>
                  <a:tcPr/>
                </a:tc>
              </a:tr>
              <a:tr h="2924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Информатизация процесса обучения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информатизации учебных пособий</a:t>
                      </a:r>
                      <a:endParaRPr lang="ru-RU" sz="1200" dirty="0"/>
                    </a:p>
                  </a:txBody>
                  <a:tcPr/>
                </a:tc>
              </a:tr>
              <a:tr h="2924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информатизации учебных курсов</a:t>
                      </a:r>
                      <a:endParaRPr lang="ru-RU" sz="1200" dirty="0"/>
                    </a:p>
                  </a:txBody>
                  <a:tcPr/>
                </a:tc>
              </a:tr>
              <a:tr h="2924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Информатизация взаимодействия с обучающимися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информатизации обучающихся</a:t>
                      </a:r>
                      <a:endParaRPr lang="ru-RU" sz="1200" dirty="0"/>
                    </a:p>
                  </a:txBody>
                  <a:tcPr/>
                </a:tc>
              </a:tr>
              <a:tr h="58824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Цифровизация учреждения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5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50633"/>
              </p:ext>
            </p:extLst>
          </p:nvPr>
        </p:nvGraphicFramePr>
        <p:xfrm>
          <a:off x="0" y="29155"/>
          <a:ext cx="9145015" cy="70461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736304"/>
                <a:gridCol w="5005063"/>
              </a:tblGrid>
              <a:tr h="26453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645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функциональной сферы здравоохранения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 учреждения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rowSpan="8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учреждения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пользовательских обращений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автоматизации пользовательских обращений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оказания медицинской помощи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автоматизированных рабочих мест врачей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выданных электронных рецептов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автоматизированных клинических лабораторий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2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функций контроля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контроля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Степень автоматизации контроля качества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617239"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учреждения</a:t>
                      </a:r>
                      <a:endParaRPr lang="ru-RU" sz="1200" dirty="0" smtClean="0">
                        <a:latin typeface="+mj-lt"/>
                      </a:endParaRP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потребителей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Наличие системы, позволяющей оценивать качество продукции, качество обслуживания в режиме онлайн/ размещение предприятия на общей платформе оценки качества продукции, качества обслуживания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206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взаимодействующих организаций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учреждений здравоохранения, подключенных к единой системе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информации о фактическом состоянии ресурсов, к которой возможно получить удаленный доступ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тендеров, проведенных на электронных торговых площадках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9373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доступа у сотрудников к информационным ресурсам локальной и глобальной сети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коммерции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маркетинговой деятельности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5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торговли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Степень информатизации послепродажного обслуживания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 учреждения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83865"/>
              </p:ext>
            </p:extLst>
          </p:nvPr>
        </p:nvGraphicFramePr>
        <p:xfrm>
          <a:off x="0" y="29155"/>
          <a:ext cx="9145015" cy="66538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736304"/>
                <a:gridCol w="5005063"/>
              </a:tblGrid>
              <a:tr h="26453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645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отрасли лесного хозяйства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rowSpan="8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проведения лесоустройства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проведения лесоустройства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процесса рубки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процесса рубки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процесса обработки древесины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процесса обработки древесины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логистики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автоматизированных складских помещений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Доля рейсов с использованием беспилотных логистических систем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охраны и защиты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охраны и защиты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9146">
                <a:tc rowSpan="7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потребителей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Наличие системы, позволяющей оценивать качество продукции, качество обслуживания в режиме онлайн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взаимодействующих организаций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информации о фактическом состоянии ресурсов, к которой возможно получить удаленный доступ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тендеров, проведенных на электронных торговых площадках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9373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доступа у сотрудников к информационным ресурсам локальной и глобальной сети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коммерции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маркетинговой деятельности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5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торговли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Степень информатизации послепродажного обслуживания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1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56256"/>
              </p:ext>
            </p:extLst>
          </p:nvPr>
        </p:nvGraphicFramePr>
        <p:xfrm>
          <a:off x="0" y="29155"/>
          <a:ext cx="9145015" cy="6926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736304"/>
                <a:gridCol w="5005063"/>
              </a:tblGrid>
              <a:tr h="26453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645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отрасли сельского хозяйства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rowSpan="9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процессов обработки почвы, посадки, ухода и уборки растений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процессов обработки почвы, посадки, ухода и уборки растений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беспилотной сельскохозяйственной техники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процессов, касающихся содержания животных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процессов, касающихся содержания животных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логистики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автоматизированных складских помещений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Доля рейсов с использованием беспилотных логистических систем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функций контроля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контроля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Степень автоматизации контроля качества и учета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9146">
                <a:tc rowSpan="7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потребителей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Наличие системы, позволяющей оценивать качество продукции, качество обслуживания в режиме онлайн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взаимодействующих организаций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информации о фактическом состоянии ресурсов, к которой возможно получить удаленный доступ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тендеров, проведенных на электронных торговых площадках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9373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доступа у сотрудников к информационным ресурсам локальной и глобальной сети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коммерции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маркетинговой деятельности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5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торговли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Степень информатизации послепродажного обслуживания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3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9492" y="1340768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Научно-исследовательская </a:t>
            </a:r>
            <a:r>
              <a:rPr lang="ru-RU" sz="44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работа «Разработка системы показателей оценки уровня цифровизации отраслей и функциональных сфер экономики Республики </a:t>
            </a:r>
            <a:r>
              <a:rPr lang="ru-RU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Беларусь»</a:t>
            </a:r>
            <a:endParaRPr lang="ru-RU" sz="4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02512"/>
              </p:ext>
            </p:extLst>
          </p:nvPr>
        </p:nvGraphicFramePr>
        <p:xfrm>
          <a:off x="0" y="29155"/>
          <a:ext cx="9145015" cy="69316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736304"/>
                <a:gridCol w="5005063"/>
              </a:tblGrid>
              <a:tr h="26453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645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отрасли транспорта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rowSpan="18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контроля дорожного движения 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адаптивной системы контроля дорожного движения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2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управления освещением дорог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системы автоматизированного управления наружным освещением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паркинга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автоматизированных парковочных мест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остановочных пунктов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автоматизированных остановочных пунктов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дорог и тротуаров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городских дорог и тротуаров, оснащенных автоматической системой подогрева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фиксации нарушений ПДД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дорог, оснащенных автоматической системой фотофиксации нарушений ПДД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общественного транспорта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общественного транспорта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1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беспилотного общественного транспорта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6372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железнодорожного транспорта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железнодорожного транспорта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беспилотных железнодорожных линий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736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авиационного транспорта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авиационного транспорта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авиарейсов, совершенных на беспилотных пассажирских самолетах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морского транспорта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морского транспорта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рейсов беспилотных морских судов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функций контроля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контроля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Наличие система оценки эффективности работы персонала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4088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87244"/>
              </p:ext>
            </p:extLst>
          </p:nvPr>
        </p:nvGraphicFramePr>
        <p:xfrm>
          <a:off x="0" y="29155"/>
          <a:ext cx="9145015" cy="7048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736304"/>
                <a:gridCol w="5005063"/>
              </a:tblGrid>
              <a:tr h="29590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959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отрасли связи и информатизации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77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190603">
                <a:tc rowSpan="7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логистики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автоматизированных складских помещений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71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Доля доставок почтовых отправлений с использованием автоматизированных систем доставки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019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функций контроля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контроля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019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автоматизации контроля качества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7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управления использования радиочастотного спектра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управления использования радиочастотного спектра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071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93169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56431">
                <a:tc rowSpan="8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потребителей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системы, позволяющей оценивать качество обслуживания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169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взаимодействующих организаций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информации о фактическом состоянии ресурсов, к которой возможно получить удаленный доступ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95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тендеров, проведенных на электронных торговых площадках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53716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доступа у сотрудников к информационным ресурсам локальной и глобальной сети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14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коммерции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маркетинговой деятельности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85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торговли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14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Степень информатизации послепродажного обслуживания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141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оказания услуг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информатизации предоставления услуг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16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17835"/>
              </p:ext>
            </p:extLst>
          </p:nvPr>
        </p:nvGraphicFramePr>
        <p:xfrm>
          <a:off x="0" y="29155"/>
          <a:ext cx="9145015" cy="56004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736304"/>
                <a:gridCol w="5005063"/>
              </a:tblGrid>
              <a:tr h="29590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2959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отрасли архитектуры и строительства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77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190603">
                <a:tc rowSpan="10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моделирования зданий/сооружений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моделирования зданий/сооружений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71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строительных процессов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зданий/сооружений, монтаж которых осуществлялся с автоматизацией строительных процессов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019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зданий/сооружений, демонтаж которых осуществлялся с автоматизацией строительных процессов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019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экспертизы строительных конструкций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экспертиз строительных конструкций, проведенных с применением строительных роботов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7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инженерных систем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зданий/сооружений, имеющих унифицированную систему управления контроля и учета инженерных систем интеллектуальных зданий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логистики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автоматизированных складских помещений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рейсов с использованием беспилотных логистических систем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функций контроля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контроля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071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93169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49316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81355"/>
              </p:ext>
            </p:extLst>
          </p:nvPr>
        </p:nvGraphicFramePr>
        <p:xfrm>
          <a:off x="0" y="29155"/>
          <a:ext cx="9145015" cy="68288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8"/>
                <a:gridCol w="2736304"/>
                <a:gridCol w="5005063"/>
              </a:tblGrid>
              <a:tr h="34305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Субиндекс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/>
                        <a:t>Микроиндекс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Частный</a:t>
                      </a:r>
                      <a:r>
                        <a:rPr lang="ru-RU" sz="1200" b="0" i="1" baseline="0" dirty="0" smtClean="0"/>
                        <a:t> показатель</a:t>
                      </a:r>
                      <a:endParaRPr lang="ru-RU" sz="1200" b="0" i="1" dirty="0"/>
                    </a:p>
                  </a:txBody>
                  <a:tcPr/>
                </a:tc>
              </a:tr>
              <a:tr h="3430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цифровизации отрасли природных ресурсов и защиты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05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Компьютеризация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компьютеризации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43824">
                <a:tc rowSpan="7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проектирования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проектирования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4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процессов поиска, разведки и исследования минерально-сырьевой базы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процессов поиска, разведки и исследования минерально-сырьевой базы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47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охраны и защиты окружающей среды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охраны и защиты окружающей среды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47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процессов обращения с отходами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процессов обращения с отходами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Автоматизация функций контроля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Степень автоматизации контроля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51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делопроизводства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документов, формирование и оборот которых проходит в электронном виде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571751">
                <a:tc v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Автоматизация управления предприятием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рабочих мест лиц, принимающих решения, оборудованных интеллектуальной системой поддержки принятия решений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297291">
                <a:tc rowSpan="4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потребителей</a:t>
                      </a:r>
                      <a:endParaRPr lang="ru-RU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системы, позволяющей оценивать качество обслуживания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75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Информатизация взаимодействующих организаций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информации о фактическом состоянии ресурсов, к которой возможно получить удаленный доступ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4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тендеров, проведенных на электронных торговых площадках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52601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Информатизация сотрудников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Наличие доступа у сотрудников к информационным ресурсам локальной и глобальной сети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75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 предприятия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Степень цифровизации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995936" cy="685800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6159" y="2983713"/>
            <a:ext cx="3623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Республика Беларусь, 220012,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г. Минск, ул. Сурганова, 24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Тел.: (+375 17) 331 26 18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Факс: (+375 17) 285 77 27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E-mail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aup@giprosvjaz.b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у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www.giprosvjaz.by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 descr="D:\pro\презентация\наш логотип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" y="1887868"/>
            <a:ext cx="3058762" cy="8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283968" y="1887868"/>
            <a:ext cx="52621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Спасибо за внимание!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654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усеченные противолежащие углы 2"/>
          <p:cNvSpPr/>
          <p:nvPr/>
        </p:nvSpPr>
        <p:spPr>
          <a:xfrm>
            <a:off x="251520" y="1484784"/>
            <a:ext cx="4040069" cy="100811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/>
              <a:t>КОМПЬЮТЕРИЗАЦИЯ</a:t>
            </a:r>
            <a:endParaRPr lang="ru-RU" sz="3200" dirty="0"/>
          </a:p>
        </p:txBody>
      </p:sp>
      <p:sp>
        <p:nvSpPr>
          <p:cNvPr id="14" name="Прямоугольник: усеченные противолежащие углы 2"/>
          <p:cNvSpPr/>
          <p:nvPr/>
        </p:nvSpPr>
        <p:spPr>
          <a:xfrm>
            <a:off x="251520" y="2985287"/>
            <a:ext cx="4040069" cy="100811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/>
              <a:t>ИНФОРМАТИЗАЦИЯ</a:t>
            </a:r>
            <a:endParaRPr lang="ru-RU" sz="3200" dirty="0"/>
          </a:p>
        </p:txBody>
      </p:sp>
      <p:sp>
        <p:nvSpPr>
          <p:cNvPr id="15" name="Прямоугольник: усеченные противолежащие углы 2"/>
          <p:cNvSpPr/>
          <p:nvPr/>
        </p:nvSpPr>
        <p:spPr>
          <a:xfrm>
            <a:off x="251520" y="4509120"/>
            <a:ext cx="4040069" cy="100811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/>
              <a:t>АВТОМАТИЗАЦИЯ</a:t>
            </a:r>
            <a:endParaRPr lang="ru-RU" sz="32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378557" y="1293099"/>
            <a:ext cx="576064" cy="4392488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усеченные противолежащие углы 2"/>
          <p:cNvSpPr/>
          <p:nvPr/>
        </p:nvSpPr>
        <p:spPr>
          <a:xfrm>
            <a:off x="5121815" y="2996631"/>
            <a:ext cx="3284494" cy="100811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/>
              <a:t>ЦИФРОВИЗАЦИЯ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05" y="4212338"/>
            <a:ext cx="2402513" cy="16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9598" y="2017023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автоматизация – направление научно-технического прогресса, использующее саморегулирующие технические средства и математические методы с целью освобождения человека от участия в процессах получения, преобразования, передачи и использования энергии, материалов, изделий или информации, либо существенного уменьшения степени этого участия или трудоемкости выполняемых </a:t>
            </a:r>
            <a:r>
              <a:rPr lang="ru-RU" sz="1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операций;</a:t>
            </a:r>
            <a:endParaRPr lang="ru-RU" sz="16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598" y="34290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информатизация – организационный, социально-экономический и научно-технический процесс, обеспечивающий условия для формирования и использования информационных ресурсов и реализации информационных отношений в целях создания оптимальных условий для удовлетворения информационных потребностей и реализации прав граждан, органов государственной власти, органов местного самоуправления, организаций, общественных объединений на основе формирования и использования информационных ресурсов;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90872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компьютеризация – процесс внедрения компьютерной техники, обеспечивающий автоматизацию информационных процессов и технологий во все сферы жизнедеятельности человека в целях улучшения качества жизни людей за счет увеличения производительности и облегчения условий их труда;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598" y="515719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цифровизация</a:t>
            </a:r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– современный тренд развития и последовательного улучшения всех бизнес-процессов экономики и связанных с ней социальных сфер, основанный на увеличении скорости взаимообмена, доступности и защищенности информации, а также на возрастании роли автоматизации как базы цифровизации</a:t>
            </a:r>
          </a:p>
        </p:txBody>
      </p:sp>
    </p:spTree>
    <p:extLst>
      <p:ext uri="{BB962C8B-B14F-4D97-AF65-F5344CB8AC3E}">
        <p14:creationId xmlns:p14="http://schemas.microsoft.com/office/powerpoint/2010/main" val="33180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1" y="90872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Цели цифровизации</a:t>
            </a:r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: усеченные противолежащие углы 2"/>
          <p:cNvSpPr/>
          <p:nvPr/>
        </p:nvSpPr>
        <p:spPr>
          <a:xfrm>
            <a:off x="587874" y="1759250"/>
            <a:ext cx="6544516" cy="648072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повышение эффективности экономики;</a:t>
            </a:r>
            <a:endParaRPr lang="ru-RU" sz="2800" dirty="0"/>
          </a:p>
        </p:txBody>
      </p:sp>
      <p:sp>
        <p:nvSpPr>
          <p:cNvPr id="18" name="Прямоугольник: усеченные противолежащие углы 2"/>
          <p:cNvSpPr/>
          <p:nvPr/>
        </p:nvSpPr>
        <p:spPr>
          <a:xfrm>
            <a:off x="976213" y="2661251"/>
            <a:ext cx="6544516" cy="648072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улучшение качества жизни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31" y="3717032"/>
            <a:ext cx="6926081" cy="232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1548" y="90872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БИЗНЕС-ПРОЦЕСС </a:t>
            </a:r>
            <a:r>
              <a:rPr lang="ru-RU" sz="2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– совокупность взаимосвязанных мероприятий или работ, направленных на создание </a:t>
            </a:r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определенного </a:t>
            </a:r>
            <a:r>
              <a:rPr lang="ru-RU" sz="2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продукта или услуги для потребителей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87" y="2564904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Group 2 (1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7" y="764702"/>
            <a:ext cx="6609272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7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9577" y="5157191"/>
            <a:ext cx="4896544" cy="11806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/>
              <a:t>ы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АВТОМАТИЗАЦИЯ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767899" y="489907"/>
            <a:ext cx="4041982" cy="4572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выивыиы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ЦИФРОВИЗАЦИЯ</a:t>
            </a:r>
            <a:r>
              <a:rPr lang="ru-RU" dirty="0" smtClean="0"/>
              <a:t>ыви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55196"/>
            <a:ext cx="2876776" cy="2689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Цифровой актив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усеченные противолежащие углы 2"/>
          <p:cNvSpPr/>
          <p:nvPr/>
        </p:nvSpPr>
        <p:spPr>
          <a:xfrm>
            <a:off x="2449509" y="1628800"/>
            <a:ext cx="1978476" cy="28803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</a:t>
            </a:r>
            <a:endParaRPr lang="ru-RU" dirty="0"/>
          </a:p>
        </p:txBody>
      </p:sp>
      <p:sp>
        <p:nvSpPr>
          <p:cNvPr id="18" name="Прямоугольник: усеченные противолежащие углы 2"/>
          <p:cNvSpPr/>
          <p:nvPr/>
        </p:nvSpPr>
        <p:spPr>
          <a:xfrm>
            <a:off x="2457408" y="2025726"/>
            <a:ext cx="1978477" cy="21602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хранение</a:t>
            </a:r>
            <a:endParaRPr lang="ru-RU" dirty="0"/>
          </a:p>
        </p:txBody>
      </p:sp>
      <p:sp>
        <p:nvSpPr>
          <p:cNvPr id="19" name="Прямоугольник: усеченные противолежащие углы 2"/>
          <p:cNvSpPr/>
          <p:nvPr/>
        </p:nvSpPr>
        <p:spPr>
          <a:xfrm>
            <a:off x="2449508" y="2395356"/>
            <a:ext cx="1978477" cy="21602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20" name="Прямоугольник: усеченные противолежащие углы 2"/>
          <p:cNvSpPr/>
          <p:nvPr/>
        </p:nvSpPr>
        <p:spPr>
          <a:xfrm>
            <a:off x="2449508" y="2780928"/>
            <a:ext cx="1978477" cy="21602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аналитика</a:t>
            </a:r>
            <a:endParaRPr lang="ru-RU" dirty="0"/>
          </a:p>
        </p:txBody>
      </p:sp>
      <p:sp>
        <p:nvSpPr>
          <p:cNvPr id="21" name="Прямоугольник: усеченные противолежащие углы 2"/>
          <p:cNvSpPr/>
          <p:nvPr/>
        </p:nvSpPr>
        <p:spPr>
          <a:xfrm>
            <a:off x="2449508" y="3140968"/>
            <a:ext cx="1970578" cy="21602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ППР</a:t>
            </a:r>
            <a:endParaRPr lang="ru-RU" dirty="0"/>
          </a:p>
        </p:txBody>
      </p:sp>
      <p:sp>
        <p:nvSpPr>
          <p:cNvPr id="23" name="Прямоугольник: усеченные противолежащие углы 2"/>
          <p:cNvSpPr/>
          <p:nvPr/>
        </p:nvSpPr>
        <p:spPr>
          <a:xfrm>
            <a:off x="1062723" y="4149080"/>
            <a:ext cx="2797409" cy="46805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Управление</a:t>
            </a:r>
            <a:endParaRPr lang="ru-RU" sz="3200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2857849" y="3681028"/>
            <a:ext cx="35826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усеченные противолежащие углы 2"/>
          <p:cNvSpPr/>
          <p:nvPr/>
        </p:nvSpPr>
        <p:spPr>
          <a:xfrm>
            <a:off x="555701" y="5307085"/>
            <a:ext cx="2121837" cy="57606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товаров/услуг</a:t>
            </a:r>
            <a:endParaRPr lang="ru-RU" dirty="0"/>
          </a:p>
        </p:txBody>
      </p:sp>
      <p:sp>
        <p:nvSpPr>
          <p:cNvPr id="27" name="Прямоугольник: усеченные противолежащие углы 2"/>
          <p:cNvSpPr/>
          <p:nvPr/>
        </p:nvSpPr>
        <p:spPr>
          <a:xfrm>
            <a:off x="2857849" y="5320500"/>
            <a:ext cx="2147971" cy="57606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Делопроизводство</a:t>
            </a:r>
            <a:endParaRPr lang="ru-RU" dirty="0"/>
          </a:p>
        </p:txBody>
      </p:sp>
      <p:sp>
        <p:nvSpPr>
          <p:cNvPr id="29" name="Прямоугольник: усеченные противолежащие углы 2"/>
          <p:cNvSpPr/>
          <p:nvPr/>
        </p:nvSpPr>
        <p:spPr>
          <a:xfrm>
            <a:off x="6450342" y="838570"/>
            <a:ext cx="2147971" cy="118901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Вышестоящие органы государственного управления</a:t>
            </a:r>
            <a:endParaRPr lang="ru-RU" dirty="0"/>
          </a:p>
        </p:txBody>
      </p:sp>
      <p:sp>
        <p:nvSpPr>
          <p:cNvPr id="31" name="Прямоугольник: усеченные противолежащие углы 2"/>
          <p:cNvSpPr/>
          <p:nvPr/>
        </p:nvSpPr>
        <p:spPr>
          <a:xfrm>
            <a:off x="6450342" y="2241750"/>
            <a:ext cx="2147971" cy="539178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Поставщики</a:t>
            </a:r>
            <a:endParaRPr lang="ru-RU" dirty="0"/>
          </a:p>
        </p:txBody>
      </p:sp>
      <p:sp>
        <p:nvSpPr>
          <p:cNvPr id="32" name="Прямоугольник: усеченные противолежащие углы 2"/>
          <p:cNvSpPr/>
          <p:nvPr/>
        </p:nvSpPr>
        <p:spPr>
          <a:xfrm>
            <a:off x="6457612" y="3043723"/>
            <a:ext cx="2147971" cy="539178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Потребители</a:t>
            </a:r>
            <a:endParaRPr lang="ru-RU" dirty="0"/>
          </a:p>
        </p:txBody>
      </p:sp>
      <p:sp>
        <p:nvSpPr>
          <p:cNvPr id="33" name="Прямоугольник: усеченные противолежащие углы 2"/>
          <p:cNvSpPr/>
          <p:nvPr/>
        </p:nvSpPr>
        <p:spPr>
          <a:xfrm>
            <a:off x="6457612" y="3879491"/>
            <a:ext cx="2147971" cy="539178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Конкуренты</a:t>
            </a:r>
            <a:endParaRPr lang="ru-RU" dirty="0"/>
          </a:p>
        </p:txBody>
      </p:sp>
      <p:sp>
        <p:nvSpPr>
          <p:cNvPr id="34" name="Прямоугольник: усеченные противолежащие углы 2"/>
          <p:cNvSpPr/>
          <p:nvPr/>
        </p:nvSpPr>
        <p:spPr>
          <a:xfrm>
            <a:off x="6469829" y="4742011"/>
            <a:ext cx="2147971" cy="539178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12000">
                <a:schemeClr val="accent1">
                  <a:alpha val="90000"/>
                  <a:lumMod val="46000"/>
                </a:schemeClr>
              </a:gs>
              <a:gs pos="94000">
                <a:schemeClr val="accent5">
                  <a:alpha val="88000"/>
                  <a:lumMod val="68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  <a:alpha val="2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СМИ/реклама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>
            <a:stCxn id="29" idx="2"/>
            <a:endCxn id="23" idx="0"/>
          </p:cNvCxnSpPr>
          <p:nvPr/>
        </p:nvCxnSpPr>
        <p:spPr>
          <a:xfrm flipH="1">
            <a:off x="3860132" y="1433077"/>
            <a:ext cx="2590210" cy="295002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3" idx="0"/>
          </p:cNvCxnSpPr>
          <p:nvPr/>
        </p:nvCxnSpPr>
        <p:spPr>
          <a:xfrm flipH="1">
            <a:off x="3860132" y="2503368"/>
            <a:ext cx="2590210" cy="187973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2" idx="2"/>
            <a:endCxn id="23" idx="0"/>
          </p:cNvCxnSpPr>
          <p:nvPr/>
        </p:nvCxnSpPr>
        <p:spPr>
          <a:xfrm flipH="1">
            <a:off x="3860132" y="3313312"/>
            <a:ext cx="2597480" cy="106979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3" idx="2"/>
            <a:endCxn id="23" idx="0"/>
          </p:cNvCxnSpPr>
          <p:nvPr/>
        </p:nvCxnSpPr>
        <p:spPr>
          <a:xfrm flipH="1">
            <a:off x="3860132" y="4149080"/>
            <a:ext cx="2597480" cy="23402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2"/>
            <a:endCxn id="23" idx="0"/>
          </p:cNvCxnSpPr>
          <p:nvPr/>
        </p:nvCxnSpPr>
        <p:spPr>
          <a:xfrm flipH="1" flipV="1">
            <a:off x="3860132" y="4383106"/>
            <a:ext cx="2609697" cy="62849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27" idx="3"/>
          </p:cNvCxnSpPr>
          <p:nvPr/>
        </p:nvCxnSpPr>
        <p:spPr>
          <a:xfrm flipH="1" flipV="1">
            <a:off x="2857849" y="4617132"/>
            <a:ext cx="1073986" cy="70336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6" idx="3"/>
          </p:cNvCxnSpPr>
          <p:nvPr/>
        </p:nvCxnSpPr>
        <p:spPr>
          <a:xfrm flipV="1">
            <a:off x="1616620" y="4617132"/>
            <a:ext cx="507108" cy="68995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402093" y="6032941"/>
            <a:ext cx="503201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905294" y="5832002"/>
            <a:ext cx="214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ИНФОРМАТИЗАЦИЯ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7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>
            <a:off x="1616620" y="-9360"/>
            <a:ext cx="4487025" cy="774064"/>
          </a:xfrm>
          <a:custGeom>
            <a:avLst/>
            <a:gdLst>
              <a:gd name="connsiteX0" fmla="*/ 0 w 2664296"/>
              <a:gd name="connsiteY0" fmla="*/ 756917 h 756917"/>
              <a:gd name="connsiteX1" fmla="*/ 189229 w 2664296"/>
              <a:gd name="connsiteY1" fmla="*/ 0 h 756917"/>
              <a:gd name="connsiteX2" fmla="*/ 2475067 w 2664296"/>
              <a:gd name="connsiteY2" fmla="*/ 0 h 756917"/>
              <a:gd name="connsiteX3" fmla="*/ 2664296 w 2664296"/>
              <a:gd name="connsiteY3" fmla="*/ 756917 h 756917"/>
              <a:gd name="connsiteX4" fmla="*/ 0 w 2664296"/>
              <a:gd name="connsiteY4" fmla="*/ 756917 h 756917"/>
              <a:gd name="connsiteX0" fmla="*/ 0 w 2878480"/>
              <a:gd name="connsiteY0" fmla="*/ 748679 h 756917"/>
              <a:gd name="connsiteX1" fmla="*/ 403413 w 2878480"/>
              <a:gd name="connsiteY1" fmla="*/ 0 h 756917"/>
              <a:gd name="connsiteX2" fmla="*/ 2689251 w 2878480"/>
              <a:gd name="connsiteY2" fmla="*/ 0 h 756917"/>
              <a:gd name="connsiteX3" fmla="*/ 2878480 w 2878480"/>
              <a:gd name="connsiteY3" fmla="*/ 756917 h 756917"/>
              <a:gd name="connsiteX4" fmla="*/ 0 w 2878480"/>
              <a:gd name="connsiteY4" fmla="*/ 748679 h 756917"/>
              <a:gd name="connsiteX0" fmla="*/ 0 w 2878480"/>
              <a:gd name="connsiteY0" fmla="*/ 756917 h 765155"/>
              <a:gd name="connsiteX1" fmla="*/ 386938 w 2878480"/>
              <a:gd name="connsiteY1" fmla="*/ 0 h 765155"/>
              <a:gd name="connsiteX2" fmla="*/ 2689251 w 2878480"/>
              <a:gd name="connsiteY2" fmla="*/ 8238 h 765155"/>
              <a:gd name="connsiteX3" fmla="*/ 2878480 w 2878480"/>
              <a:gd name="connsiteY3" fmla="*/ 765155 h 765155"/>
              <a:gd name="connsiteX4" fmla="*/ 0 w 2878480"/>
              <a:gd name="connsiteY4" fmla="*/ 756917 h 765155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2689251 w 2787864"/>
              <a:gd name="connsiteY2" fmla="*/ 8238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2787864"/>
              <a:gd name="connsiteY0" fmla="*/ 756917 h 756917"/>
              <a:gd name="connsiteX1" fmla="*/ 386938 w 2787864"/>
              <a:gd name="connsiteY1" fmla="*/ 0 h 756917"/>
              <a:gd name="connsiteX2" fmla="*/ 1297056 w 2787864"/>
              <a:gd name="connsiteY2" fmla="*/ 0 h 756917"/>
              <a:gd name="connsiteX3" fmla="*/ 2787864 w 2787864"/>
              <a:gd name="connsiteY3" fmla="*/ 756917 h 756917"/>
              <a:gd name="connsiteX4" fmla="*/ 0 w 2787864"/>
              <a:gd name="connsiteY4" fmla="*/ 756917 h 756917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129705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65155 h 765155"/>
              <a:gd name="connsiteX1" fmla="*/ 386938 w 1955843"/>
              <a:gd name="connsiteY1" fmla="*/ 8238 h 765155"/>
              <a:gd name="connsiteX2" fmla="*/ 1025207 w 1955843"/>
              <a:gd name="connsiteY2" fmla="*/ 0 h 765155"/>
              <a:gd name="connsiteX3" fmla="*/ 1955843 w 1955843"/>
              <a:gd name="connsiteY3" fmla="*/ 748680 h 765155"/>
              <a:gd name="connsiteX4" fmla="*/ 0 w 1955843"/>
              <a:gd name="connsiteY4" fmla="*/ 765155 h 765155"/>
              <a:gd name="connsiteX0" fmla="*/ 0 w 1955843"/>
              <a:gd name="connsiteY0" fmla="*/ 756917 h 756917"/>
              <a:gd name="connsiteX1" fmla="*/ 386938 w 1955843"/>
              <a:gd name="connsiteY1" fmla="*/ 0 h 756917"/>
              <a:gd name="connsiteX2" fmla="*/ 951066 w 1955843"/>
              <a:gd name="connsiteY2" fmla="*/ 0 h 756917"/>
              <a:gd name="connsiteX3" fmla="*/ 1955843 w 1955843"/>
              <a:gd name="connsiteY3" fmla="*/ 740442 h 756917"/>
              <a:gd name="connsiteX4" fmla="*/ 0 w 1955843"/>
              <a:gd name="connsiteY4" fmla="*/ 756917 h 756917"/>
              <a:gd name="connsiteX0" fmla="*/ 0 w 1955843"/>
              <a:gd name="connsiteY0" fmla="*/ 756917 h 765155"/>
              <a:gd name="connsiteX1" fmla="*/ 386938 w 1955843"/>
              <a:gd name="connsiteY1" fmla="*/ 0 h 765155"/>
              <a:gd name="connsiteX2" fmla="*/ 951066 w 1955843"/>
              <a:gd name="connsiteY2" fmla="*/ 0 h 765155"/>
              <a:gd name="connsiteX3" fmla="*/ 1955843 w 1955843"/>
              <a:gd name="connsiteY3" fmla="*/ 765155 h 765155"/>
              <a:gd name="connsiteX4" fmla="*/ 0 w 1955843"/>
              <a:gd name="connsiteY4" fmla="*/ 756917 h 765155"/>
              <a:gd name="connsiteX0" fmla="*/ 0 w 1923517"/>
              <a:gd name="connsiteY0" fmla="*/ 748848 h 765155"/>
              <a:gd name="connsiteX1" fmla="*/ 354612 w 1923517"/>
              <a:gd name="connsiteY1" fmla="*/ 0 h 765155"/>
              <a:gd name="connsiteX2" fmla="*/ 918740 w 1923517"/>
              <a:gd name="connsiteY2" fmla="*/ 0 h 765155"/>
              <a:gd name="connsiteX3" fmla="*/ 1923517 w 1923517"/>
              <a:gd name="connsiteY3" fmla="*/ 765155 h 765155"/>
              <a:gd name="connsiteX4" fmla="*/ 0 w 1923517"/>
              <a:gd name="connsiteY4" fmla="*/ 748848 h 765155"/>
              <a:gd name="connsiteX0" fmla="*/ 0 w 4401854"/>
              <a:gd name="connsiteY0" fmla="*/ 748848 h 765155"/>
              <a:gd name="connsiteX1" fmla="*/ 354612 w 4401854"/>
              <a:gd name="connsiteY1" fmla="*/ 0 h 765155"/>
              <a:gd name="connsiteX2" fmla="*/ 4401854 w 4401854"/>
              <a:gd name="connsiteY2" fmla="*/ 8069 h 765155"/>
              <a:gd name="connsiteX3" fmla="*/ 1923517 w 4401854"/>
              <a:gd name="connsiteY3" fmla="*/ 765155 h 765155"/>
              <a:gd name="connsiteX4" fmla="*/ 0 w 4401854"/>
              <a:gd name="connsiteY4" fmla="*/ 748848 h 765155"/>
              <a:gd name="connsiteX0" fmla="*/ 0 w 4401854"/>
              <a:gd name="connsiteY0" fmla="*/ 748848 h 748848"/>
              <a:gd name="connsiteX1" fmla="*/ 354612 w 4401854"/>
              <a:gd name="connsiteY1" fmla="*/ 0 h 748848"/>
              <a:gd name="connsiteX2" fmla="*/ 4401854 w 4401854"/>
              <a:gd name="connsiteY2" fmla="*/ 8069 h 748848"/>
              <a:gd name="connsiteX3" fmla="*/ 3006435 w 4401854"/>
              <a:gd name="connsiteY3" fmla="*/ 740949 h 748848"/>
              <a:gd name="connsiteX4" fmla="*/ 0 w 4401854"/>
              <a:gd name="connsiteY4" fmla="*/ 748848 h 7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854" h="748848">
                <a:moveTo>
                  <a:pt x="0" y="748848"/>
                </a:moveTo>
                <a:lnTo>
                  <a:pt x="354612" y="0"/>
                </a:lnTo>
                <a:lnTo>
                  <a:pt x="4401854" y="8069"/>
                </a:lnTo>
                <a:lnTo>
                  <a:pt x="3006435" y="740949"/>
                </a:lnTo>
                <a:lnTo>
                  <a:pt x="0" y="7488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6412974"/>
            <a:ext cx="8928992" cy="339963"/>
            <a:chOff x="107504" y="6412974"/>
            <a:chExt cx="8928992" cy="339963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6414383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</a:t>
              </a:r>
              <a:r>
                <a:rPr lang="ru-RU" sz="1600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Гипросвязь</a:t>
              </a:r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6" y="641297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64143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-16476"/>
            <a:ext cx="2002587" cy="781179"/>
          </a:xfrm>
          <a:custGeom>
            <a:avLst/>
            <a:gdLst>
              <a:gd name="connsiteX0" fmla="*/ 0 w 1763688"/>
              <a:gd name="connsiteY0" fmla="*/ 0 h 764704"/>
              <a:gd name="connsiteX1" fmla="*/ 1763688 w 1763688"/>
              <a:gd name="connsiteY1" fmla="*/ 0 h 764704"/>
              <a:gd name="connsiteX2" fmla="*/ 1763688 w 1763688"/>
              <a:gd name="connsiteY2" fmla="*/ 764704 h 764704"/>
              <a:gd name="connsiteX3" fmla="*/ 0 w 1763688"/>
              <a:gd name="connsiteY3" fmla="*/ 764704 h 764704"/>
              <a:gd name="connsiteX4" fmla="*/ 0 w 1763688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763688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93202"/>
              <a:gd name="connsiteY0" fmla="*/ 0 h 764704"/>
              <a:gd name="connsiteX1" fmla="*/ 2093202 w 2093202"/>
              <a:gd name="connsiteY1" fmla="*/ 0 h 764704"/>
              <a:gd name="connsiteX2" fmla="*/ 1590694 w 2093202"/>
              <a:gd name="connsiteY2" fmla="*/ 764704 h 764704"/>
              <a:gd name="connsiteX3" fmla="*/ 0 w 2093202"/>
              <a:gd name="connsiteY3" fmla="*/ 764704 h 764704"/>
              <a:gd name="connsiteX4" fmla="*/ 0 w 2093202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590694 w 2010824"/>
              <a:gd name="connsiteY2" fmla="*/ 764704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10824"/>
              <a:gd name="connsiteY0" fmla="*/ 0 h 764704"/>
              <a:gd name="connsiteX1" fmla="*/ 2010824 w 2010824"/>
              <a:gd name="connsiteY1" fmla="*/ 8238 h 764704"/>
              <a:gd name="connsiteX2" fmla="*/ 1623645 w 2010824"/>
              <a:gd name="connsiteY2" fmla="*/ 756466 h 764704"/>
              <a:gd name="connsiteX3" fmla="*/ 0 w 2010824"/>
              <a:gd name="connsiteY3" fmla="*/ 764704 h 764704"/>
              <a:gd name="connsiteX4" fmla="*/ 0 w 2010824"/>
              <a:gd name="connsiteY4" fmla="*/ 0 h 764704"/>
              <a:gd name="connsiteX0" fmla="*/ 0 w 2002587"/>
              <a:gd name="connsiteY0" fmla="*/ 16475 h 781179"/>
              <a:gd name="connsiteX1" fmla="*/ 2002587 w 2002587"/>
              <a:gd name="connsiteY1" fmla="*/ 0 h 781179"/>
              <a:gd name="connsiteX2" fmla="*/ 1623645 w 2002587"/>
              <a:gd name="connsiteY2" fmla="*/ 772941 h 781179"/>
              <a:gd name="connsiteX3" fmla="*/ 0 w 2002587"/>
              <a:gd name="connsiteY3" fmla="*/ 781179 h 781179"/>
              <a:gd name="connsiteX4" fmla="*/ 0 w 2002587"/>
              <a:gd name="connsiteY4" fmla="*/ 16475 h 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87" h="781179">
                <a:moveTo>
                  <a:pt x="0" y="16475"/>
                </a:moveTo>
                <a:lnTo>
                  <a:pt x="2002587" y="0"/>
                </a:lnTo>
                <a:lnTo>
                  <a:pt x="1623645" y="772941"/>
                </a:lnTo>
                <a:lnTo>
                  <a:pt x="0" y="781179"/>
                </a:lnTo>
                <a:lnTo>
                  <a:pt x="0" y="16475"/>
                </a:lnTo>
                <a:close/>
              </a:path>
            </a:pathLst>
          </a:custGeom>
          <a:blipFill>
            <a:blip r:embed="rId2">
              <a:alphaModFix amt="3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0791" r="3603"/>
          <a:stretch/>
        </p:blipFill>
        <p:spPr>
          <a:xfrm>
            <a:off x="107504" y="-27929"/>
            <a:ext cx="2952328" cy="783099"/>
          </a:xfrm>
          <a:prstGeom prst="rect">
            <a:avLst/>
          </a:prstGeom>
          <a:noFill/>
          <a:effectLst>
            <a:glow>
              <a:schemeClr val="bg1"/>
            </a:glow>
            <a:outerShdw blurRad="50800" dist="50800" dir="5400000" sx="1000" sy="1000" algn="ctr" rotWithShape="0">
              <a:schemeClr val="tx2">
                <a:lumMod val="75000"/>
                <a:alpha val="60000"/>
              </a:schemeClr>
            </a:outerShdw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66589" y="-9360"/>
            <a:ext cx="4477410" cy="764530"/>
          </a:xfrm>
          <a:custGeom>
            <a:avLst/>
            <a:gdLst>
              <a:gd name="connsiteX0" fmla="*/ 0 w 4427984"/>
              <a:gd name="connsiteY0" fmla="*/ 0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0 w 4427984"/>
              <a:gd name="connsiteY4" fmla="*/ 0 h 764530"/>
              <a:gd name="connsiteX0" fmla="*/ 1367481 w 4427984"/>
              <a:gd name="connsiteY0" fmla="*/ 8238 h 764530"/>
              <a:gd name="connsiteX1" fmla="*/ 4427984 w 4427984"/>
              <a:gd name="connsiteY1" fmla="*/ 0 h 764530"/>
              <a:gd name="connsiteX2" fmla="*/ 4427984 w 4427984"/>
              <a:gd name="connsiteY2" fmla="*/ 764530 h 764530"/>
              <a:gd name="connsiteX3" fmla="*/ 0 w 4427984"/>
              <a:gd name="connsiteY3" fmla="*/ 764530 h 764530"/>
              <a:gd name="connsiteX4" fmla="*/ 1367481 w 4427984"/>
              <a:gd name="connsiteY4" fmla="*/ 8238 h 764530"/>
              <a:gd name="connsiteX0" fmla="*/ 1392194 w 4452697"/>
              <a:gd name="connsiteY0" fmla="*/ 8238 h 764530"/>
              <a:gd name="connsiteX1" fmla="*/ 4452697 w 4452697"/>
              <a:gd name="connsiteY1" fmla="*/ 0 h 764530"/>
              <a:gd name="connsiteX2" fmla="*/ 4452697 w 4452697"/>
              <a:gd name="connsiteY2" fmla="*/ 764530 h 764530"/>
              <a:gd name="connsiteX3" fmla="*/ 0 w 4452697"/>
              <a:gd name="connsiteY3" fmla="*/ 764530 h 764530"/>
              <a:gd name="connsiteX4" fmla="*/ 1392194 w 4452697"/>
              <a:gd name="connsiteY4" fmla="*/ 8238 h 764530"/>
              <a:gd name="connsiteX0" fmla="*/ 1416907 w 4477410"/>
              <a:gd name="connsiteY0" fmla="*/ 8238 h 764530"/>
              <a:gd name="connsiteX1" fmla="*/ 4477410 w 4477410"/>
              <a:gd name="connsiteY1" fmla="*/ 0 h 764530"/>
              <a:gd name="connsiteX2" fmla="*/ 4477410 w 4477410"/>
              <a:gd name="connsiteY2" fmla="*/ 764530 h 764530"/>
              <a:gd name="connsiteX3" fmla="*/ 0 w 4477410"/>
              <a:gd name="connsiteY3" fmla="*/ 764530 h 764530"/>
              <a:gd name="connsiteX4" fmla="*/ 1416907 w 4477410"/>
              <a:gd name="connsiteY4" fmla="*/ 8238 h 7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410" h="764530">
                <a:moveTo>
                  <a:pt x="1416907" y="8238"/>
                </a:moveTo>
                <a:lnTo>
                  <a:pt x="4477410" y="0"/>
                </a:lnTo>
                <a:lnTo>
                  <a:pt x="4477410" y="764530"/>
                </a:lnTo>
                <a:lnTo>
                  <a:pt x="0" y="764530"/>
                </a:lnTo>
                <a:lnTo>
                  <a:pt x="1416907" y="8238"/>
                </a:ln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05483" y="1196752"/>
                <a:ext cx="9721080" cy="783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Ц=</m:t>
                      </m:r>
                      <m:sSubSup>
                        <m:sSubSupPr>
                          <m:ctrlPr>
                            <a:rPr lang="ru-RU" sz="3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ru-RU" sz="30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a:rPr lang="ru-RU" sz="3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  <m:sup/>
                      </m:sSubSup>
                      <m:d>
                        <m:dPr>
                          <m:ctrlPr>
                            <a:rPr lang="ru-RU" sz="3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0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ru-RU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ц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0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ru-RU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ц</m:t>
                                      </m:r>
                                    </m:sub>
                                    <m:sup>
                                      <m:r>
                                        <a:rPr lang="ru-RU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sz="3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И≥</m:t>
                              </m:r>
                              <m:sSup>
                                <m:sSupPr>
                                  <m:ctrlP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И</m:t>
                                  </m:r>
                                </m:e>
                                <m:sup>
                                  <m: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3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&amp;</m:t>
                          </m:r>
                          <m:d>
                            <m:dPr>
                              <m:ctrlP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А≥</m:t>
                              </m:r>
                              <m:sSup>
                                <m:sSupPr>
                                  <m:ctrlP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p>
                                  <m: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3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&amp;</m:t>
                          </m:r>
                          <m:d>
                            <m:dPr>
                              <m:ctrlP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0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К≥</m:t>
                              </m:r>
                              <m:sSup>
                                <m:sSupPr>
                                  <m:ctrlP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К</m:t>
                                  </m:r>
                                </m:e>
                                <m:sup>
                                  <m:r>
                                    <a:rPr lang="ru-RU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ru-RU" sz="3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5483" y="1196752"/>
                <a:ext cx="9721080" cy="7832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23528" y="2134011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</a:t>
            </a:r>
            <a:r>
              <a:rPr lang="ru-RU" dirty="0" smtClean="0"/>
              <a:t>Ц </a:t>
            </a:r>
            <a:r>
              <a:rPr lang="ru-RU" dirty="0"/>
              <a:t>–</a:t>
            </a:r>
            <a:r>
              <a:rPr lang="ru-RU" dirty="0" smtClean="0"/>
              <a:t> показатель </a:t>
            </a:r>
            <a:r>
              <a:rPr lang="ru-RU" dirty="0"/>
              <a:t>уровня </a:t>
            </a:r>
            <a:r>
              <a:rPr lang="ru-RU" dirty="0" smtClean="0"/>
              <a:t>цифровизации;</a:t>
            </a:r>
          </a:p>
          <a:p>
            <a:r>
              <a:rPr lang="el-GR" dirty="0" smtClean="0"/>
              <a:t>Ρ</a:t>
            </a:r>
            <a:r>
              <a:rPr lang="ru-RU" baseline="-25000" dirty="0" smtClean="0"/>
              <a:t>ц  </a:t>
            </a:r>
            <a:r>
              <a:rPr lang="ru-RU" dirty="0" smtClean="0"/>
              <a:t>– функция соответствия;</a:t>
            </a:r>
          </a:p>
          <a:p>
            <a:r>
              <a:rPr lang="ru-RU" dirty="0" smtClean="0"/>
              <a:t>И </a:t>
            </a:r>
            <a:r>
              <a:rPr lang="ru-RU" dirty="0"/>
              <a:t>– имеющееся значение уровней обобщенных нормированных показателей информатизации предприятия (организации);</a:t>
            </a:r>
          </a:p>
          <a:p>
            <a:r>
              <a:rPr lang="ru-RU" dirty="0"/>
              <a:t>А – имеющееся значение уровней обобщенных нормированных показателей автоматизации предприятия (организации);</a:t>
            </a:r>
          </a:p>
          <a:p>
            <a:r>
              <a:rPr lang="ru-RU" dirty="0"/>
              <a:t>К – имеющееся значение уровней обобщенных нормированных показателей компьютеризации предприятия (организации);</a:t>
            </a:r>
          </a:p>
          <a:p>
            <a:r>
              <a:rPr lang="ru-RU" dirty="0"/>
              <a:t>И</a:t>
            </a:r>
            <a:r>
              <a:rPr lang="ru-RU" baseline="30000" dirty="0"/>
              <a:t>*</a:t>
            </a:r>
            <a:r>
              <a:rPr lang="ru-RU" dirty="0"/>
              <a:t>– требуемое (достаточное) значение уровней обобщенных нормированных показателей информатизации предприятия (организации);</a:t>
            </a:r>
          </a:p>
          <a:p>
            <a:r>
              <a:rPr lang="ru-RU" dirty="0"/>
              <a:t>А</a:t>
            </a:r>
            <a:r>
              <a:rPr lang="ru-RU" baseline="30000" dirty="0"/>
              <a:t>*</a:t>
            </a:r>
            <a:r>
              <a:rPr lang="ru-RU" dirty="0"/>
              <a:t> – требуемое (достаточное) значение уровней обобщенных нормированных показателей автоматизации предприятия (организации);</a:t>
            </a:r>
          </a:p>
          <a:p>
            <a:r>
              <a:rPr lang="ru-RU" dirty="0"/>
              <a:t>К</a:t>
            </a:r>
            <a:r>
              <a:rPr lang="ru-RU" baseline="30000" dirty="0"/>
              <a:t>*</a:t>
            </a:r>
            <a:r>
              <a:rPr lang="ru-RU" dirty="0"/>
              <a:t> – требуемое (достаточное) значение уровней обобщенных нормированных показателей компьютеризации предприятия (организации);</a:t>
            </a:r>
          </a:p>
          <a:p>
            <a:r>
              <a:rPr lang="en-US" i="1" dirty="0"/>
              <a:t>r</a:t>
            </a:r>
            <a:r>
              <a:rPr lang="ru-RU" dirty="0"/>
              <a:t> – функция корреляции.</a:t>
            </a:r>
          </a:p>
        </p:txBody>
      </p:sp>
    </p:spTree>
    <p:extLst>
      <p:ext uri="{BB962C8B-B14F-4D97-AF65-F5344CB8AC3E}">
        <p14:creationId xmlns:p14="http://schemas.microsoft.com/office/powerpoint/2010/main" val="9047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2164</Words>
  <Application>Microsoft Office PowerPoint</Application>
  <PresentationFormat>Экран (4:3)</PresentationFormat>
  <Paragraphs>457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Visio.Drawing.11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Зеневич Анастасия Андреевна</dc:creator>
  <cp:lastModifiedBy>User</cp:lastModifiedBy>
  <cp:revision>100</cp:revision>
  <dcterms:created xsi:type="dcterms:W3CDTF">2017-02-06T08:14:33Z</dcterms:created>
  <dcterms:modified xsi:type="dcterms:W3CDTF">2019-05-14T06:34:48Z</dcterms:modified>
</cp:coreProperties>
</file>