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62" r:id="rId2"/>
    <p:sldId id="263" r:id="rId3"/>
    <p:sldId id="264" r:id="rId4"/>
    <p:sldId id="265" r:id="rId5"/>
    <p:sldId id="266" r:id="rId6"/>
    <p:sldId id="278" r:id="rId7"/>
    <p:sldId id="257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57" autoAdjust="0"/>
    <p:restoredTop sz="94653"/>
  </p:normalViewPr>
  <p:slideViewPr>
    <p:cSldViewPr snapToGrid="0" snapToObjects="1" showGuides="1">
      <p:cViewPr varScale="1">
        <p:scale>
          <a:sx n="118" d="100"/>
          <a:sy n="118" d="100"/>
        </p:scale>
        <p:origin x="57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22AF8D-85F7-4FE5-ABD5-E67922C16B03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103E64-860F-44D6-AFDE-9C80E86CF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088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ECFA5-82D6-4FAA-AC71-4FE3398F152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223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506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932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82083"/>
            <a:ext cx="2057400" cy="525991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82083"/>
            <a:ext cx="6019800" cy="525991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037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944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558ED5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459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456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882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882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552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232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37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3250"/>
            <a:ext cx="3008313" cy="8318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03250"/>
            <a:ext cx="5111750" cy="512233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2904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241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06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059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709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68500"/>
            <a:ext cx="8229600" cy="3831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17643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83C63E4-F9BE-C24A-B4FF-309EB18BA5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638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chemeClr val="tx2">
              <a:lumMod val="60000"/>
              <a:lumOff val="40000"/>
            </a:schemeClr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485900" y="2984444"/>
            <a:ext cx="6172200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endParaRPr lang="en-US" sz="4050" dirty="0">
              <a:solidFill>
                <a:srgbClr val="558ED5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485900" y="4540197"/>
            <a:ext cx="6172200" cy="55779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pPr>
              <a:lnSpc>
                <a:spcPct val="107000"/>
              </a:lnSpc>
              <a:spcAft>
                <a:spcPts val="600"/>
              </a:spcAft>
            </a:pPr>
            <a:endParaRPr lang="en-US" sz="21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Session 2: </a:t>
            </a:r>
            <a:r>
              <a:rPr lang="en-GB" sz="2400" dirty="0" smtClean="0"/>
              <a:t>Legislative</a:t>
            </a:r>
            <a:r>
              <a:rPr lang="en-GB" sz="2400" dirty="0"/>
              <a:t>, normative and regulatory environment required to enable implementation and development of 4G/5G networks and innovative </a:t>
            </a:r>
            <a:r>
              <a:rPr lang="en-GB" sz="2400" dirty="0" smtClean="0"/>
              <a:t>services</a:t>
            </a:r>
            <a:endParaRPr lang="en-US" sz="2400" dirty="0"/>
          </a:p>
        </p:txBody>
      </p:sp>
      <p:sp>
        <p:nvSpPr>
          <p:cNvPr id="9" name="Content Placeholder 8"/>
          <p:cNvSpPr>
            <a:spLocks noGrp="1"/>
          </p:cNvSpPr>
          <p:nvPr>
            <p:ph type="subTitle" idx="1"/>
          </p:nvPr>
        </p:nvSpPr>
        <p:spPr>
          <a:xfrm>
            <a:off x="1371600" y="4160940"/>
            <a:ext cx="6400800" cy="115768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700" b="1" dirty="0" smtClean="0"/>
              <a:t>ITU/TSB</a:t>
            </a:r>
            <a:endParaRPr lang="en-US" sz="2700" b="1" dirty="0"/>
          </a:p>
          <a:p>
            <a:pPr marL="0" indent="0" algn="ctr">
              <a:buNone/>
            </a:pPr>
            <a:r>
              <a:rPr lang="en-US" sz="2700" b="1" dirty="0"/>
              <a:t>Hiroshi </a:t>
            </a:r>
            <a:r>
              <a:rPr lang="en-US" sz="2700" b="1" dirty="0" smtClean="0"/>
              <a:t>OTA</a:t>
            </a:r>
            <a:r>
              <a:rPr lang="en-US" b="1" dirty="0"/>
              <a:t/>
            </a:r>
            <a:br>
              <a:rPr lang="en-US" b="1" dirty="0"/>
            </a:br>
            <a:r>
              <a:rPr lang="en-US" sz="150" b="1" dirty="0"/>
              <a:t/>
            </a:r>
            <a:br>
              <a:rPr lang="en-US" sz="150" b="1" dirty="0"/>
            </a:br>
            <a:r>
              <a:rPr lang="en-US" sz="150" b="1" dirty="0"/>
              <a:t/>
            </a:r>
            <a:br>
              <a:rPr lang="en-US" sz="150" b="1" dirty="0"/>
            </a:br>
            <a:r>
              <a:rPr lang="en-US" sz="450" b="1" i="1" dirty="0"/>
              <a:t> </a:t>
            </a:r>
            <a:r>
              <a:rPr lang="en-US" sz="450" dirty="0">
                <a:latin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sz="450" dirty="0"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450" dirty="0">
                <a:latin typeface="Calibri" panose="020F0502020204030204" pitchFamily="34" charset="0"/>
                <a:cs typeface="Arial" panose="020B0604020202020204" pitchFamily="34" charset="0"/>
              </a:rPr>
              <a:t>								</a:t>
            </a:r>
            <a:endParaRPr lang="en-US" sz="45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45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4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1115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65868" y="1413726"/>
            <a:ext cx="6827238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95000"/>
              </a:lnSpc>
              <a:spcBef>
                <a:spcPts val="281"/>
              </a:spcBef>
              <a:buSzPct val="75000"/>
              <a:defRPr/>
            </a:pPr>
            <a:r>
              <a:rPr lang="en-GB" altLang="ja-JP" sz="2000" dirty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  <a:t>SG15 is responsible for the development of </a:t>
            </a:r>
            <a:r>
              <a:rPr lang="en-GB" altLang="ja-JP" sz="2000" b="1" dirty="0">
                <a:solidFill>
                  <a:srgbClr val="0070C0"/>
                </a:solidFill>
                <a:latin typeface="Lato Black" charset="0"/>
                <a:ea typeface="Lato Black" charset="0"/>
                <a:cs typeface="Lato Black" charset="0"/>
              </a:rPr>
              <a:t>standards</a:t>
            </a:r>
            <a:r>
              <a:rPr lang="en-GB" altLang="ja-JP" sz="2000" dirty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  <a:t> on</a:t>
            </a:r>
            <a:r>
              <a:rPr lang="en-GB" altLang="ja-JP" sz="2000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: </a:t>
            </a:r>
          </a:p>
        </p:txBody>
      </p:sp>
      <p:sp>
        <p:nvSpPr>
          <p:cNvPr id="5" name="Rectangle 4"/>
          <p:cNvSpPr/>
          <p:nvPr/>
        </p:nvSpPr>
        <p:spPr>
          <a:xfrm>
            <a:off x="5723694" y="2027793"/>
            <a:ext cx="2689668" cy="8817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lvl="1" algn="ctr">
              <a:lnSpc>
                <a:spcPct val="95000"/>
              </a:lnSpc>
              <a:spcBef>
                <a:spcPts val="281"/>
              </a:spcBef>
              <a:buSzPct val="75000"/>
              <a:defRPr/>
            </a:pPr>
            <a:r>
              <a:rPr lang="en-US" altLang="ja-JP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home network and power utility network infrastructures</a:t>
            </a:r>
            <a:endParaRPr lang="en-GB" altLang="ja-JP" b="1" dirty="0">
              <a:solidFill>
                <a:schemeClr val="tx2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965868" y="2043600"/>
            <a:ext cx="2192434" cy="6186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lvl="1" algn="ctr">
              <a:lnSpc>
                <a:spcPct val="95000"/>
              </a:lnSpc>
              <a:spcBef>
                <a:spcPts val="281"/>
              </a:spcBef>
              <a:buSzPct val="75000"/>
              <a:defRPr/>
            </a:pPr>
            <a:r>
              <a:rPr lang="en-GB" altLang="ja-JP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optical transport network</a:t>
            </a:r>
          </a:p>
        </p:txBody>
      </p:sp>
      <p:sp>
        <p:nvSpPr>
          <p:cNvPr id="72" name="Rectangle 71"/>
          <p:cNvSpPr/>
          <p:nvPr/>
        </p:nvSpPr>
        <p:spPr>
          <a:xfrm>
            <a:off x="3347475" y="2550146"/>
            <a:ext cx="2202140" cy="3554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lvl="1" algn="ctr">
              <a:lnSpc>
                <a:spcPct val="95000"/>
              </a:lnSpc>
              <a:spcBef>
                <a:spcPts val="281"/>
              </a:spcBef>
              <a:buSzPct val="75000"/>
              <a:defRPr/>
            </a:pPr>
            <a:r>
              <a:rPr lang="en-US" altLang="ja-JP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equipment</a:t>
            </a:r>
          </a:p>
        </p:txBody>
      </p:sp>
      <p:sp>
        <p:nvSpPr>
          <p:cNvPr id="76" name="Rectangle 75"/>
          <p:cNvSpPr/>
          <p:nvPr/>
        </p:nvSpPr>
        <p:spPr>
          <a:xfrm>
            <a:off x="3348706" y="2039978"/>
            <a:ext cx="2186579" cy="3554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lvl="1" algn="ctr">
              <a:lnSpc>
                <a:spcPct val="95000"/>
              </a:lnSpc>
              <a:spcBef>
                <a:spcPts val="281"/>
              </a:spcBef>
              <a:buSzPct val="75000"/>
              <a:defRPr/>
            </a:pPr>
            <a:r>
              <a:rPr lang="en-GB" altLang="ja-JP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access network</a:t>
            </a:r>
          </a:p>
        </p:txBody>
      </p:sp>
      <p:sp>
        <p:nvSpPr>
          <p:cNvPr id="3" name="Rectangle 2"/>
          <p:cNvSpPr/>
          <p:nvPr/>
        </p:nvSpPr>
        <p:spPr>
          <a:xfrm>
            <a:off x="969741" y="2965426"/>
            <a:ext cx="2192434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ja-JP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systems</a:t>
            </a:r>
            <a:endParaRPr lang="en-US" b="1" dirty="0">
              <a:solidFill>
                <a:schemeClr val="tx2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24296" y="3006090"/>
            <a:ext cx="268886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ja-JP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optical </a:t>
            </a:r>
            <a:r>
              <a:rPr lang="en-US" altLang="ja-JP" b="1" dirty="0" err="1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fibres</a:t>
            </a:r>
            <a:r>
              <a:rPr lang="en-US" altLang="ja-JP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 and cables and their related installation</a:t>
            </a:r>
            <a:endParaRPr lang="en-US" b="1" dirty="0">
              <a:solidFill>
                <a:schemeClr val="tx2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348706" y="3081423"/>
            <a:ext cx="2211772" cy="3554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lvl="1" algn="ctr">
              <a:lnSpc>
                <a:spcPct val="95000"/>
              </a:lnSpc>
              <a:spcBef>
                <a:spcPts val="281"/>
              </a:spcBef>
              <a:buSzPct val="75000"/>
              <a:defRPr/>
            </a:pPr>
            <a:r>
              <a:rPr lang="en-US" altLang="ja-JP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maintenance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342659" y="3680814"/>
            <a:ext cx="2211772" cy="3554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lvl="1" algn="ctr">
              <a:lnSpc>
                <a:spcPct val="95000"/>
              </a:lnSpc>
              <a:spcBef>
                <a:spcPts val="281"/>
              </a:spcBef>
              <a:buSzPct val="75000"/>
              <a:defRPr/>
            </a:pPr>
            <a:r>
              <a:rPr lang="en-US" altLang="ja-JP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management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336109" y="4272189"/>
            <a:ext cx="2211772" cy="3554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lvl="1" algn="ctr">
              <a:lnSpc>
                <a:spcPct val="95000"/>
              </a:lnSpc>
              <a:spcBef>
                <a:spcPts val="281"/>
              </a:spcBef>
              <a:buSzPct val="75000"/>
              <a:defRPr/>
            </a:pPr>
            <a:r>
              <a:rPr lang="en-US" altLang="ja-JP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test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69741" y="3747649"/>
            <a:ext cx="2202066" cy="8817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lvl="1" algn="ctr">
              <a:lnSpc>
                <a:spcPct val="95000"/>
              </a:lnSpc>
              <a:spcBef>
                <a:spcPts val="281"/>
              </a:spcBef>
              <a:buSzPct val="75000"/>
              <a:defRPr/>
            </a:pPr>
            <a:r>
              <a:rPr lang="en-US" altLang="ja-JP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instrumentation </a:t>
            </a:r>
            <a:br>
              <a:rPr lang="en-US" altLang="ja-JP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</a:br>
            <a:r>
              <a:rPr lang="en-US" altLang="ja-JP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and measurement techniques</a:t>
            </a:r>
            <a:endParaRPr lang="en-GB" altLang="ja-JP" b="1" dirty="0">
              <a:solidFill>
                <a:schemeClr val="tx2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724296" y="4009040"/>
            <a:ext cx="2689668" cy="6186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lvl="1" algn="ctr">
              <a:lnSpc>
                <a:spcPct val="95000"/>
              </a:lnSpc>
              <a:spcBef>
                <a:spcPts val="281"/>
              </a:spcBef>
              <a:buSzPct val="75000"/>
              <a:defRPr/>
            </a:pPr>
            <a:r>
              <a:rPr lang="en-US" altLang="ja-JP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control plane technologies </a:t>
            </a:r>
            <a:endParaRPr lang="en-GB" altLang="ja-JP" b="1" dirty="0">
              <a:solidFill>
                <a:schemeClr val="tx2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69741" y="4991170"/>
            <a:ext cx="692242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95000"/>
              </a:lnSpc>
              <a:spcBef>
                <a:spcPts val="281"/>
              </a:spcBef>
              <a:buSzPct val="75000"/>
              <a:defRPr/>
            </a:pPr>
            <a:r>
              <a:rPr lang="en-US" altLang="ja-JP" sz="2000" dirty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  <a:t>to enable the evolution toward intelligent transport networks, including the support of smart-grid applications.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70972"/>
            <a:ext cx="8229600" cy="798218"/>
          </a:xfrm>
        </p:spPr>
        <p:txBody>
          <a:bodyPr>
            <a:normAutofit/>
          </a:bodyPr>
          <a:lstStyle/>
          <a:p>
            <a:r>
              <a:rPr lang="en-US" sz="4000" dirty="0" smtClean="0"/>
              <a:t>ITU-T SG15 - </a:t>
            </a:r>
            <a:r>
              <a:rPr lang="en-US" sz="4000" dirty="0" smtClean="0"/>
              <a:t>mandate</a:t>
            </a:r>
            <a:endParaRPr lang="en-US" sz="4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757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118"/>
          <p:cNvSpPr>
            <a:spLocks noChangeArrowheads="1"/>
          </p:cNvSpPr>
          <p:nvPr/>
        </p:nvSpPr>
        <p:spPr bwMode="auto">
          <a:xfrm>
            <a:off x="4910921" y="2040535"/>
            <a:ext cx="3723060" cy="837903"/>
          </a:xfrm>
          <a:custGeom>
            <a:avLst/>
            <a:gdLst>
              <a:gd name="T0" fmla="*/ 0 w 1615"/>
              <a:gd name="T1" fmla="*/ 0 h 311"/>
              <a:gd name="T2" fmla="*/ 1614 w 1615"/>
              <a:gd name="T3" fmla="*/ 0 h 311"/>
              <a:gd name="T4" fmla="*/ 1614 w 1615"/>
              <a:gd name="T5" fmla="*/ 310 h 311"/>
              <a:gd name="T6" fmla="*/ 0 w 1615"/>
              <a:gd name="T7" fmla="*/ 310 h 311"/>
              <a:gd name="T8" fmla="*/ 0 w 1615"/>
              <a:gd name="T9" fmla="*/ 0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15" h="311">
                <a:moveTo>
                  <a:pt x="0" y="0"/>
                </a:moveTo>
                <a:lnTo>
                  <a:pt x="1614" y="0"/>
                </a:lnTo>
                <a:lnTo>
                  <a:pt x="1614" y="310"/>
                </a:lnTo>
                <a:lnTo>
                  <a:pt x="0" y="310"/>
                </a:lnTo>
                <a:lnTo>
                  <a:pt x="0" y="0"/>
                </a:lnTo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71" tIns="17135" rIns="34271" bIns="17135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Lato Regular"/>
              </a:rPr>
              <a:t>Next generation of </a:t>
            </a:r>
            <a:r>
              <a:rPr lang="en-US" sz="1600" b="1" dirty="0" smtClean="0">
                <a:solidFill>
                  <a:schemeClr val="bg1"/>
                </a:solidFill>
                <a:latin typeface="Lato Regular"/>
              </a:rPr>
              <a:t>converged </a:t>
            </a:r>
          </a:p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Lato Regular"/>
              </a:rPr>
              <a:t>fiber </a:t>
            </a:r>
            <a:r>
              <a:rPr lang="en-US" sz="1600" b="1" dirty="0">
                <a:solidFill>
                  <a:schemeClr val="bg1"/>
                </a:solidFill>
                <a:latin typeface="Lato Regular"/>
              </a:rPr>
              <a:t>access </a:t>
            </a:r>
            <a:r>
              <a:rPr lang="en-US" sz="1600" b="1" dirty="0" smtClean="0">
                <a:solidFill>
                  <a:schemeClr val="bg1"/>
                </a:solidFill>
                <a:latin typeface="Lato Regular"/>
              </a:rPr>
              <a:t>going </a:t>
            </a:r>
            <a:r>
              <a:rPr lang="en-US" sz="1600" b="1" dirty="0">
                <a:solidFill>
                  <a:schemeClr val="bg1"/>
                </a:solidFill>
                <a:latin typeface="Lato Regular"/>
              </a:rPr>
              <a:t>to higher speeds </a:t>
            </a:r>
          </a:p>
        </p:txBody>
      </p:sp>
      <p:sp>
        <p:nvSpPr>
          <p:cNvPr id="22" name="Freeform 118"/>
          <p:cNvSpPr>
            <a:spLocks noChangeArrowheads="1"/>
          </p:cNvSpPr>
          <p:nvPr/>
        </p:nvSpPr>
        <p:spPr bwMode="auto">
          <a:xfrm>
            <a:off x="1807776" y="1570087"/>
            <a:ext cx="2918319" cy="596055"/>
          </a:xfrm>
          <a:custGeom>
            <a:avLst/>
            <a:gdLst>
              <a:gd name="T0" fmla="*/ 0 w 1615"/>
              <a:gd name="T1" fmla="*/ 0 h 311"/>
              <a:gd name="T2" fmla="*/ 1614 w 1615"/>
              <a:gd name="T3" fmla="*/ 0 h 311"/>
              <a:gd name="T4" fmla="*/ 1614 w 1615"/>
              <a:gd name="T5" fmla="*/ 310 h 311"/>
              <a:gd name="T6" fmla="*/ 0 w 1615"/>
              <a:gd name="T7" fmla="*/ 310 h 311"/>
              <a:gd name="T8" fmla="*/ 0 w 1615"/>
              <a:gd name="T9" fmla="*/ 0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15" h="311">
                <a:moveTo>
                  <a:pt x="0" y="0"/>
                </a:moveTo>
                <a:lnTo>
                  <a:pt x="1614" y="0"/>
                </a:lnTo>
                <a:lnTo>
                  <a:pt x="1614" y="310"/>
                </a:lnTo>
                <a:lnTo>
                  <a:pt x="0" y="310"/>
                </a:lnTo>
                <a:lnTo>
                  <a:pt x="0" y="0"/>
                </a:lnTo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71" tIns="17135" rIns="34271" bIns="17135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Lato Regular"/>
              </a:rPr>
              <a:t>Broadband access </a:t>
            </a:r>
            <a:br>
              <a:rPr lang="en-US" sz="1600" b="1" dirty="0">
                <a:solidFill>
                  <a:schemeClr val="bg1"/>
                </a:solidFill>
                <a:latin typeface="Lato Regular"/>
              </a:rPr>
            </a:br>
            <a:r>
              <a:rPr lang="en-US" sz="1600" b="1" dirty="0">
                <a:solidFill>
                  <a:schemeClr val="bg1"/>
                </a:solidFill>
                <a:latin typeface="Lato Regular"/>
              </a:rPr>
              <a:t>up to 2 </a:t>
            </a:r>
            <a:r>
              <a:rPr lang="en-US" sz="1600" b="1" dirty="0" err="1">
                <a:solidFill>
                  <a:schemeClr val="bg1"/>
                </a:solidFill>
                <a:latin typeface="Lato Regular"/>
              </a:rPr>
              <a:t>Gbps</a:t>
            </a:r>
            <a:endParaRPr lang="en-US" sz="1600" b="1" dirty="0">
              <a:solidFill>
                <a:schemeClr val="bg1"/>
              </a:solidFill>
              <a:latin typeface="Lato Regular"/>
            </a:endParaRPr>
          </a:p>
        </p:txBody>
      </p:sp>
      <p:sp>
        <p:nvSpPr>
          <p:cNvPr id="23" name="Freeform 118"/>
          <p:cNvSpPr>
            <a:spLocks noChangeArrowheads="1"/>
          </p:cNvSpPr>
          <p:nvPr/>
        </p:nvSpPr>
        <p:spPr bwMode="auto">
          <a:xfrm>
            <a:off x="1568889" y="2890666"/>
            <a:ext cx="3157208" cy="1171914"/>
          </a:xfrm>
          <a:custGeom>
            <a:avLst/>
            <a:gdLst>
              <a:gd name="T0" fmla="*/ 0 w 1615"/>
              <a:gd name="T1" fmla="*/ 0 h 311"/>
              <a:gd name="T2" fmla="*/ 1614 w 1615"/>
              <a:gd name="T3" fmla="*/ 0 h 311"/>
              <a:gd name="T4" fmla="*/ 1614 w 1615"/>
              <a:gd name="T5" fmla="*/ 310 h 311"/>
              <a:gd name="T6" fmla="*/ 0 w 1615"/>
              <a:gd name="T7" fmla="*/ 310 h 311"/>
              <a:gd name="T8" fmla="*/ 0 w 1615"/>
              <a:gd name="T9" fmla="*/ 0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15" h="311">
                <a:moveTo>
                  <a:pt x="0" y="0"/>
                </a:moveTo>
                <a:lnTo>
                  <a:pt x="1614" y="0"/>
                </a:lnTo>
                <a:lnTo>
                  <a:pt x="1614" y="310"/>
                </a:lnTo>
                <a:lnTo>
                  <a:pt x="0" y="310"/>
                </a:lnTo>
                <a:lnTo>
                  <a:pt x="0" y="0"/>
                </a:lnTo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71" tIns="17135" rIns="34271" bIns="17135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Lato Regular"/>
              </a:rPr>
              <a:t>G.fast dynamic time </a:t>
            </a:r>
            <a:endParaRPr lang="en-US" sz="1600" b="1" dirty="0" smtClean="0">
              <a:solidFill>
                <a:schemeClr val="bg1"/>
              </a:solidFill>
              <a:latin typeface="Lato Regular"/>
            </a:endParaRPr>
          </a:p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Lato Regular"/>
              </a:rPr>
              <a:t>assignment (</a:t>
            </a:r>
            <a:r>
              <a:rPr lang="en-US" sz="1600" b="1" dirty="0">
                <a:solidFill>
                  <a:schemeClr val="bg1"/>
                </a:solidFill>
                <a:latin typeface="Lato Regular"/>
              </a:rPr>
              <a:t>DTA) </a:t>
            </a:r>
            <a:endParaRPr lang="en-US" sz="1600" b="1" dirty="0" smtClean="0">
              <a:solidFill>
                <a:schemeClr val="bg1"/>
              </a:solidFill>
              <a:latin typeface="Lato Regular"/>
            </a:endParaRPr>
          </a:p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Lato Regular"/>
              </a:rPr>
              <a:t>downstream/upstream bit-rates</a:t>
            </a:r>
          </a:p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Lato Regular"/>
              </a:rPr>
              <a:t>responsive </a:t>
            </a:r>
            <a:r>
              <a:rPr lang="en-US" sz="1600" b="1" dirty="0">
                <a:solidFill>
                  <a:schemeClr val="bg1"/>
                </a:solidFill>
                <a:latin typeface="Lato Regular"/>
              </a:rPr>
              <a:t>to </a:t>
            </a:r>
            <a:r>
              <a:rPr lang="en-US" sz="1600" b="1" dirty="0" smtClean="0">
                <a:solidFill>
                  <a:schemeClr val="bg1"/>
                </a:solidFill>
                <a:latin typeface="Lato Regular"/>
              </a:rPr>
              <a:t>customer </a:t>
            </a:r>
            <a:r>
              <a:rPr lang="en-US" sz="1600" b="1" dirty="0">
                <a:solidFill>
                  <a:schemeClr val="bg1"/>
                </a:solidFill>
                <a:latin typeface="Lato Regular"/>
              </a:rPr>
              <a:t>traffic</a:t>
            </a:r>
          </a:p>
        </p:txBody>
      </p:sp>
      <p:sp>
        <p:nvSpPr>
          <p:cNvPr id="24" name="Freeform 118"/>
          <p:cNvSpPr>
            <a:spLocks noChangeArrowheads="1"/>
          </p:cNvSpPr>
          <p:nvPr/>
        </p:nvSpPr>
        <p:spPr bwMode="auto">
          <a:xfrm>
            <a:off x="1568889" y="4266692"/>
            <a:ext cx="3093088" cy="632963"/>
          </a:xfrm>
          <a:custGeom>
            <a:avLst/>
            <a:gdLst>
              <a:gd name="T0" fmla="*/ 0 w 1615"/>
              <a:gd name="T1" fmla="*/ 0 h 311"/>
              <a:gd name="T2" fmla="*/ 1614 w 1615"/>
              <a:gd name="T3" fmla="*/ 0 h 311"/>
              <a:gd name="T4" fmla="*/ 1614 w 1615"/>
              <a:gd name="T5" fmla="*/ 310 h 311"/>
              <a:gd name="T6" fmla="*/ 0 w 1615"/>
              <a:gd name="T7" fmla="*/ 310 h 311"/>
              <a:gd name="T8" fmla="*/ 0 w 1615"/>
              <a:gd name="T9" fmla="*/ 0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15" h="311">
                <a:moveTo>
                  <a:pt x="0" y="0"/>
                </a:moveTo>
                <a:lnTo>
                  <a:pt x="1614" y="0"/>
                </a:lnTo>
                <a:lnTo>
                  <a:pt x="1614" y="310"/>
                </a:lnTo>
                <a:lnTo>
                  <a:pt x="0" y="310"/>
                </a:lnTo>
                <a:lnTo>
                  <a:pt x="0" y="0"/>
                </a:lnTo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71" tIns="17135" rIns="34271" bIns="17135" anchor="ctr"/>
          <a:lstStyle/>
          <a:p>
            <a:pPr algn="ctr"/>
            <a:endParaRPr lang="en-US" sz="1100" b="1" dirty="0">
              <a:solidFill>
                <a:schemeClr val="bg1"/>
              </a:solidFill>
              <a:latin typeface="Lato Regular"/>
            </a:endParaRPr>
          </a:p>
        </p:txBody>
      </p:sp>
      <p:sp>
        <p:nvSpPr>
          <p:cNvPr id="25" name="Freeform 118"/>
          <p:cNvSpPr>
            <a:spLocks noChangeArrowheads="1"/>
          </p:cNvSpPr>
          <p:nvPr/>
        </p:nvSpPr>
        <p:spPr bwMode="auto">
          <a:xfrm>
            <a:off x="5793589" y="4929600"/>
            <a:ext cx="2879576" cy="826356"/>
          </a:xfrm>
          <a:custGeom>
            <a:avLst/>
            <a:gdLst>
              <a:gd name="T0" fmla="*/ 0 w 1615"/>
              <a:gd name="T1" fmla="*/ 0 h 311"/>
              <a:gd name="T2" fmla="*/ 1614 w 1615"/>
              <a:gd name="T3" fmla="*/ 0 h 311"/>
              <a:gd name="T4" fmla="*/ 1614 w 1615"/>
              <a:gd name="T5" fmla="*/ 310 h 311"/>
              <a:gd name="T6" fmla="*/ 0 w 1615"/>
              <a:gd name="T7" fmla="*/ 310 h 311"/>
              <a:gd name="T8" fmla="*/ 0 w 1615"/>
              <a:gd name="T9" fmla="*/ 0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15" h="311">
                <a:moveTo>
                  <a:pt x="0" y="0"/>
                </a:moveTo>
                <a:lnTo>
                  <a:pt x="1614" y="0"/>
                </a:lnTo>
                <a:lnTo>
                  <a:pt x="1614" y="310"/>
                </a:lnTo>
                <a:lnTo>
                  <a:pt x="0" y="310"/>
                </a:lnTo>
                <a:lnTo>
                  <a:pt x="0" y="0"/>
                </a:lnTo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71" tIns="17135" rIns="34271" bIns="17135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Lato Regular"/>
              </a:rPr>
              <a:t>G.hn home networking over </a:t>
            </a:r>
            <a:br>
              <a:rPr lang="en-US" sz="1600" b="1" dirty="0">
                <a:solidFill>
                  <a:schemeClr val="bg1"/>
                </a:solidFill>
                <a:latin typeface="Lato Regular"/>
              </a:rPr>
            </a:br>
            <a:r>
              <a:rPr lang="en-US" sz="1600" b="1" dirty="0">
                <a:solidFill>
                  <a:schemeClr val="bg1"/>
                </a:solidFill>
                <a:latin typeface="Lato Regular"/>
              </a:rPr>
              <a:t>indoor phone, power, </a:t>
            </a:r>
            <a:br>
              <a:rPr lang="en-US" sz="1600" b="1" dirty="0">
                <a:solidFill>
                  <a:schemeClr val="bg1"/>
                </a:solidFill>
                <a:latin typeface="Lato Regular"/>
              </a:rPr>
            </a:br>
            <a:r>
              <a:rPr lang="en-US" sz="1600" b="1" dirty="0">
                <a:solidFill>
                  <a:schemeClr val="bg1"/>
                </a:solidFill>
                <a:latin typeface="Lato Regular"/>
              </a:rPr>
              <a:t>and coax wires &gt;2 </a:t>
            </a:r>
            <a:r>
              <a:rPr lang="en-US" sz="1600" b="1" dirty="0" err="1">
                <a:solidFill>
                  <a:schemeClr val="bg1"/>
                </a:solidFill>
                <a:latin typeface="Lato Regular"/>
              </a:rPr>
              <a:t>Gbps</a:t>
            </a:r>
            <a:endParaRPr lang="en-US" sz="1600" b="1" dirty="0">
              <a:solidFill>
                <a:schemeClr val="bg1"/>
              </a:solidFill>
              <a:latin typeface="Lato Regular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0920" y="3097666"/>
            <a:ext cx="819102" cy="672282"/>
          </a:xfrm>
          <a:prstGeom prst="rect">
            <a:avLst/>
          </a:prstGeom>
        </p:spPr>
      </p:pic>
      <p:sp>
        <p:nvSpPr>
          <p:cNvPr id="28" name="Freeform 118"/>
          <p:cNvSpPr>
            <a:spLocks noChangeArrowheads="1"/>
          </p:cNvSpPr>
          <p:nvPr/>
        </p:nvSpPr>
        <p:spPr bwMode="auto">
          <a:xfrm>
            <a:off x="5793589" y="3021242"/>
            <a:ext cx="2840391" cy="767363"/>
          </a:xfrm>
          <a:custGeom>
            <a:avLst/>
            <a:gdLst>
              <a:gd name="T0" fmla="*/ 0 w 1615"/>
              <a:gd name="T1" fmla="*/ 0 h 311"/>
              <a:gd name="T2" fmla="*/ 1614 w 1615"/>
              <a:gd name="T3" fmla="*/ 0 h 311"/>
              <a:gd name="T4" fmla="*/ 1614 w 1615"/>
              <a:gd name="T5" fmla="*/ 310 h 311"/>
              <a:gd name="T6" fmla="*/ 0 w 1615"/>
              <a:gd name="T7" fmla="*/ 310 h 311"/>
              <a:gd name="T8" fmla="*/ 0 w 1615"/>
              <a:gd name="T9" fmla="*/ 0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15" h="311">
                <a:moveTo>
                  <a:pt x="0" y="0"/>
                </a:moveTo>
                <a:lnTo>
                  <a:pt x="1614" y="0"/>
                </a:lnTo>
                <a:lnTo>
                  <a:pt x="1614" y="310"/>
                </a:lnTo>
                <a:lnTo>
                  <a:pt x="0" y="310"/>
                </a:lnTo>
                <a:lnTo>
                  <a:pt x="0" y="0"/>
                </a:lnTo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71" tIns="17135" rIns="34271" bIns="17135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Lato Regular"/>
              </a:rPr>
              <a:t>Visible Light 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  <a:latin typeface="Lato Regular"/>
              </a:rPr>
              <a:t>Communication </a:t>
            </a:r>
            <a:br>
              <a:rPr lang="en-US" sz="1600" b="1" dirty="0">
                <a:solidFill>
                  <a:schemeClr val="bg1"/>
                </a:solidFill>
                <a:latin typeface="Lato Regular"/>
              </a:rPr>
            </a:br>
            <a:r>
              <a:rPr lang="en-US" sz="1600" b="1" dirty="0">
                <a:solidFill>
                  <a:schemeClr val="bg1"/>
                </a:solidFill>
                <a:latin typeface="Lato Regular"/>
              </a:rPr>
              <a:t>for home networking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7311" y="4062580"/>
            <a:ext cx="787709" cy="659103"/>
          </a:xfrm>
          <a:prstGeom prst="rect">
            <a:avLst/>
          </a:prstGeom>
        </p:spPr>
      </p:pic>
      <p:sp>
        <p:nvSpPr>
          <p:cNvPr id="31" name="Freeform 118"/>
          <p:cNvSpPr>
            <a:spLocks noChangeArrowheads="1"/>
          </p:cNvSpPr>
          <p:nvPr/>
        </p:nvSpPr>
        <p:spPr bwMode="auto">
          <a:xfrm>
            <a:off x="5793589" y="3891564"/>
            <a:ext cx="2840391" cy="970275"/>
          </a:xfrm>
          <a:custGeom>
            <a:avLst/>
            <a:gdLst>
              <a:gd name="T0" fmla="*/ 0 w 1615"/>
              <a:gd name="T1" fmla="*/ 0 h 311"/>
              <a:gd name="T2" fmla="*/ 1614 w 1615"/>
              <a:gd name="T3" fmla="*/ 0 h 311"/>
              <a:gd name="T4" fmla="*/ 1614 w 1615"/>
              <a:gd name="T5" fmla="*/ 310 h 311"/>
              <a:gd name="T6" fmla="*/ 0 w 1615"/>
              <a:gd name="T7" fmla="*/ 310 h 311"/>
              <a:gd name="T8" fmla="*/ 0 w 1615"/>
              <a:gd name="T9" fmla="*/ 0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15" h="311">
                <a:moveTo>
                  <a:pt x="0" y="0"/>
                </a:moveTo>
                <a:lnTo>
                  <a:pt x="1614" y="0"/>
                </a:lnTo>
                <a:lnTo>
                  <a:pt x="1614" y="310"/>
                </a:lnTo>
                <a:lnTo>
                  <a:pt x="0" y="310"/>
                </a:lnTo>
                <a:lnTo>
                  <a:pt x="0" y="0"/>
                </a:lnTo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71" tIns="17135" rIns="34271" bIns="17135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Lato Regular"/>
              </a:rPr>
              <a:t>Powerline 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  <a:latin typeface="Lato Regular"/>
              </a:rPr>
              <a:t>communication </a:t>
            </a:r>
            <a:r>
              <a:rPr lang="en-US" sz="1600" b="1" dirty="0" smtClean="0">
                <a:solidFill>
                  <a:schemeClr val="bg1"/>
                </a:solidFill>
                <a:latin typeface="Lato Regular"/>
              </a:rPr>
              <a:t>(</a:t>
            </a:r>
            <a:r>
              <a:rPr lang="en-US" sz="1600" b="1" dirty="0">
                <a:solidFill>
                  <a:schemeClr val="bg1"/>
                </a:solidFill>
                <a:latin typeface="Lato Regular"/>
              </a:rPr>
              <a:t>PLC</a:t>
            </a:r>
            <a:r>
              <a:rPr lang="en-US" sz="1600" b="1" dirty="0" smtClean="0">
                <a:solidFill>
                  <a:schemeClr val="bg1"/>
                </a:solidFill>
                <a:latin typeface="Lato Regular"/>
              </a:rPr>
              <a:t>)</a:t>
            </a:r>
          </a:p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Lato Regular"/>
              </a:rPr>
              <a:t>for smart grid and </a:t>
            </a:r>
          </a:p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Lato Regular"/>
              </a:rPr>
              <a:t>home networking</a:t>
            </a:r>
            <a:endParaRPr lang="en-US" sz="1600" b="1" dirty="0">
              <a:solidFill>
                <a:schemeClr val="bg1"/>
              </a:solidFill>
              <a:latin typeface="Lato Regular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4495" y="1534081"/>
            <a:ext cx="435758" cy="42098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606" y="1748200"/>
            <a:ext cx="1082501" cy="29968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5813" y="3300801"/>
            <a:ext cx="535115" cy="30815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40591" y="4655610"/>
            <a:ext cx="1100571" cy="18016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1964" y="4400353"/>
            <a:ext cx="648964" cy="461486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46401" y="5182912"/>
            <a:ext cx="844944" cy="35131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33473" y="4304508"/>
            <a:ext cx="36245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Lato Regular"/>
              </a:rPr>
              <a:t>Continue collaboration with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570972"/>
            <a:ext cx="8229600" cy="738443"/>
          </a:xfrm>
        </p:spPr>
        <p:txBody>
          <a:bodyPr>
            <a:normAutofit/>
          </a:bodyPr>
          <a:lstStyle/>
          <a:p>
            <a:r>
              <a:rPr lang="en-US" sz="4000" dirty="0"/>
              <a:t>WP1 – Broadband </a:t>
            </a:r>
            <a:r>
              <a:rPr lang="en-US" sz="4000" dirty="0" smtClean="0"/>
              <a:t>Access</a:t>
            </a:r>
            <a:endParaRPr lang="en-US" sz="4000" dirty="0"/>
          </a:p>
        </p:txBody>
      </p:sp>
      <p:sp>
        <p:nvSpPr>
          <p:cNvPr id="20" name="Freeform 118"/>
          <p:cNvSpPr>
            <a:spLocks noChangeArrowheads="1"/>
          </p:cNvSpPr>
          <p:nvPr/>
        </p:nvSpPr>
        <p:spPr bwMode="auto">
          <a:xfrm>
            <a:off x="1808975" y="2217631"/>
            <a:ext cx="2917121" cy="547946"/>
          </a:xfrm>
          <a:custGeom>
            <a:avLst/>
            <a:gdLst>
              <a:gd name="T0" fmla="*/ 0 w 1615"/>
              <a:gd name="T1" fmla="*/ 0 h 311"/>
              <a:gd name="T2" fmla="*/ 1614 w 1615"/>
              <a:gd name="T3" fmla="*/ 0 h 311"/>
              <a:gd name="T4" fmla="*/ 1614 w 1615"/>
              <a:gd name="T5" fmla="*/ 310 h 311"/>
              <a:gd name="T6" fmla="*/ 0 w 1615"/>
              <a:gd name="T7" fmla="*/ 310 h 311"/>
              <a:gd name="T8" fmla="*/ 0 w 1615"/>
              <a:gd name="T9" fmla="*/ 0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15" h="311">
                <a:moveTo>
                  <a:pt x="0" y="0"/>
                </a:moveTo>
                <a:lnTo>
                  <a:pt x="1614" y="0"/>
                </a:lnTo>
                <a:lnTo>
                  <a:pt x="1614" y="310"/>
                </a:lnTo>
                <a:lnTo>
                  <a:pt x="0" y="310"/>
                </a:lnTo>
                <a:lnTo>
                  <a:pt x="0" y="0"/>
                </a:lnTo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71" tIns="17135" rIns="34271" bIns="17135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Lato Regular"/>
              </a:rPr>
              <a:t>Next generation </a:t>
            </a:r>
            <a:br>
              <a:rPr lang="en-US" sz="1600" b="1" dirty="0">
                <a:solidFill>
                  <a:schemeClr val="bg1"/>
                </a:solidFill>
                <a:latin typeface="Lato Regular"/>
              </a:rPr>
            </a:br>
            <a:r>
              <a:rPr lang="en-US" sz="1600" b="1" dirty="0">
                <a:solidFill>
                  <a:schemeClr val="bg1"/>
                </a:solidFill>
                <a:latin typeface="Lato Regular"/>
              </a:rPr>
              <a:t>G.fast targeting 5-10 </a:t>
            </a:r>
            <a:r>
              <a:rPr lang="en-US" sz="1600" b="1" dirty="0" err="1">
                <a:solidFill>
                  <a:schemeClr val="bg1"/>
                </a:solidFill>
                <a:latin typeface="Lato Regular"/>
              </a:rPr>
              <a:t>Gbps</a:t>
            </a:r>
            <a:endParaRPr lang="en-US" sz="1600" b="1" dirty="0">
              <a:solidFill>
                <a:schemeClr val="bg1"/>
              </a:solidFill>
              <a:latin typeface="Lato Regular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9212" y="2219093"/>
            <a:ext cx="15213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G.</a:t>
            </a:r>
            <a:r>
              <a:rPr lang="en-US" sz="2800" b="1" dirty="0">
                <a:solidFill>
                  <a:srgbClr val="FF0000"/>
                </a:solidFill>
              </a:rPr>
              <a:t>mg</a:t>
            </a:r>
            <a:r>
              <a:rPr lang="en-US" sz="2800" b="1" dirty="0"/>
              <a:t>fast</a:t>
            </a:r>
          </a:p>
        </p:txBody>
      </p:sp>
      <p:sp>
        <p:nvSpPr>
          <p:cNvPr id="30" name="Freeform 118"/>
          <p:cNvSpPr>
            <a:spLocks noChangeArrowheads="1"/>
          </p:cNvSpPr>
          <p:nvPr/>
        </p:nvSpPr>
        <p:spPr bwMode="auto">
          <a:xfrm>
            <a:off x="1568889" y="5060175"/>
            <a:ext cx="3093088" cy="596795"/>
          </a:xfrm>
          <a:custGeom>
            <a:avLst/>
            <a:gdLst>
              <a:gd name="T0" fmla="*/ 0 w 1615"/>
              <a:gd name="T1" fmla="*/ 0 h 311"/>
              <a:gd name="T2" fmla="*/ 1614 w 1615"/>
              <a:gd name="T3" fmla="*/ 0 h 311"/>
              <a:gd name="T4" fmla="*/ 1614 w 1615"/>
              <a:gd name="T5" fmla="*/ 310 h 311"/>
              <a:gd name="T6" fmla="*/ 0 w 1615"/>
              <a:gd name="T7" fmla="*/ 310 h 311"/>
              <a:gd name="T8" fmla="*/ 0 w 1615"/>
              <a:gd name="T9" fmla="*/ 0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15" h="311">
                <a:moveTo>
                  <a:pt x="0" y="0"/>
                </a:moveTo>
                <a:lnTo>
                  <a:pt x="1614" y="0"/>
                </a:lnTo>
                <a:lnTo>
                  <a:pt x="1614" y="310"/>
                </a:lnTo>
                <a:lnTo>
                  <a:pt x="0" y="310"/>
                </a:lnTo>
                <a:lnTo>
                  <a:pt x="0" y="0"/>
                </a:lnTo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71" tIns="17135" rIns="34271" bIns="17135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Lato Regular"/>
              </a:rPr>
              <a:t>Radio over fiber</a:t>
            </a:r>
            <a:br>
              <a:rPr lang="en-US" sz="1600" b="1" dirty="0">
                <a:solidFill>
                  <a:schemeClr val="bg1"/>
                </a:solidFill>
                <a:latin typeface="Lato Regular"/>
              </a:rPr>
            </a:br>
            <a:r>
              <a:rPr lang="en-US" sz="1600" b="1" dirty="0">
                <a:solidFill>
                  <a:schemeClr val="bg1"/>
                </a:solidFill>
                <a:latin typeface="Lato Regular"/>
              </a:rPr>
              <a:t>for mobile </a:t>
            </a:r>
            <a:r>
              <a:rPr lang="en-US" sz="1600" b="1" dirty="0" err="1">
                <a:solidFill>
                  <a:schemeClr val="bg1"/>
                </a:solidFill>
                <a:latin typeface="Lato Regular"/>
              </a:rPr>
              <a:t>fronthaul</a:t>
            </a:r>
            <a:endParaRPr lang="en-US" sz="1600" b="1" dirty="0">
              <a:solidFill>
                <a:schemeClr val="bg1"/>
              </a:solidFill>
              <a:latin typeface="Lato Regular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05649" y="5103767"/>
            <a:ext cx="10632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G.</a:t>
            </a:r>
            <a:r>
              <a:rPr lang="en-US" sz="2800" b="1" dirty="0">
                <a:solidFill>
                  <a:srgbClr val="00B050"/>
                </a:solidFill>
              </a:rPr>
              <a:t>RoF</a:t>
            </a:r>
          </a:p>
        </p:txBody>
      </p:sp>
      <p:sp>
        <p:nvSpPr>
          <p:cNvPr id="39" name="TextBox 37"/>
          <p:cNvSpPr txBox="1"/>
          <p:nvPr/>
        </p:nvSpPr>
        <p:spPr>
          <a:xfrm>
            <a:off x="5651835" y="1392154"/>
            <a:ext cx="23408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NG-PON2</a:t>
            </a:r>
            <a:endParaRPr lang="en-US" sz="4000" b="1" dirty="0">
              <a:solidFill>
                <a:srgbClr val="00B05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831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18"/>
          <p:cNvSpPr>
            <a:spLocks noChangeArrowheads="1"/>
          </p:cNvSpPr>
          <p:nvPr/>
        </p:nvSpPr>
        <p:spPr bwMode="auto">
          <a:xfrm>
            <a:off x="2421419" y="2621935"/>
            <a:ext cx="2643498" cy="1291522"/>
          </a:xfrm>
          <a:custGeom>
            <a:avLst/>
            <a:gdLst>
              <a:gd name="T0" fmla="*/ 0 w 1615"/>
              <a:gd name="T1" fmla="*/ 0 h 311"/>
              <a:gd name="T2" fmla="*/ 1614 w 1615"/>
              <a:gd name="T3" fmla="*/ 0 h 311"/>
              <a:gd name="T4" fmla="*/ 1614 w 1615"/>
              <a:gd name="T5" fmla="*/ 310 h 311"/>
              <a:gd name="T6" fmla="*/ 0 w 1615"/>
              <a:gd name="T7" fmla="*/ 310 h 311"/>
              <a:gd name="T8" fmla="*/ 0 w 1615"/>
              <a:gd name="T9" fmla="*/ 0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15" h="311">
                <a:moveTo>
                  <a:pt x="0" y="0"/>
                </a:moveTo>
                <a:lnTo>
                  <a:pt x="1614" y="0"/>
                </a:lnTo>
                <a:lnTo>
                  <a:pt x="1614" y="310"/>
                </a:lnTo>
                <a:lnTo>
                  <a:pt x="0" y="310"/>
                </a:lnTo>
                <a:lnTo>
                  <a:pt x="0" y="0"/>
                </a:lnTo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71" tIns="17135" rIns="34271" bIns="17135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Lato Regular"/>
              </a:rPr>
              <a:t>Optical Fibre Technologies</a:t>
            </a:r>
            <a:br>
              <a:rPr lang="en-US" sz="1600" b="1" dirty="0">
                <a:solidFill>
                  <a:schemeClr val="bg1"/>
                </a:solidFill>
                <a:latin typeface="Lato Regular"/>
              </a:rPr>
            </a:br>
            <a:r>
              <a:rPr lang="en-US" sz="1600" b="1" dirty="0">
                <a:solidFill>
                  <a:schemeClr val="bg1"/>
                </a:solidFill>
                <a:latin typeface="Lato Regular"/>
              </a:rPr>
              <a:t>and Cables for easy and 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  <a:latin typeface="Lato Regular"/>
              </a:rPr>
              <a:t>environmentally </a:t>
            </a:r>
            <a:br>
              <a:rPr lang="en-US" sz="1600" b="1" dirty="0">
                <a:solidFill>
                  <a:schemeClr val="bg1"/>
                </a:solidFill>
                <a:latin typeface="Lato Regular"/>
              </a:rPr>
            </a:br>
            <a:r>
              <a:rPr lang="en-US" sz="1600" b="1" dirty="0">
                <a:solidFill>
                  <a:schemeClr val="bg1"/>
                </a:solidFill>
                <a:latin typeface="Lato Regular"/>
              </a:rPr>
              <a:t>friendly outside plants</a:t>
            </a:r>
          </a:p>
        </p:txBody>
      </p:sp>
      <p:sp>
        <p:nvSpPr>
          <p:cNvPr id="23" name="Freeform 118"/>
          <p:cNvSpPr>
            <a:spLocks noChangeArrowheads="1"/>
          </p:cNvSpPr>
          <p:nvPr/>
        </p:nvSpPr>
        <p:spPr bwMode="auto">
          <a:xfrm>
            <a:off x="6088700" y="1580697"/>
            <a:ext cx="2422566" cy="798099"/>
          </a:xfrm>
          <a:custGeom>
            <a:avLst/>
            <a:gdLst>
              <a:gd name="T0" fmla="*/ 0 w 1615"/>
              <a:gd name="T1" fmla="*/ 0 h 311"/>
              <a:gd name="T2" fmla="*/ 1614 w 1615"/>
              <a:gd name="T3" fmla="*/ 0 h 311"/>
              <a:gd name="T4" fmla="*/ 1614 w 1615"/>
              <a:gd name="T5" fmla="*/ 310 h 311"/>
              <a:gd name="T6" fmla="*/ 0 w 1615"/>
              <a:gd name="T7" fmla="*/ 310 h 311"/>
              <a:gd name="T8" fmla="*/ 0 w 1615"/>
              <a:gd name="T9" fmla="*/ 0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15" h="311">
                <a:moveTo>
                  <a:pt x="0" y="0"/>
                </a:moveTo>
                <a:lnTo>
                  <a:pt x="1614" y="0"/>
                </a:lnTo>
                <a:lnTo>
                  <a:pt x="1614" y="310"/>
                </a:lnTo>
                <a:lnTo>
                  <a:pt x="0" y="310"/>
                </a:lnTo>
                <a:lnTo>
                  <a:pt x="0" y="0"/>
                </a:lnTo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71" tIns="17135" rIns="34271" bIns="17135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Lato Regular"/>
              </a:rPr>
              <a:t>Disaster Management 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  <a:latin typeface="Lato Regular"/>
              </a:rPr>
              <a:t>issues</a:t>
            </a:r>
          </a:p>
        </p:txBody>
      </p:sp>
      <p:sp>
        <p:nvSpPr>
          <p:cNvPr id="24" name="Freeform 118"/>
          <p:cNvSpPr>
            <a:spLocks noChangeArrowheads="1"/>
          </p:cNvSpPr>
          <p:nvPr/>
        </p:nvSpPr>
        <p:spPr bwMode="auto">
          <a:xfrm>
            <a:off x="848103" y="4716295"/>
            <a:ext cx="3095177" cy="921646"/>
          </a:xfrm>
          <a:custGeom>
            <a:avLst/>
            <a:gdLst>
              <a:gd name="T0" fmla="*/ 0 w 1615"/>
              <a:gd name="T1" fmla="*/ 0 h 311"/>
              <a:gd name="T2" fmla="*/ 1614 w 1615"/>
              <a:gd name="T3" fmla="*/ 0 h 311"/>
              <a:gd name="T4" fmla="*/ 1614 w 1615"/>
              <a:gd name="T5" fmla="*/ 310 h 311"/>
              <a:gd name="T6" fmla="*/ 0 w 1615"/>
              <a:gd name="T7" fmla="*/ 310 h 311"/>
              <a:gd name="T8" fmla="*/ 0 w 1615"/>
              <a:gd name="T9" fmla="*/ 0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15" h="311">
                <a:moveTo>
                  <a:pt x="0" y="0"/>
                </a:moveTo>
                <a:lnTo>
                  <a:pt x="1614" y="0"/>
                </a:lnTo>
                <a:lnTo>
                  <a:pt x="1614" y="310"/>
                </a:lnTo>
                <a:lnTo>
                  <a:pt x="0" y="310"/>
                </a:lnTo>
                <a:lnTo>
                  <a:pt x="0" y="0"/>
                </a:lnTo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71" tIns="17135" rIns="34271" bIns="17135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Lato Regular"/>
              </a:rPr>
              <a:t>100G and future higher-rate 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  <a:latin typeface="Lato Regular"/>
              </a:rPr>
              <a:t>coherent multi-vendor </a:t>
            </a:r>
            <a:br>
              <a:rPr lang="en-US" sz="1600" b="1" dirty="0">
                <a:solidFill>
                  <a:schemeClr val="bg1"/>
                </a:solidFill>
                <a:latin typeface="Lato Regular"/>
              </a:rPr>
            </a:br>
            <a:r>
              <a:rPr lang="en-US" sz="1600" b="1" dirty="0">
                <a:solidFill>
                  <a:schemeClr val="bg1"/>
                </a:solidFill>
                <a:latin typeface="Lato Regular"/>
              </a:rPr>
              <a:t>interoperable interfaces</a:t>
            </a:r>
          </a:p>
        </p:txBody>
      </p:sp>
      <p:sp>
        <p:nvSpPr>
          <p:cNvPr id="25" name="Freeform 118"/>
          <p:cNvSpPr>
            <a:spLocks noChangeArrowheads="1"/>
          </p:cNvSpPr>
          <p:nvPr/>
        </p:nvSpPr>
        <p:spPr bwMode="auto">
          <a:xfrm>
            <a:off x="5163362" y="4334836"/>
            <a:ext cx="3705508" cy="1393427"/>
          </a:xfrm>
          <a:custGeom>
            <a:avLst/>
            <a:gdLst>
              <a:gd name="T0" fmla="*/ 0 w 1615"/>
              <a:gd name="T1" fmla="*/ 0 h 311"/>
              <a:gd name="T2" fmla="*/ 1614 w 1615"/>
              <a:gd name="T3" fmla="*/ 0 h 311"/>
              <a:gd name="T4" fmla="*/ 1614 w 1615"/>
              <a:gd name="T5" fmla="*/ 310 h 311"/>
              <a:gd name="T6" fmla="*/ 0 w 1615"/>
              <a:gd name="T7" fmla="*/ 310 h 311"/>
              <a:gd name="T8" fmla="*/ 0 w 1615"/>
              <a:gd name="T9" fmla="*/ 0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15" h="311">
                <a:moveTo>
                  <a:pt x="0" y="0"/>
                </a:moveTo>
                <a:lnTo>
                  <a:pt x="1614" y="0"/>
                </a:lnTo>
                <a:lnTo>
                  <a:pt x="1614" y="310"/>
                </a:lnTo>
                <a:lnTo>
                  <a:pt x="0" y="310"/>
                </a:lnTo>
                <a:lnTo>
                  <a:pt x="0" y="0"/>
                </a:lnTo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71" tIns="17135" rIns="34271" bIns="17135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Lato Regular"/>
              </a:rPr>
              <a:t>Short-reach (OTN client) 200G and </a:t>
            </a:r>
            <a:br>
              <a:rPr lang="en-US" sz="1600" b="1" dirty="0">
                <a:solidFill>
                  <a:schemeClr val="bg1"/>
                </a:solidFill>
                <a:latin typeface="Lato Regular"/>
              </a:rPr>
            </a:br>
            <a:r>
              <a:rPr lang="en-US" sz="1600" b="1" dirty="0">
                <a:solidFill>
                  <a:schemeClr val="bg1"/>
                </a:solidFill>
                <a:latin typeface="Lato Regular"/>
              </a:rPr>
              <a:t>400G interfaces reusing components </a:t>
            </a:r>
            <a:br>
              <a:rPr lang="en-US" sz="1600" b="1" dirty="0">
                <a:solidFill>
                  <a:schemeClr val="bg1"/>
                </a:solidFill>
                <a:latin typeface="Lato Regular"/>
              </a:rPr>
            </a:br>
            <a:r>
              <a:rPr lang="en-US" sz="1600" b="1" dirty="0">
                <a:solidFill>
                  <a:schemeClr val="bg1"/>
                </a:solidFill>
                <a:latin typeface="Lato Regular"/>
              </a:rPr>
              <a:t>developed for Ethernet applications</a:t>
            </a:r>
          </a:p>
        </p:txBody>
      </p:sp>
      <p:sp>
        <p:nvSpPr>
          <p:cNvPr id="31" name="Freeform 118"/>
          <p:cNvSpPr>
            <a:spLocks noChangeArrowheads="1"/>
          </p:cNvSpPr>
          <p:nvPr/>
        </p:nvSpPr>
        <p:spPr bwMode="auto">
          <a:xfrm>
            <a:off x="5163362" y="2573043"/>
            <a:ext cx="3661856" cy="1567546"/>
          </a:xfrm>
          <a:custGeom>
            <a:avLst/>
            <a:gdLst>
              <a:gd name="T0" fmla="*/ 0 w 1615"/>
              <a:gd name="T1" fmla="*/ 0 h 311"/>
              <a:gd name="T2" fmla="*/ 1614 w 1615"/>
              <a:gd name="T3" fmla="*/ 0 h 311"/>
              <a:gd name="T4" fmla="*/ 1614 w 1615"/>
              <a:gd name="T5" fmla="*/ 310 h 311"/>
              <a:gd name="T6" fmla="*/ 0 w 1615"/>
              <a:gd name="T7" fmla="*/ 310 h 311"/>
              <a:gd name="T8" fmla="*/ 0 w 1615"/>
              <a:gd name="T9" fmla="*/ 0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15" h="311">
                <a:moveTo>
                  <a:pt x="0" y="0"/>
                </a:moveTo>
                <a:lnTo>
                  <a:pt x="1614" y="0"/>
                </a:lnTo>
                <a:lnTo>
                  <a:pt x="1614" y="310"/>
                </a:lnTo>
                <a:lnTo>
                  <a:pt x="0" y="310"/>
                </a:lnTo>
                <a:lnTo>
                  <a:pt x="0" y="0"/>
                </a:lnTo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71" tIns="17135" rIns="34271" bIns="17135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Lato Regular"/>
              </a:rPr>
              <a:t/>
            </a:r>
            <a:br>
              <a:rPr lang="en-US" sz="1600" b="1" dirty="0">
                <a:solidFill>
                  <a:schemeClr val="bg1"/>
                </a:solidFill>
                <a:latin typeface="Lato Regular"/>
              </a:rPr>
            </a:br>
            <a:r>
              <a:rPr lang="en-US" sz="1600" b="1" dirty="0">
                <a:solidFill>
                  <a:schemeClr val="bg1"/>
                </a:solidFill>
                <a:latin typeface="Lato Regular"/>
              </a:rPr>
              <a:t>Multichannel bi-directional DWDM 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  <a:latin typeface="Lato Regular"/>
              </a:rPr>
              <a:t>applications targeted at  lower cost 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  <a:latin typeface="Lato Regular"/>
              </a:rPr>
              <a:t>optical solutions for applications </a:t>
            </a:r>
            <a:br>
              <a:rPr lang="en-US" sz="1600" b="1" dirty="0">
                <a:solidFill>
                  <a:schemeClr val="bg1"/>
                </a:solidFill>
                <a:latin typeface="Lato Regular"/>
              </a:rPr>
            </a:br>
            <a:r>
              <a:rPr lang="en-US" sz="1600" b="1" dirty="0">
                <a:solidFill>
                  <a:schemeClr val="bg1"/>
                </a:solidFill>
                <a:latin typeface="Lato Regular"/>
              </a:rPr>
              <a:t>including mobile </a:t>
            </a:r>
            <a:r>
              <a:rPr lang="en-US" sz="1600" b="1" dirty="0" err="1">
                <a:solidFill>
                  <a:schemeClr val="bg1"/>
                </a:solidFill>
                <a:latin typeface="Lato Regular"/>
              </a:rPr>
              <a:t>fronthaul</a:t>
            </a:r>
            <a:r>
              <a:rPr lang="en-US" sz="1600" b="1" dirty="0">
                <a:solidFill>
                  <a:schemeClr val="bg1"/>
                </a:solidFill>
                <a:latin typeface="Lato Regular"/>
              </a:rPr>
              <a:t> 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  <a:latin typeface="Lato Regular"/>
              </a:rPr>
              <a:t>and backhaul</a:t>
            </a:r>
          </a:p>
          <a:p>
            <a:pPr algn="ctr"/>
            <a:endParaRPr lang="en-US" sz="1600" b="1" dirty="0">
              <a:solidFill>
                <a:schemeClr val="bg1"/>
              </a:solidFill>
              <a:latin typeface="Lato Regular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453" y="1569184"/>
            <a:ext cx="1298168" cy="8006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4897" y="1541649"/>
            <a:ext cx="1077629" cy="7210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3095" y="4137274"/>
            <a:ext cx="1202220" cy="5675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0420" y="4963258"/>
            <a:ext cx="680072" cy="66156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315994" y="4342415"/>
            <a:ext cx="7489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Lato Regular"/>
              </a:rPr>
              <a:t>200G</a:t>
            </a:r>
          </a:p>
          <a:p>
            <a:r>
              <a:rPr lang="de-DE" b="1" dirty="0">
                <a:solidFill>
                  <a:schemeClr val="tx2"/>
                </a:solidFill>
                <a:latin typeface="Lato Regular"/>
              </a:rPr>
              <a:t>400G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27946"/>
            <a:ext cx="8229600" cy="798334"/>
          </a:xfrm>
        </p:spPr>
        <p:txBody>
          <a:bodyPr>
            <a:normAutofit/>
          </a:bodyPr>
          <a:lstStyle/>
          <a:p>
            <a:r>
              <a:rPr lang="en-US" sz="4000" dirty="0"/>
              <a:t>WP2 – Optical </a:t>
            </a:r>
            <a:r>
              <a:rPr lang="en-US" sz="4000" dirty="0" smtClean="0"/>
              <a:t>Technologies</a:t>
            </a:r>
            <a:endParaRPr lang="en-US" sz="40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873" y="2607476"/>
            <a:ext cx="1489976" cy="620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75" y="3277050"/>
            <a:ext cx="1519574" cy="556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Freeform 118"/>
          <p:cNvSpPr>
            <a:spLocks noChangeArrowheads="1"/>
          </p:cNvSpPr>
          <p:nvPr/>
        </p:nvSpPr>
        <p:spPr bwMode="auto">
          <a:xfrm>
            <a:off x="2373568" y="1592210"/>
            <a:ext cx="2022441" cy="736785"/>
          </a:xfrm>
          <a:custGeom>
            <a:avLst/>
            <a:gdLst>
              <a:gd name="T0" fmla="*/ 0 w 1615"/>
              <a:gd name="T1" fmla="*/ 0 h 311"/>
              <a:gd name="T2" fmla="*/ 1614 w 1615"/>
              <a:gd name="T3" fmla="*/ 0 h 311"/>
              <a:gd name="T4" fmla="*/ 1614 w 1615"/>
              <a:gd name="T5" fmla="*/ 310 h 311"/>
              <a:gd name="T6" fmla="*/ 0 w 1615"/>
              <a:gd name="T7" fmla="*/ 310 h 311"/>
              <a:gd name="T8" fmla="*/ 0 w 1615"/>
              <a:gd name="T9" fmla="*/ 0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15" h="311">
                <a:moveTo>
                  <a:pt x="0" y="0"/>
                </a:moveTo>
                <a:lnTo>
                  <a:pt x="1614" y="0"/>
                </a:lnTo>
                <a:lnTo>
                  <a:pt x="1614" y="310"/>
                </a:lnTo>
                <a:lnTo>
                  <a:pt x="0" y="310"/>
                </a:lnTo>
                <a:lnTo>
                  <a:pt x="0" y="0"/>
                </a:lnTo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71" tIns="17135" rIns="34271" bIns="17135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Lato Regular"/>
              </a:rPr>
              <a:t>Optical Network 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  <a:latin typeface="Lato Regular"/>
              </a:rPr>
              <a:t>Infrastructure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075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18"/>
          <p:cNvSpPr>
            <a:spLocks noChangeArrowheads="1"/>
          </p:cNvSpPr>
          <p:nvPr/>
        </p:nvSpPr>
        <p:spPr bwMode="auto">
          <a:xfrm>
            <a:off x="1656216" y="1423917"/>
            <a:ext cx="3106660" cy="936038"/>
          </a:xfrm>
          <a:custGeom>
            <a:avLst/>
            <a:gdLst>
              <a:gd name="T0" fmla="*/ 0 w 1615"/>
              <a:gd name="T1" fmla="*/ 0 h 311"/>
              <a:gd name="T2" fmla="*/ 1614 w 1615"/>
              <a:gd name="T3" fmla="*/ 0 h 311"/>
              <a:gd name="T4" fmla="*/ 1614 w 1615"/>
              <a:gd name="T5" fmla="*/ 310 h 311"/>
              <a:gd name="T6" fmla="*/ 0 w 1615"/>
              <a:gd name="T7" fmla="*/ 310 h 311"/>
              <a:gd name="T8" fmla="*/ 0 w 1615"/>
              <a:gd name="T9" fmla="*/ 0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15" h="311">
                <a:moveTo>
                  <a:pt x="0" y="0"/>
                </a:moveTo>
                <a:lnTo>
                  <a:pt x="1614" y="0"/>
                </a:lnTo>
                <a:lnTo>
                  <a:pt x="1614" y="310"/>
                </a:lnTo>
                <a:lnTo>
                  <a:pt x="0" y="310"/>
                </a:lnTo>
                <a:lnTo>
                  <a:pt x="0" y="0"/>
                </a:lnTo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71" tIns="17135" rIns="34271" bIns="17135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Lato Regular"/>
              </a:rPr>
              <a:t>Transport and synchronization </a:t>
            </a:r>
            <a:br>
              <a:rPr lang="en-US" sz="1600" b="1" dirty="0">
                <a:solidFill>
                  <a:schemeClr val="bg1"/>
                </a:solidFill>
                <a:latin typeface="Lato Regular"/>
              </a:rPr>
            </a:br>
            <a:r>
              <a:rPr lang="en-US" sz="1600" b="1" dirty="0">
                <a:solidFill>
                  <a:schemeClr val="bg1"/>
                </a:solidFill>
                <a:latin typeface="Lato Regular"/>
              </a:rPr>
              <a:t>supporting 5G mobile </a:t>
            </a:r>
            <a:br>
              <a:rPr lang="en-US" sz="1600" b="1" dirty="0">
                <a:solidFill>
                  <a:schemeClr val="bg1"/>
                </a:solidFill>
                <a:latin typeface="Lato Regular"/>
              </a:rPr>
            </a:br>
            <a:r>
              <a:rPr lang="en-US" sz="1600" b="1" dirty="0" err="1">
                <a:solidFill>
                  <a:schemeClr val="bg1"/>
                </a:solidFill>
                <a:latin typeface="Lato Regular"/>
              </a:rPr>
              <a:t>fronthaul</a:t>
            </a:r>
            <a:r>
              <a:rPr lang="en-US" sz="1600" b="1" dirty="0">
                <a:solidFill>
                  <a:schemeClr val="bg1"/>
                </a:solidFill>
                <a:latin typeface="Lato Regular"/>
              </a:rPr>
              <a:t> and backhaul</a:t>
            </a:r>
          </a:p>
        </p:txBody>
      </p:sp>
      <p:sp>
        <p:nvSpPr>
          <p:cNvPr id="23" name="Freeform 118"/>
          <p:cNvSpPr>
            <a:spLocks noChangeArrowheads="1"/>
          </p:cNvSpPr>
          <p:nvPr/>
        </p:nvSpPr>
        <p:spPr bwMode="auto">
          <a:xfrm>
            <a:off x="5747260" y="1423917"/>
            <a:ext cx="2882939" cy="889668"/>
          </a:xfrm>
          <a:custGeom>
            <a:avLst/>
            <a:gdLst>
              <a:gd name="T0" fmla="*/ 0 w 1615"/>
              <a:gd name="T1" fmla="*/ 0 h 311"/>
              <a:gd name="T2" fmla="*/ 1614 w 1615"/>
              <a:gd name="T3" fmla="*/ 0 h 311"/>
              <a:gd name="T4" fmla="*/ 1614 w 1615"/>
              <a:gd name="T5" fmla="*/ 310 h 311"/>
              <a:gd name="T6" fmla="*/ 0 w 1615"/>
              <a:gd name="T7" fmla="*/ 310 h 311"/>
              <a:gd name="T8" fmla="*/ 0 w 1615"/>
              <a:gd name="T9" fmla="*/ 0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15" h="311">
                <a:moveTo>
                  <a:pt x="0" y="0"/>
                </a:moveTo>
                <a:lnTo>
                  <a:pt x="1614" y="0"/>
                </a:lnTo>
                <a:lnTo>
                  <a:pt x="1614" y="310"/>
                </a:lnTo>
                <a:lnTo>
                  <a:pt x="0" y="310"/>
                </a:lnTo>
                <a:lnTo>
                  <a:pt x="0" y="0"/>
                </a:lnTo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71" tIns="17135" rIns="34271" bIns="17135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Lato Regular"/>
              </a:rPr>
              <a:t>Synchronization of packet 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  <a:latin typeface="Lato Regular"/>
              </a:rPr>
              <a:t>networks and future OTN 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  <a:latin typeface="Lato Regular"/>
              </a:rPr>
              <a:t>networks, e.g., beyond 100G</a:t>
            </a:r>
          </a:p>
        </p:txBody>
      </p:sp>
      <p:sp>
        <p:nvSpPr>
          <p:cNvPr id="24" name="Freeform 118"/>
          <p:cNvSpPr>
            <a:spLocks noChangeArrowheads="1"/>
          </p:cNvSpPr>
          <p:nvPr/>
        </p:nvSpPr>
        <p:spPr bwMode="auto">
          <a:xfrm>
            <a:off x="1656217" y="2468174"/>
            <a:ext cx="3106657" cy="798480"/>
          </a:xfrm>
          <a:custGeom>
            <a:avLst/>
            <a:gdLst>
              <a:gd name="T0" fmla="*/ 0 w 1615"/>
              <a:gd name="T1" fmla="*/ 0 h 311"/>
              <a:gd name="T2" fmla="*/ 1614 w 1615"/>
              <a:gd name="T3" fmla="*/ 0 h 311"/>
              <a:gd name="T4" fmla="*/ 1614 w 1615"/>
              <a:gd name="T5" fmla="*/ 310 h 311"/>
              <a:gd name="T6" fmla="*/ 0 w 1615"/>
              <a:gd name="T7" fmla="*/ 310 h 311"/>
              <a:gd name="T8" fmla="*/ 0 w 1615"/>
              <a:gd name="T9" fmla="*/ 0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15" h="311">
                <a:moveTo>
                  <a:pt x="0" y="0"/>
                </a:moveTo>
                <a:lnTo>
                  <a:pt x="1614" y="0"/>
                </a:lnTo>
                <a:lnTo>
                  <a:pt x="1614" y="310"/>
                </a:lnTo>
                <a:lnTo>
                  <a:pt x="0" y="310"/>
                </a:lnTo>
                <a:lnTo>
                  <a:pt x="0" y="0"/>
                </a:lnTo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71" tIns="17135" rIns="34271" bIns="17135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Lato Regular"/>
              </a:rPr>
              <a:t>Architecture and other </a:t>
            </a:r>
            <a:br>
              <a:rPr lang="en-US" sz="1600" b="1" dirty="0">
                <a:solidFill>
                  <a:schemeClr val="bg1"/>
                </a:solidFill>
                <a:latin typeface="Lato Regular"/>
              </a:rPr>
            </a:br>
            <a:r>
              <a:rPr lang="en-US" sz="1600" b="1" dirty="0">
                <a:solidFill>
                  <a:schemeClr val="bg1"/>
                </a:solidFill>
                <a:latin typeface="Lato Regular"/>
              </a:rPr>
              <a:t>Transport SDN Aspects</a:t>
            </a:r>
          </a:p>
        </p:txBody>
      </p:sp>
      <p:sp>
        <p:nvSpPr>
          <p:cNvPr id="25" name="Freeform 118"/>
          <p:cNvSpPr>
            <a:spLocks noChangeArrowheads="1"/>
          </p:cNvSpPr>
          <p:nvPr/>
        </p:nvSpPr>
        <p:spPr bwMode="auto">
          <a:xfrm>
            <a:off x="5899549" y="2444428"/>
            <a:ext cx="2730650" cy="848583"/>
          </a:xfrm>
          <a:custGeom>
            <a:avLst/>
            <a:gdLst>
              <a:gd name="T0" fmla="*/ 0 w 1615"/>
              <a:gd name="T1" fmla="*/ 0 h 311"/>
              <a:gd name="T2" fmla="*/ 1614 w 1615"/>
              <a:gd name="T3" fmla="*/ 0 h 311"/>
              <a:gd name="T4" fmla="*/ 1614 w 1615"/>
              <a:gd name="T5" fmla="*/ 310 h 311"/>
              <a:gd name="T6" fmla="*/ 0 w 1615"/>
              <a:gd name="T7" fmla="*/ 310 h 311"/>
              <a:gd name="T8" fmla="*/ 0 w 1615"/>
              <a:gd name="T9" fmla="*/ 0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15" h="311">
                <a:moveTo>
                  <a:pt x="0" y="0"/>
                </a:moveTo>
                <a:lnTo>
                  <a:pt x="1614" y="0"/>
                </a:lnTo>
                <a:lnTo>
                  <a:pt x="1614" y="310"/>
                </a:lnTo>
                <a:lnTo>
                  <a:pt x="0" y="310"/>
                </a:lnTo>
                <a:lnTo>
                  <a:pt x="0" y="0"/>
                </a:lnTo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71" tIns="17135" rIns="34271" bIns="17135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Lato Regular"/>
              </a:rPr>
              <a:t>Network survivability</a:t>
            </a:r>
            <a:br>
              <a:rPr lang="en-US" sz="1600" b="1" dirty="0">
                <a:solidFill>
                  <a:schemeClr val="bg1"/>
                </a:solidFill>
                <a:latin typeface="Lato Regular"/>
              </a:rPr>
            </a:br>
            <a:r>
              <a:rPr lang="en-US" sz="1600" b="1" dirty="0">
                <a:solidFill>
                  <a:schemeClr val="bg1"/>
                </a:solidFill>
                <a:latin typeface="Lato Regular"/>
              </a:rPr>
              <a:t>(protection and restoration)</a:t>
            </a:r>
          </a:p>
        </p:txBody>
      </p:sp>
      <p:sp>
        <p:nvSpPr>
          <p:cNvPr id="31" name="Freeform 118"/>
          <p:cNvSpPr>
            <a:spLocks noChangeArrowheads="1"/>
          </p:cNvSpPr>
          <p:nvPr/>
        </p:nvSpPr>
        <p:spPr bwMode="auto">
          <a:xfrm>
            <a:off x="1656217" y="3531164"/>
            <a:ext cx="3106657" cy="1211134"/>
          </a:xfrm>
          <a:custGeom>
            <a:avLst/>
            <a:gdLst>
              <a:gd name="T0" fmla="*/ 0 w 1615"/>
              <a:gd name="T1" fmla="*/ 0 h 311"/>
              <a:gd name="T2" fmla="*/ 1614 w 1615"/>
              <a:gd name="T3" fmla="*/ 0 h 311"/>
              <a:gd name="T4" fmla="*/ 1614 w 1615"/>
              <a:gd name="T5" fmla="*/ 310 h 311"/>
              <a:gd name="T6" fmla="*/ 0 w 1615"/>
              <a:gd name="T7" fmla="*/ 310 h 311"/>
              <a:gd name="T8" fmla="*/ 0 w 1615"/>
              <a:gd name="T9" fmla="*/ 0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15" h="311">
                <a:moveTo>
                  <a:pt x="0" y="0"/>
                </a:moveTo>
                <a:lnTo>
                  <a:pt x="1614" y="0"/>
                </a:lnTo>
                <a:lnTo>
                  <a:pt x="1614" y="310"/>
                </a:lnTo>
                <a:lnTo>
                  <a:pt x="0" y="310"/>
                </a:lnTo>
                <a:lnTo>
                  <a:pt x="0" y="0"/>
                </a:lnTo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71" tIns="17135" rIns="34271" bIns="17135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Lato Regular"/>
              </a:rPr>
              <a:t>New “B100G” OTN interfaces, </a:t>
            </a:r>
            <a:br>
              <a:rPr lang="en-US" sz="1600" b="1" dirty="0">
                <a:solidFill>
                  <a:schemeClr val="bg1"/>
                </a:solidFill>
                <a:latin typeface="Lato Regular"/>
              </a:rPr>
            </a:br>
            <a:r>
              <a:rPr lang="en-US" sz="1600" b="1" dirty="0">
                <a:solidFill>
                  <a:schemeClr val="bg1"/>
                </a:solidFill>
                <a:latin typeface="Lato Regular"/>
              </a:rPr>
              <a:t>including the use of coherent </a:t>
            </a:r>
            <a:br>
              <a:rPr lang="en-US" sz="1600" b="1" dirty="0">
                <a:solidFill>
                  <a:schemeClr val="bg1"/>
                </a:solidFill>
                <a:latin typeface="Lato Regular"/>
              </a:rPr>
            </a:br>
            <a:r>
              <a:rPr lang="en-US" sz="1600" b="1" dirty="0">
                <a:solidFill>
                  <a:schemeClr val="bg1"/>
                </a:solidFill>
                <a:latin typeface="Lato Regular"/>
              </a:rPr>
              <a:t>G.698.2 interfaces 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  <a:latin typeface="Lato Regular"/>
              </a:rPr>
              <a:t>under development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645" y="1423917"/>
            <a:ext cx="843920" cy="63684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965" y="5043482"/>
            <a:ext cx="889918" cy="561863"/>
          </a:xfrm>
          <a:prstGeom prst="rect">
            <a:avLst/>
          </a:prstGeom>
        </p:spPr>
      </p:pic>
      <p:sp>
        <p:nvSpPr>
          <p:cNvPr id="20" name="Freeform 118"/>
          <p:cNvSpPr>
            <a:spLocks noChangeArrowheads="1"/>
          </p:cNvSpPr>
          <p:nvPr/>
        </p:nvSpPr>
        <p:spPr bwMode="auto">
          <a:xfrm>
            <a:off x="1642753" y="4809974"/>
            <a:ext cx="3124882" cy="997901"/>
          </a:xfrm>
          <a:custGeom>
            <a:avLst/>
            <a:gdLst>
              <a:gd name="T0" fmla="*/ 0 w 1615"/>
              <a:gd name="T1" fmla="*/ 0 h 311"/>
              <a:gd name="T2" fmla="*/ 1614 w 1615"/>
              <a:gd name="T3" fmla="*/ 0 h 311"/>
              <a:gd name="T4" fmla="*/ 1614 w 1615"/>
              <a:gd name="T5" fmla="*/ 310 h 311"/>
              <a:gd name="T6" fmla="*/ 0 w 1615"/>
              <a:gd name="T7" fmla="*/ 310 h 311"/>
              <a:gd name="T8" fmla="*/ 0 w 1615"/>
              <a:gd name="T9" fmla="*/ 0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15" h="311">
                <a:moveTo>
                  <a:pt x="0" y="0"/>
                </a:moveTo>
                <a:lnTo>
                  <a:pt x="1614" y="0"/>
                </a:lnTo>
                <a:lnTo>
                  <a:pt x="1614" y="310"/>
                </a:lnTo>
                <a:lnTo>
                  <a:pt x="0" y="310"/>
                </a:lnTo>
                <a:lnTo>
                  <a:pt x="0" y="0"/>
                </a:lnTo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71" tIns="17135" rIns="34271" bIns="17135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Lato Regular"/>
              </a:rPr>
              <a:t>Equipment &amp; management </a:t>
            </a:r>
            <a:br>
              <a:rPr lang="en-US" sz="1600" b="1" dirty="0">
                <a:solidFill>
                  <a:schemeClr val="bg1"/>
                </a:solidFill>
                <a:latin typeface="Lato Regular"/>
              </a:rPr>
            </a:br>
            <a:r>
              <a:rPr lang="en-US" sz="1600" b="1" dirty="0">
                <a:solidFill>
                  <a:schemeClr val="bg1"/>
                </a:solidFill>
                <a:latin typeface="Lato Regular"/>
              </a:rPr>
              <a:t>specifications for OTN, </a:t>
            </a:r>
            <a:br>
              <a:rPr lang="en-US" sz="1600" b="1" dirty="0">
                <a:solidFill>
                  <a:schemeClr val="bg1"/>
                </a:solidFill>
                <a:latin typeface="Lato Regular"/>
              </a:rPr>
            </a:br>
            <a:r>
              <a:rPr lang="en-US" sz="1600" b="1" dirty="0">
                <a:solidFill>
                  <a:schemeClr val="bg1"/>
                </a:solidFill>
                <a:latin typeface="Lato Regular"/>
              </a:rPr>
              <a:t>Ethernet and MPLS-TP</a:t>
            </a:r>
          </a:p>
        </p:txBody>
      </p:sp>
      <p:sp>
        <p:nvSpPr>
          <p:cNvPr id="21" name="Freeform 118"/>
          <p:cNvSpPr>
            <a:spLocks noChangeArrowheads="1"/>
          </p:cNvSpPr>
          <p:nvPr/>
        </p:nvSpPr>
        <p:spPr bwMode="auto">
          <a:xfrm>
            <a:off x="5839470" y="3543931"/>
            <a:ext cx="2790730" cy="848583"/>
          </a:xfrm>
          <a:custGeom>
            <a:avLst/>
            <a:gdLst>
              <a:gd name="T0" fmla="*/ 0 w 1615"/>
              <a:gd name="T1" fmla="*/ 0 h 311"/>
              <a:gd name="T2" fmla="*/ 1614 w 1615"/>
              <a:gd name="T3" fmla="*/ 0 h 311"/>
              <a:gd name="T4" fmla="*/ 1614 w 1615"/>
              <a:gd name="T5" fmla="*/ 310 h 311"/>
              <a:gd name="T6" fmla="*/ 0 w 1615"/>
              <a:gd name="T7" fmla="*/ 310 h 311"/>
              <a:gd name="T8" fmla="*/ 0 w 1615"/>
              <a:gd name="T9" fmla="*/ 0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15" h="311">
                <a:moveTo>
                  <a:pt x="0" y="0"/>
                </a:moveTo>
                <a:lnTo>
                  <a:pt x="1614" y="0"/>
                </a:lnTo>
                <a:lnTo>
                  <a:pt x="1614" y="310"/>
                </a:lnTo>
                <a:lnTo>
                  <a:pt x="0" y="310"/>
                </a:lnTo>
                <a:lnTo>
                  <a:pt x="0" y="0"/>
                </a:lnTo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71" tIns="17135" rIns="34271" bIns="17135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Lato Regular"/>
              </a:rPr>
              <a:t>Management aspects of </a:t>
            </a:r>
            <a:br>
              <a:rPr lang="en-US" sz="1600" b="1" dirty="0">
                <a:solidFill>
                  <a:schemeClr val="bg1"/>
                </a:solidFill>
                <a:latin typeface="Lato Regular"/>
              </a:rPr>
            </a:br>
            <a:r>
              <a:rPr lang="en-US" sz="1600" b="1" dirty="0">
                <a:solidFill>
                  <a:schemeClr val="bg1"/>
                </a:solidFill>
                <a:latin typeface="Lato Regular"/>
              </a:rPr>
              <a:t>control </a:t>
            </a:r>
            <a:r>
              <a:rPr lang="en-US" sz="1600" b="1" dirty="0" smtClean="0">
                <a:solidFill>
                  <a:schemeClr val="bg1"/>
                </a:solidFill>
                <a:latin typeface="Lato Regular"/>
              </a:rPr>
              <a:t>and</a:t>
            </a:r>
          </a:p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Lato Regular"/>
              </a:rPr>
              <a:t>transport planes</a:t>
            </a:r>
            <a:endParaRPr lang="en-US" sz="1600" b="1" dirty="0">
              <a:solidFill>
                <a:schemeClr val="bg1"/>
              </a:solidFill>
              <a:latin typeface="Lato Regular"/>
            </a:endParaRPr>
          </a:p>
        </p:txBody>
      </p:sp>
      <p:sp>
        <p:nvSpPr>
          <p:cNvPr id="26" name="Freeform 118"/>
          <p:cNvSpPr>
            <a:spLocks noChangeArrowheads="1"/>
          </p:cNvSpPr>
          <p:nvPr/>
        </p:nvSpPr>
        <p:spPr bwMode="auto">
          <a:xfrm>
            <a:off x="5850317" y="4523716"/>
            <a:ext cx="2779882" cy="1316289"/>
          </a:xfrm>
          <a:custGeom>
            <a:avLst/>
            <a:gdLst>
              <a:gd name="T0" fmla="*/ 0 w 1615"/>
              <a:gd name="T1" fmla="*/ 0 h 311"/>
              <a:gd name="T2" fmla="*/ 1614 w 1615"/>
              <a:gd name="T3" fmla="*/ 0 h 311"/>
              <a:gd name="T4" fmla="*/ 1614 w 1615"/>
              <a:gd name="T5" fmla="*/ 310 h 311"/>
              <a:gd name="T6" fmla="*/ 0 w 1615"/>
              <a:gd name="T7" fmla="*/ 310 h 311"/>
              <a:gd name="T8" fmla="*/ 0 w 1615"/>
              <a:gd name="T9" fmla="*/ 0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15" h="311">
                <a:moveTo>
                  <a:pt x="0" y="0"/>
                </a:moveTo>
                <a:lnTo>
                  <a:pt x="1614" y="0"/>
                </a:lnTo>
                <a:lnTo>
                  <a:pt x="1614" y="310"/>
                </a:lnTo>
                <a:lnTo>
                  <a:pt x="0" y="310"/>
                </a:lnTo>
                <a:lnTo>
                  <a:pt x="0" y="0"/>
                </a:lnTo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71" tIns="17135" rIns="34271" bIns="17135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Lato Regular"/>
              </a:rPr>
              <a:t>Core Information model </a:t>
            </a:r>
            <a:br>
              <a:rPr lang="en-US" sz="1600" b="1" dirty="0">
                <a:solidFill>
                  <a:schemeClr val="bg1"/>
                </a:solidFill>
                <a:latin typeface="Lato Regular"/>
              </a:rPr>
            </a:br>
            <a:r>
              <a:rPr lang="en-US" sz="1600" b="1" dirty="0">
                <a:solidFill>
                  <a:schemeClr val="bg1"/>
                </a:solidFill>
                <a:latin typeface="Lato Regular"/>
              </a:rPr>
              <a:t>enhancement for 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  <a:latin typeface="Lato Regular"/>
              </a:rPr>
              <a:t>management of </a:t>
            </a:r>
            <a:br>
              <a:rPr lang="en-US" sz="1600" b="1" dirty="0">
                <a:solidFill>
                  <a:schemeClr val="bg1"/>
                </a:solidFill>
                <a:latin typeface="Lato Regular"/>
              </a:rPr>
            </a:br>
            <a:r>
              <a:rPr lang="en-US" sz="1600" b="1" dirty="0">
                <a:solidFill>
                  <a:schemeClr val="bg1"/>
                </a:solidFill>
                <a:latin typeface="Lato Regular"/>
              </a:rPr>
              <a:t>synchronization </a:t>
            </a:r>
            <a:br>
              <a:rPr lang="en-US" sz="1600" b="1" dirty="0">
                <a:solidFill>
                  <a:schemeClr val="bg1"/>
                </a:solidFill>
                <a:latin typeface="Lato Regular"/>
              </a:rPr>
            </a:br>
            <a:r>
              <a:rPr lang="en-US" sz="1600" b="1" dirty="0">
                <a:solidFill>
                  <a:schemeClr val="bg1"/>
                </a:solidFill>
                <a:latin typeface="Lato Regular"/>
              </a:rPr>
              <a:t>and optical media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578" y="4114159"/>
            <a:ext cx="712689" cy="32151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350" y="3772630"/>
            <a:ext cx="1093146" cy="31079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0231" y="2534953"/>
            <a:ext cx="1045139" cy="67052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34015" y="1420836"/>
            <a:ext cx="676777" cy="59128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04220" y="4717953"/>
            <a:ext cx="935250" cy="66519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47030" y="3479922"/>
            <a:ext cx="782183" cy="65370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83299" y="2456013"/>
            <a:ext cx="977091" cy="54238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11922"/>
            <a:ext cx="8229600" cy="778648"/>
          </a:xfrm>
        </p:spPr>
        <p:txBody>
          <a:bodyPr>
            <a:normAutofit/>
          </a:bodyPr>
          <a:lstStyle/>
          <a:p>
            <a:r>
              <a:rPr lang="en-US" sz="4000" dirty="0"/>
              <a:t>WP3 – Optical Transport </a:t>
            </a:r>
            <a:r>
              <a:rPr lang="en-US" sz="4000" dirty="0" smtClean="0"/>
              <a:t>Networks</a:t>
            </a:r>
            <a:endParaRPr lang="en-US" sz="4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73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ITU-T Study Group 15 meetings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8501"/>
            <a:ext cx="8229600" cy="205821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Geneva, </a:t>
            </a:r>
            <a:r>
              <a:rPr lang="en-US" dirty="0" smtClean="0"/>
              <a:t>1-12 July 2019</a:t>
            </a:r>
            <a:endParaRPr lang="en-US" dirty="0" smtClean="0"/>
          </a:p>
          <a:p>
            <a:r>
              <a:rPr lang="en-US" dirty="0" smtClean="0"/>
              <a:t>Geneva, </a:t>
            </a:r>
            <a:r>
              <a:rPr lang="en-US" dirty="0" smtClean="0"/>
              <a:t>27 January – 7 February 2020 (tentative)</a:t>
            </a:r>
          </a:p>
          <a:p>
            <a:r>
              <a:rPr lang="en-US" dirty="0" smtClean="0"/>
              <a:t>Geneva, 7-18 September 2020 (tentative)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534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7578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680</TotalTime>
  <Words>248</Words>
  <Application>Microsoft Office PowerPoint</Application>
  <PresentationFormat>On-screen Show (4:3)</PresentationFormat>
  <Paragraphs>80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Lato</vt:lpstr>
      <vt:lpstr>Lato Black</vt:lpstr>
      <vt:lpstr>Lato Regular</vt:lpstr>
      <vt:lpstr>Arial</vt:lpstr>
      <vt:lpstr>Calibri</vt:lpstr>
      <vt:lpstr>Office Theme</vt:lpstr>
      <vt:lpstr>Session 2: Legislative, normative and regulatory environment required to enable implementation and development of 4G/5G networks and innovative services</vt:lpstr>
      <vt:lpstr>ITU-T SG15 - mandate</vt:lpstr>
      <vt:lpstr>WP1 – Broadband Access</vt:lpstr>
      <vt:lpstr>WP2 – Optical Technologies</vt:lpstr>
      <vt:lpstr>WP3 – Optical Transport Networks</vt:lpstr>
      <vt:lpstr>ITU-T Study Group 15 meetings</vt:lpstr>
      <vt:lpstr>PowerPoint Presentation</vt:lpstr>
    </vt:vector>
  </TitlesOfParts>
  <Company>ITU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Jesús Vicente</dc:creator>
  <cp:lastModifiedBy>OTA, Hiroshi </cp:lastModifiedBy>
  <cp:revision>28</cp:revision>
  <dcterms:created xsi:type="dcterms:W3CDTF">2014-09-01T15:38:30Z</dcterms:created>
  <dcterms:modified xsi:type="dcterms:W3CDTF">2019-05-03T11:40:46Z</dcterms:modified>
</cp:coreProperties>
</file>