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8" r:id="rId2"/>
    <p:sldId id="333" r:id="rId3"/>
    <p:sldId id="328" r:id="rId4"/>
    <p:sldId id="326" r:id="rId5"/>
    <p:sldId id="330" r:id="rId6"/>
    <p:sldId id="332" r:id="rId7"/>
    <p:sldId id="331" r:id="rId8"/>
    <p:sldId id="329" r:id="rId9"/>
  </p:sldIdLst>
  <p:sldSz cx="12192000" cy="685800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2F9C"/>
    <a:srgbClr val="FDD7EC"/>
    <a:srgbClr val="004A8D"/>
    <a:srgbClr val="004A90"/>
    <a:srgbClr val="044E94"/>
    <a:srgbClr val="F78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1" autoAdjust="0"/>
    <p:restoredTop sz="94283" autoAdjust="0"/>
  </p:normalViewPr>
  <p:slideViewPr>
    <p:cSldViewPr snapToGrid="0">
      <p:cViewPr varScale="1">
        <p:scale>
          <a:sx n="90" d="100"/>
          <a:sy n="90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135" cy="338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78" y="0"/>
            <a:ext cx="4277135" cy="338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91EC-C7CD-4095-A4DD-2BFC868104FF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03869"/>
            <a:ext cx="4277135" cy="338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78" y="6403869"/>
            <a:ext cx="4277135" cy="338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E576-1587-41C5-A981-EDA779E54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14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82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41492-E096-4076-B5EC-00941A9CA48A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2963"/>
            <a:ext cx="404336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44643"/>
            <a:ext cx="7898130" cy="26547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03838"/>
            <a:ext cx="4278154" cy="338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5026-AB50-45CC-B2E3-CBE9266A1B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4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5026-AB50-45CC-B2E3-CBE9266A1B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0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5026-AB50-45CC-B2E3-CBE9266A1B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7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5026-AB50-45CC-B2E3-CBE9266A1B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1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9A81-A5FD-4966-B209-BE98F75DCC2F}" type="datetime1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9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A2AB-3BC1-4E7E-A96E-49AA5777922C}" type="datetime1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39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0559-E86E-4320-84CD-3748EC7C7C5B}" type="datetime1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rgbClr val="F32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329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A8A4-35CB-48CB-B0CE-E9C9387271B0}" type="datetime1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407560"/>
          </a:xfrm>
          <a:prstGeom prst="rect">
            <a:avLst/>
          </a:prstGeom>
          <a:solidFill>
            <a:srgbClr val="F32F9C"/>
          </a:solidFill>
          <a:ln>
            <a:solidFill>
              <a:srgbClr val="F3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01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812C-C151-4A24-A217-DCC4274160FF}" type="datetime1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4EA7-5554-4852-BC8A-041B4BDBB5A7}" type="datetime1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407560"/>
          </a:xfrm>
          <a:prstGeom prst="rect">
            <a:avLst/>
          </a:prstGeom>
          <a:solidFill>
            <a:srgbClr val="F32F9C"/>
          </a:solidFill>
          <a:ln>
            <a:solidFill>
              <a:srgbClr val="F3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96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FED3-0D8E-495A-85F2-57FEE59F68A1}" type="datetime1">
              <a:rPr lang="en-GB" smtClean="0"/>
              <a:t>10/05/2019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E578-AB91-4C66-AAE7-3DE29FFF9FAD}" type="datetime1">
              <a:rPr lang="en-GB" smtClean="0"/>
              <a:t>10/05/2019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407560"/>
          </a:xfrm>
          <a:prstGeom prst="rect">
            <a:avLst/>
          </a:prstGeom>
          <a:solidFill>
            <a:srgbClr val="F32F9C"/>
          </a:solidFill>
          <a:ln>
            <a:solidFill>
              <a:srgbClr val="F32F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4099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40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15980-CFE7-4D41-A15D-D4217CD8FD83}" type="datetime1">
              <a:rPr lang="en-GB" smtClean="0"/>
              <a:t>10/05/2019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E63A-FCE0-4735-AC8D-D1DB99F49B21}" type="datetime1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16AD-8D0D-471C-9FAE-9632C6918A55}" type="datetime1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0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FE7C-FDD9-4519-BEEB-6045A11F0C7A}" type="datetime1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1EF9-6889-42FA-9EA2-8FA2E329995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8900" y="4099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20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newsroom/press-releases/1549-2019-02-etsi-releases-first-globally-applicable-standard-for-consumer-iot-security" TargetMode="External"/><Relationship Id="rId2" Type="http://schemas.openxmlformats.org/officeDocument/2006/relationships/hyperlink" Target="https://www.gov.uk/government/collections/secure-by-design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2950" y="1327712"/>
            <a:ext cx="10706100" cy="2387600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Improving the security of consumer smart products: </a:t>
            </a:r>
            <a:br>
              <a:rPr lang="en-GB" sz="4000" b="1" dirty="0"/>
            </a:br>
            <a:r>
              <a:rPr lang="en-GB" sz="4000" b="1" dirty="0"/>
              <a:t>the UK’s Secure by Design Programme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1EF9-6889-42FA-9EA2-8FA2E329995F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2569" y="4307387"/>
            <a:ext cx="5888181" cy="2357299"/>
          </a:xfrm>
        </p:spPr>
        <p:txBody>
          <a:bodyPr>
            <a:normAutofit/>
          </a:bodyPr>
          <a:lstStyle/>
          <a:p>
            <a:pPr algn="r"/>
            <a:r>
              <a:rPr lang="en-GB" sz="2000" dirty="0">
                <a:latin typeface="+mj-lt"/>
                <a:cs typeface="Helvetica" panose="020B0604020202020204" pitchFamily="34" charset="0"/>
              </a:rPr>
              <a:t>Dominique Lazanski</a:t>
            </a:r>
          </a:p>
          <a:p>
            <a:pPr algn="r"/>
            <a:r>
              <a:rPr lang="en-GB" sz="2000" dirty="0">
                <a:latin typeface="+mj-lt"/>
                <a:cs typeface="Helvetica" panose="020B0604020202020204" pitchFamily="34" charset="0"/>
              </a:rPr>
              <a:t>Consultant</a:t>
            </a:r>
          </a:p>
          <a:p>
            <a:pPr algn="r"/>
            <a:endParaRPr lang="en-GB" sz="2000" dirty="0">
              <a:latin typeface="+mj-lt"/>
              <a:cs typeface="Helvetica" panose="020B0604020202020204" pitchFamily="34" charset="0"/>
            </a:endParaRPr>
          </a:p>
          <a:p>
            <a:pPr algn="r"/>
            <a:br>
              <a:rPr lang="en-US" sz="2000" dirty="0">
                <a:latin typeface="+mj-lt"/>
                <a:cs typeface="Helvetica" panose="020B0604020202020204" pitchFamily="34" charset="0"/>
              </a:rPr>
            </a:br>
            <a:r>
              <a:rPr lang="en-US" sz="2000" dirty="0">
                <a:latin typeface="+mj-lt"/>
                <a:cs typeface="Helvetica" panose="020B0604020202020204" pitchFamily="34" charset="0"/>
              </a:rPr>
              <a:t>14 May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t="17399" r="15205" b="11848"/>
          <a:stretch/>
        </p:blipFill>
        <p:spPr>
          <a:xfrm>
            <a:off x="6000750" y="4062423"/>
            <a:ext cx="2973704" cy="23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29051" y="1710308"/>
            <a:ext cx="7340600" cy="4570262"/>
          </a:xfrm>
        </p:spPr>
        <p:txBody>
          <a:bodyPr>
            <a:normAutofit/>
          </a:bodyPr>
          <a:lstStyle/>
          <a:p>
            <a:r>
              <a:rPr lang="en-US" sz="2200" dirty="0"/>
              <a:t>Strategic Outcome 5: “The UK is more secure as a result of technology products and services having cyber security designed into them and activated by default.”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1710308"/>
            <a:ext cx="2552701" cy="347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31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chemeClr val="tx1"/>
                </a:solidFill>
              </a:rPr>
              <a:t>A growing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759" y="1600571"/>
            <a:ext cx="10628330" cy="4680000"/>
          </a:xfrm>
        </p:spPr>
        <p:txBody>
          <a:bodyPr>
            <a:normAutofit/>
          </a:bodyPr>
          <a:lstStyle/>
          <a:p>
            <a:r>
              <a:rPr lang="en-GB" sz="2200" dirty="0"/>
              <a:t>12.9 billion consumer IoT devices by 2020</a:t>
            </a:r>
            <a:r>
              <a:rPr lang="en-GB" sz="900" dirty="0"/>
              <a:t> (Gartner 2017)</a:t>
            </a:r>
            <a:endParaRPr lang="en-GB" sz="2200" dirty="0"/>
          </a:p>
          <a:p>
            <a:r>
              <a:rPr lang="en-GB" sz="2200" dirty="0"/>
              <a:t>Many products are poorly secured.</a:t>
            </a:r>
          </a:p>
          <a:p>
            <a:r>
              <a:rPr lang="en-GB" sz="2200" dirty="0"/>
              <a:t>Three key risks: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3348" b="6397"/>
          <a:stretch/>
        </p:blipFill>
        <p:spPr>
          <a:xfrm>
            <a:off x="4538521" y="3014190"/>
            <a:ext cx="3138852" cy="2406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-1" b="18581"/>
          <a:stretch/>
        </p:blipFill>
        <p:spPr>
          <a:xfrm>
            <a:off x="8150155" y="3014190"/>
            <a:ext cx="3142995" cy="240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22364"/>
          <a:stretch/>
        </p:blipFill>
        <p:spPr>
          <a:xfrm>
            <a:off x="926887" y="3016417"/>
            <a:ext cx="3138852" cy="240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25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26178" cy="866110"/>
          </a:xfrm>
        </p:spPr>
        <p:txBody>
          <a:bodyPr/>
          <a:lstStyle/>
          <a:p>
            <a:r>
              <a:rPr lang="en-GB" dirty="0"/>
              <a:t>Programme milestones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-341"/>
          <a:stretch/>
        </p:blipFill>
        <p:spPr>
          <a:xfrm>
            <a:off x="749459" y="3577857"/>
            <a:ext cx="1630939" cy="241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10" descr="6.4773_DDCMS_IoT Code of Practice_v5c (1).pdf - Adobe Acrobat Reader DC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t="15788" r="18825" b="3661"/>
          <a:stretch/>
        </p:blipFill>
        <p:spPr>
          <a:xfrm>
            <a:off x="6484377" y="3577857"/>
            <a:ext cx="1630939" cy="2377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1465" t="11989" r="31741" b="1461"/>
          <a:stretch/>
        </p:blipFill>
        <p:spPr>
          <a:xfrm>
            <a:off x="8364364" y="3577858"/>
            <a:ext cx="1684546" cy="237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7097" t="12035" r="19514" b="744"/>
          <a:stretch/>
        </p:blipFill>
        <p:spPr>
          <a:xfrm>
            <a:off x="8862471" y="4638956"/>
            <a:ext cx="2628900" cy="18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025" y="3566728"/>
            <a:ext cx="1692967" cy="2420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49459" y="1698283"/>
            <a:ext cx="40928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Policy development – March 2018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Policy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Supporting studies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55965" y="1465312"/>
            <a:ext cx="732656" cy="1385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36755" y="1698283"/>
            <a:ext cx="46514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Guidance – October 2018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Code of Practice for Consumer IoT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Mapping of the Code to existing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Consumer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2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718804" cy="866110"/>
          </a:xfrm>
        </p:spPr>
        <p:txBody>
          <a:bodyPr/>
          <a:lstStyle/>
          <a:p>
            <a:r>
              <a:rPr lang="en-GB" dirty="0"/>
              <a:t>Code of Practice for Consumer IoT Security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75456" y="1491890"/>
            <a:ext cx="8706420" cy="5064067"/>
            <a:chOff x="3158888" y="1527984"/>
            <a:chExt cx="8706420" cy="5064067"/>
          </a:xfrm>
        </p:grpSpPr>
        <p:grpSp>
          <p:nvGrpSpPr>
            <p:cNvPr id="5" name="Group 4"/>
            <p:cNvGrpSpPr/>
            <p:nvPr/>
          </p:nvGrpSpPr>
          <p:grpSpPr>
            <a:xfrm>
              <a:off x="4043619" y="1527984"/>
              <a:ext cx="7284944" cy="5064067"/>
              <a:chOff x="4043619" y="1527984"/>
              <a:chExt cx="7284944" cy="5064067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4043619" y="1527984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3529" tIns="329421" rIns="293530" bIns="32942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1"/>
                    </a:solidFill>
                    <a:latin typeface="+mj-lt"/>
                  </a:rPr>
                  <a:t>10) Monitor system telemetry data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9239504" y="1884316"/>
                <a:ext cx="2089059" cy="113843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13"/>
              <p:cNvSpPr/>
              <p:nvPr/>
            </p:nvSpPr>
            <p:spPr>
              <a:xfrm>
                <a:off x="7582545" y="1527984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12) Make installation and maintenance easy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89662" y="3494828"/>
                <a:ext cx="2021670" cy="113843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eform 15"/>
              <p:cNvSpPr/>
              <p:nvPr/>
            </p:nvSpPr>
            <p:spPr>
              <a:xfrm>
                <a:off x="4043619" y="4694651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3529" tIns="329421" rIns="293530" bIns="32942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1"/>
                    </a:solidFill>
                    <a:latin typeface="+mj-lt"/>
                  </a:rPr>
                  <a:t>8) Ensure that personal data is protected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9239504" y="5105341"/>
                <a:ext cx="2089059" cy="1138438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Freeform 17"/>
              <p:cNvSpPr/>
              <p:nvPr/>
            </p:nvSpPr>
            <p:spPr>
              <a:xfrm>
                <a:off x="7582545" y="4694651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1"/>
                    </a:solidFill>
                    <a:latin typeface="+mj-lt"/>
                  </a:rPr>
                  <a:t>6) Minimise exposed attack surfaces</a:t>
                </a: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9352008" y="1527984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1"/>
                    </a:solidFill>
                    <a:latin typeface="+mj-lt"/>
                  </a:rPr>
                  <a:t>13) Validate input data</a:t>
                </a: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9352008" y="4694651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1"/>
                    </a:solidFill>
                    <a:latin typeface="+mj-lt"/>
                  </a:rPr>
                  <a:t>5) Communicate securely</a:t>
                </a: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813082" y="4694651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1"/>
                    </a:solidFill>
                    <a:latin typeface="+mj-lt"/>
                  </a:rPr>
                  <a:t>7) Ensure software integrity</a:t>
                </a: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813082" y="1527984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>
                    <a:solidFill>
                      <a:schemeClr val="tx1"/>
                    </a:solidFill>
                    <a:latin typeface="+mj-lt"/>
                  </a:rPr>
                  <a:t>11) </a:t>
                </a: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Make it easy to delete personal data</a:t>
                </a: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6697814" y="3113333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rgbClr val="F32F9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/>
                  <a:t>2) </a:t>
                </a:r>
                <a:br>
                  <a:rPr lang="en-GB" sz="1600" b="1" dirty="0"/>
                </a:br>
                <a:r>
                  <a:rPr lang="en-GB" sz="1600" b="1" dirty="0"/>
                  <a:t>Implement a vulnerability disclosure policy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8467277" y="3113333"/>
              <a:ext cx="3398031" cy="1897400"/>
              <a:chOff x="8467277" y="3113333"/>
              <a:chExt cx="3398031" cy="189740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0236740" y="3113333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4) Securely store credentials and sensitive data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8467277" y="3113333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rgbClr val="F32F9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/>
                  <a:t>3) Keep software updated</a:t>
                </a:r>
                <a:endParaRPr lang="en-US" sz="16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158888" y="3113333"/>
              <a:ext cx="3398031" cy="1897400"/>
              <a:chOff x="3158888" y="3113333"/>
              <a:chExt cx="3398031" cy="1897400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3158888" y="3113333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F32F9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3529" tIns="329421" rIns="293530" bIns="32942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>
                    <a:solidFill>
                      <a:schemeClr val="tx1"/>
                    </a:solidFill>
                    <a:latin typeface="+mj-lt"/>
                  </a:rPr>
                  <a:t>9) Make systems resilient to outages</a:t>
                </a: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928351" y="3113333"/>
                <a:ext cx="1628568" cy="1897400"/>
              </a:xfrm>
              <a:custGeom>
                <a:avLst/>
                <a:gdLst>
                  <a:gd name="connsiteX0" fmla="*/ 0 w 1771636"/>
                  <a:gd name="connsiteY0" fmla="*/ 770662 h 1541323"/>
                  <a:gd name="connsiteX1" fmla="*/ 385331 w 1771636"/>
                  <a:gd name="connsiteY1" fmla="*/ 0 h 1541323"/>
                  <a:gd name="connsiteX2" fmla="*/ 1386305 w 1771636"/>
                  <a:gd name="connsiteY2" fmla="*/ 0 h 1541323"/>
                  <a:gd name="connsiteX3" fmla="*/ 1771636 w 1771636"/>
                  <a:gd name="connsiteY3" fmla="*/ 770662 h 1541323"/>
                  <a:gd name="connsiteX4" fmla="*/ 1386305 w 1771636"/>
                  <a:gd name="connsiteY4" fmla="*/ 1541323 h 1541323"/>
                  <a:gd name="connsiteX5" fmla="*/ 385331 w 1771636"/>
                  <a:gd name="connsiteY5" fmla="*/ 1541323 h 1541323"/>
                  <a:gd name="connsiteX6" fmla="*/ 0 w 1771636"/>
                  <a:gd name="connsiteY6" fmla="*/ 770662 h 15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36" h="1541323">
                    <a:moveTo>
                      <a:pt x="885817" y="0"/>
                    </a:moveTo>
                    <a:lnTo>
                      <a:pt x="1771635" y="335238"/>
                    </a:lnTo>
                    <a:lnTo>
                      <a:pt x="1771635" y="1206085"/>
                    </a:lnTo>
                    <a:lnTo>
                      <a:pt x="885817" y="1541323"/>
                    </a:lnTo>
                    <a:lnTo>
                      <a:pt x="1" y="1206085"/>
                    </a:lnTo>
                    <a:lnTo>
                      <a:pt x="1" y="335238"/>
                    </a:lnTo>
                    <a:lnTo>
                      <a:pt x="885817" y="0"/>
                    </a:lnTo>
                    <a:close/>
                  </a:path>
                </a:pathLst>
              </a:custGeom>
              <a:solidFill>
                <a:srgbClr val="F32F9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0189" tIns="276081" rIns="240190" bIns="276080" numCol="1" spcCol="1270" anchor="ctr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b="1" dirty="0"/>
                  <a:t>1) No default passwords</a:t>
                </a:r>
                <a:endParaRPr lang="en-US" sz="1600" b="1" dirty="0"/>
              </a:p>
            </p:txBody>
          </p:sp>
        </p:grp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609759" y="1600570"/>
            <a:ext cx="2956969" cy="5130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Brings together technical and procedural measures that are widely considered good practice.</a:t>
            </a:r>
          </a:p>
          <a:p>
            <a:r>
              <a:rPr lang="en-GB" sz="2200" dirty="0"/>
              <a:t>Focuses on what matters most. Not a silver bullet to all problems.</a:t>
            </a:r>
          </a:p>
          <a:p>
            <a:r>
              <a:rPr lang="en-GB" sz="2200" dirty="0"/>
              <a:t>Helps ensure GDPR compliance.</a:t>
            </a:r>
          </a:p>
        </p:txBody>
      </p:sp>
    </p:spTree>
    <p:extLst>
      <p:ext uri="{BB962C8B-B14F-4D97-AF65-F5344CB8AC3E}">
        <p14:creationId xmlns:p14="http://schemas.microsoft.com/office/powerpoint/2010/main" val="245784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May 2019: Proposals for UK regulation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609759" y="1376500"/>
            <a:ext cx="6574812" cy="4904071"/>
          </a:xfrm>
        </p:spPr>
        <p:txBody>
          <a:bodyPr>
            <a:normAutofit/>
          </a:bodyPr>
          <a:lstStyle/>
          <a:p>
            <a:r>
              <a:rPr lang="en-US" sz="2200" dirty="0"/>
              <a:t>To remove products with the poorest security from shelves. </a:t>
            </a:r>
          </a:p>
          <a:p>
            <a:r>
              <a:rPr lang="en-US" sz="2200" dirty="0"/>
              <a:t>Retailers to only stock products with a security label, which indicates adherence with the top 3 guidelines of the Code of Practice.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This would be the first step of a longer, staged approach to regulation.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099" y="1391251"/>
            <a:ext cx="3111095" cy="449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7433" t="14433" r="29834" b="57057"/>
          <a:stretch/>
        </p:blipFill>
        <p:spPr>
          <a:xfrm>
            <a:off x="912299" y="3149284"/>
            <a:ext cx="2457700" cy="10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823081" cy="866110"/>
          </a:xfrm>
        </p:spPr>
        <p:txBody>
          <a:bodyPr/>
          <a:lstStyle/>
          <a:p>
            <a:r>
              <a:rPr lang="en-GB" dirty="0"/>
              <a:t>February 2019: ETSI Technical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6671365" cy="4680000"/>
          </a:xfrm>
        </p:spPr>
        <p:txBody>
          <a:bodyPr>
            <a:normAutofit/>
          </a:bodyPr>
          <a:lstStyle/>
          <a:p>
            <a:r>
              <a:rPr lang="en-US" sz="2200" dirty="0"/>
              <a:t>The first globally-applicable industry standard.</a:t>
            </a:r>
          </a:p>
          <a:p>
            <a:r>
              <a:rPr lang="en-US" sz="2200" dirty="0"/>
              <a:t>Informed by UK Code of Practice, designed for wider European and global needs.</a:t>
            </a:r>
          </a:p>
          <a:p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“Cybersecurity Tech Accord Signatories Endorse ETSI Technical Specification for IoT Security”</a:t>
            </a:r>
          </a:p>
          <a:p>
            <a:r>
              <a:rPr lang="en-US" sz="2200" dirty="0"/>
              <a:t>Ambition to develop into a European Standard (EN) and to inform a Europe-wide certification scheme under the EU Cyber Security Act. </a:t>
            </a:r>
          </a:p>
        </p:txBody>
      </p:sp>
      <p:pic>
        <p:nvPicPr>
          <p:cNvPr id="5" name="Picture 4" descr="Cybersecurity Tech Acc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09" y="2859105"/>
            <a:ext cx="1267794" cy="4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971" y="1765609"/>
            <a:ext cx="3274869" cy="408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95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Secure by Design programme: </a:t>
            </a:r>
            <a:r>
              <a:rPr lang="en-GB" sz="2200" dirty="0">
                <a:hlinkClick r:id="rId2"/>
              </a:rPr>
              <a:t>https://www.gov.uk/government/collections/secure-by-design</a:t>
            </a:r>
            <a:r>
              <a:rPr lang="en-GB" sz="2200" dirty="0"/>
              <a:t> </a:t>
            </a:r>
          </a:p>
          <a:p>
            <a:r>
              <a:rPr lang="en-GB" sz="2200" b="1" dirty="0"/>
              <a:t>Consultation on regulatory proposals open until 5 June</a:t>
            </a:r>
          </a:p>
          <a:p>
            <a:endParaRPr lang="en-GB" sz="2200" dirty="0"/>
          </a:p>
          <a:p>
            <a:r>
              <a:rPr lang="en-GB" sz="2200" dirty="0"/>
              <a:t>ETSI Technical Specification 103 645: </a:t>
            </a:r>
            <a:r>
              <a:rPr lang="en-GB" sz="2200" dirty="0">
                <a:hlinkClick r:id="rId3"/>
              </a:rPr>
              <a:t>https://www.etsi.org/newsroom/press-releases/1549-2019-02-etsi-releases-first-globally-applicable-standard-for-consumer-iot-security</a:t>
            </a:r>
            <a:r>
              <a:rPr lang="en-GB" sz="2200" dirty="0"/>
              <a:t>  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97700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18938</TotalTime>
  <Words>347</Words>
  <Application>Microsoft Macintosh PowerPoint</Application>
  <PresentationFormat>Widescreen</PresentationFormat>
  <Paragraphs>59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Improving the security of consumer smart products:  the UK’s Secure by Design Programme</vt:lpstr>
      <vt:lpstr>Strategic context</vt:lpstr>
      <vt:lpstr>A growing challenge</vt:lpstr>
      <vt:lpstr>Programme milestones</vt:lpstr>
      <vt:lpstr>Code of Practice for Consumer IoT Security</vt:lpstr>
      <vt:lpstr>May 2019: Proposals for UK regulation</vt:lpstr>
      <vt:lpstr>February 2019: ETSI Technical Specification</vt:lpstr>
      <vt:lpstr>More information</vt:lpstr>
    </vt:vector>
  </TitlesOfParts>
  <Company>Cabinet Office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Jasper Pandza</dc:creator>
  <cp:lastModifiedBy>Dominique Lazanski</cp:lastModifiedBy>
  <cp:revision>214</cp:revision>
  <cp:lastPrinted>2019-05-02T10:42:38Z</cp:lastPrinted>
  <dcterms:created xsi:type="dcterms:W3CDTF">2018-06-07T14:47:04Z</dcterms:created>
  <dcterms:modified xsi:type="dcterms:W3CDTF">2019-05-10T07:10:35Z</dcterms:modified>
  <cp:contentStatus/>
</cp:coreProperties>
</file>