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88" r:id="rId3"/>
    <p:sldId id="289" r:id="rId4"/>
    <p:sldId id="305" r:id="rId5"/>
    <p:sldId id="296" r:id="rId6"/>
    <p:sldId id="312" r:id="rId7"/>
    <p:sldId id="303" r:id="rId8"/>
    <p:sldId id="314" r:id="rId9"/>
    <p:sldId id="315" r:id="rId10"/>
    <p:sldId id="297" r:id="rId11"/>
    <p:sldId id="294" r:id="rId12"/>
    <p:sldId id="306" r:id="rId13"/>
    <p:sldId id="316" r:id="rId14"/>
    <p:sldId id="295" r:id="rId15"/>
    <p:sldId id="280" r:id="rId16"/>
    <p:sldId id="308" r:id="rId17"/>
    <p:sldId id="310" r:id="rId18"/>
    <p:sldId id="285" r:id="rId19"/>
    <p:sldId id="286" r:id="rId20"/>
    <p:sldId id="287" r:id="rId21"/>
    <p:sldId id="27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6" autoAdjust="0"/>
    <p:restoredTop sz="94660"/>
  </p:normalViewPr>
  <p:slideViewPr>
    <p:cSldViewPr snapToGrid="0">
      <p:cViewPr>
        <p:scale>
          <a:sx n="71" d="100"/>
          <a:sy n="71" d="100"/>
        </p:scale>
        <p:origin x="69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227C68-92FC-435E-869D-9997ADF2DB97}" type="datetimeFigureOut">
              <a:rPr lang="en-US" smtClean="0"/>
              <a:t>5/10/2019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964E52-7A8B-48FE-8748-9AB103671BBA}" type="slidenum">
              <a:rPr lang="en-US" smtClean="0"/>
              <a:t>‹#›</a:t>
            </a:fld>
            <a:endParaRPr lang="en-US"/>
          </a:p>
        </p:txBody>
      </p:sp>
    </p:spTree>
    <p:extLst>
      <p:ext uri="{BB962C8B-B14F-4D97-AF65-F5344CB8AC3E}">
        <p14:creationId xmlns:p14="http://schemas.microsoft.com/office/powerpoint/2010/main" val="640156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WDM</a:t>
            </a:r>
            <a:r>
              <a:rPr lang="en-US" sz="1200" b="0" i="0" kern="1200" dirty="0" smtClean="0">
                <a:solidFill>
                  <a:schemeClr val="tx1"/>
                </a:solidFill>
                <a:effectLst/>
                <a:latin typeface="+mn-lt"/>
                <a:ea typeface="+mn-ea"/>
                <a:cs typeface="+mn-cs"/>
              </a:rPr>
              <a:t> : Wavelength Division multiplexing is a technique in fiber optic transmission that enables the use of multiple light wavelengths (or colors) to send data over the same medium. Two or more colors of light can travel on one fiber and several signals can be transmitted in an optical waveguide at differing wavelengths.</a:t>
            </a:r>
          </a:p>
          <a:p>
            <a:r>
              <a:rPr lang="en-US" dirty="0" smtClean="0"/>
              <a:t>Space-division multiplexing (SDM) uses multiplicity of space channels to increase capacity for optical communication. It is applicable for optical communication in both free space and guided waves. T</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E964E52-7A8B-48FE-8748-9AB103671BBA}" type="slidenum">
              <a:rPr lang="en-US" smtClean="0"/>
              <a:t>11</a:t>
            </a:fld>
            <a:endParaRPr lang="en-US"/>
          </a:p>
        </p:txBody>
      </p:sp>
    </p:spTree>
    <p:extLst>
      <p:ext uri="{BB962C8B-B14F-4D97-AF65-F5344CB8AC3E}">
        <p14:creationId xmlns:p14="http://schemas.microsoft.com/office/powerpoint/2010/main" val="4187645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BF3F5F-5C23-4B4C-9370-746349F43A2A}" type="datetimeFigureOut">
              <a:rPr lang="en-US" smtClean="0"/>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082CA-70A1-4BE2-94CE-7502769CDA4F}" type="slidenum">
              <a:rPr lang="en-US" smtClean="0"/>
              <a:t>‹#›</a:t>
            </a:fld>
            <a:endParaRPr lang="en-US"/>
          </a:p>
        </p:txBody>
      </p:sp>
    </p:spTree>
    <p:extLst>
      <p:ext uri="{BB962C8B-B14F-4D97-AF65-F5344CB8AC3E}">
        <p14:creationId xmlns:p14="http://schemas.microsoft.com/office/powerpoint/2010/main" val="554322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BF3F5F-5C23-4B4C-9370-746349F43A2A}" type="datetimeFigureOut">
              <a:rPr lang="en-US" smtClean="0"/>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082CA-70A1-4BE2-94CE-7502769CDA4F}" type="slidenum">
              <a:rPr lang="en-US" smtClean="0"/>
              <a:t>‹#›</a:t>
            </a:fld>
            <a:endParaRPr lang="en-US"/>
          </a:p>
        </p:txBody>
      </p:sp>
    </p:spTree>
    <p:extLst>
      <p:ext uri="{BB962C8B-B14F-4D97-AF65-F5344CB8AC3E}">
        <p14:creationId xmlns:p14="http://schemas.microsoft.com/office/powerpoint/2010/main" val="2474327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BF3F5F-5C23-4B4C-9370-746349F43A2A}" type="datetimeFigureOut">
              <a:rPr lang="en-US" smtClean="0"/>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082CA-70A1-4BE2-94CE-7502769CDA4F}" type="slidenum">
              <a:rPr lang="en-US" smtClean="0"/>
              <a:t>‹#›</a:t>
            </a:fld>
            <a:endParaRPr lang="en-US"/>
          </a:p>
        </p:txBody>
      </p:sp>
    </p:spTree>
    <p:extLst>
      <p:ext uri="{BB962C8B-B14F-4D97-AF65-F5344CB8AC3E}">
        <p14:creationId xmlns:p14="http://schemas.microsoft.com/office/powerpoint/2010/main" val="3950942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BF3F5F-5C23-4B4C-9370-746349F43A2A}" type="datetimeFigureOut">
              <a:rPr lang="en-US" smtClean="0"/>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082CA-70A1-4BE2-94CE-7502769CDA4F}" type="slidenum">
              <a:rPr lang="en-US" smtClean="0"/>
              <a:t>‹#›</a:t>
            </a:fld>
            <a:endParaRPr lang="en-US"/>
          </a:p>
        </p:txBody>
      </p:sp>
    </p:spTree>
    <p:extLst>
      <p:ext uri="{BB962C8B-B14F-4D97-AF65-F5344CB8AC3E}">
        <p14:creationId xmlns:p14="http://schemas.microsoft.com/office/powerpoint/2010/main" val="3680038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BF3F5F-5C23-4B4C-9370-746349F43A2A}" type="datetimeFigureOut">
              <a:rPr lang="en-US" smtClean="0"/>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082CA-70A1-4BE2-94CE-7502769CDA4F}" type="slidenum">
              <a:rPr lang="en-US" smtClean="0"/>
              <a:t>‹#›</a:t>
            </a:fld>
            <a:endParaRPr lang="en-US"/>
          </a:p>
        </p:txBody>
      </p:sp>
    </p:spTree>
    <p:extLst>
      <p:ext uri="{BB962C8B-B14F-4D97-AF65-F5344CB8AC3E}">
        <p14:creationId xmlns:p14="http://schemas.microsoft.com/office/powerpoint/2010/main" val="608293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BF3F5F-5C23-4B4C-9370-746349F43A2A}" type="datetimeFigureOut">
              <a:rPr lang="en-US" smtClean="0"/>
              <a:t>5/7/2019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B082CA-70A1-4BE2-94CE-7502769CDA4F}" type="slidenum">
              <a:rPr lang="en-US" smtClean="0"/>
              <a:t>‹#›</a:t>
            </a:fld>
            <a:endParaRPr lang="en-US"/>
          </a:p>
        </p:txBody>
      </p:sp>
    </p:spTree>
    <p:extLst>
      <p:ext uri="{BB962C8B-B14F-4D97-AF65-F5344CB8AC3E}">
        <p14:creationId xmlns:p14="http://schemas.microsoft.com/office/powerpoint/2010/main" val="371485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BF3F5F-5C23-4B4C-9370-746349F43A2A}" type="datetimeFigureOut">
              <a:rPr lang="en-US" smtClean="0"/>
              <a:t>5/7/2019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B082CA-70A1-4BE2-94CE-7502769CDA4F}" type="slidenum">
              <a:rPr lang="en-US" smtClean="0"/>
              <a:t>‹#›</a:t>
            </a:fld>
            <a:endParaRPr lang="en-US"/>
          </a:p>
        </p:txBody>
      </p:sp>
    </p:spTree>
    <p:extLst>
      <p:ext uri="{BB962C8B-B14F-4D97-AF65-F5344CB8AC3E}">
        <p14:creationId xmlns:p14="http://schemas.microsoft.com/office/powerpoint/2010/main" val="2449709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BF3F5F-5C23-4B4C-9370-746349F43A2A}" type="datetimeFigureOut">
              <a:rPr lang="en-US" smtClean="0"/>
              <a:t>5/7/2019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B082CA-70A1-4BE2-94CE-7502769CDA4F}" type="slidenum">
              <a:rPr lang="en-US" smtClean="0"/>
              <a:t>‹#›</a:t>
            </a:fld>
            <a:endParaRPr lang="en-US"/>
          </a:p>
        </p:txBody>
      </p:sp>
    </p:spTree>
    <p:extLst>
      <p:ext uri="{BB962C8B-B14F-4D97-AF65-F5344CB8AC3E}">
        <p14:creationId xmlns:p14="http://schemas.microsoft.com/office/powerpoint/2010/main" val="4249739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BF3F5F-5C23-4B4C-9370-746349F43A2A}" type="datetimeFigureOut">
              <a:rPr lang="en-US" smtClean="0"/>
              <a:t>5/7/2019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B082CA-70A1-4BE2-94CE-7502769CDA4F}" type="slidenum">
              <a:rPr lang="en-US" smtClean="0"/>
              <a:t>‹#›</a:t>
            </a:fld>
            <a:endParaRPr lang="en-US"/>
          </a:p>
        </p:txBody>
      </p:sp>
    </p:spTree>
    <p:extLst>
      <p:ext uri="{BB962C8B-B14F-4D97-AF65-F5344CB8AC3E}">
        <p14:creationId xmlns:p14="http://schemas.microsoft.com/office/powerpoint/2010/main" val="2121715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BF3F5F-5C23-4B4C-9370-746349F43A2A}" type="datetimeFigureOut">
              <a:rPr lang="en-US" smtClean="0"/>
              <a:t>5/7/2019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B082CA-70A1-4BE2-94CE-7502769CDA4F}" type="slidenum">
              <a:rPr lang="en-US" smtClean="0"/>
              <a:t>‹#›</a:t>
            </a:fld>
            <a:endParaRPr lang="en-US"/>
          </a:p>
        </p:txBody>
      </p:sp>
    </p:spTree>
    <p:extLst>
      <p:ext uri="{BB962C8B-B14F-4D97-AF65-F5344CB8AC3E}">
        <p14:creationId xmlns:p14="http://schemas.microsoft.com/office/powerpoint/2010/main" val="1894582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BF3F5F-5C23-4B4C-9370-746349F43A2A}" type="datetimeFigureOut">
              <a:rPr lang="en-US" smtClean="0"/>
              <a:t>5/7/2019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B082CA-70A1-4BE2-94CE-7502769CDA4F}" type="slidenum">
              <a:rPr lang="en-US" smtClean="0"/>
              <a:t>‹#›</a:t>
            </a:fld>
            <a:endParaRPr lang="en-US"/>
          </a:p>
        </p:txBody>
      </p:sp>
    </p:spTree>
    <p:extLst>
      <p:ext uri="{BB962C8B-B14F-4D97-AF65-F5344CB8AC3E}">
        <p14:creationId xmlns:p14="http://schemas.microsoft.com/office/powerpoint/2010/main" val="2344643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F3F5F-5C23-4B4C-9370-746349F43A2A}" type="datetimeFigureOut">
              <a:rPr lang="en-US" smtClean="0"/>
              <a:t>5/7/2019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B082CA-70A1-4BE2-94CE-7502769CDA4F}" type="slidenum">
              <a:rPr lang="en-US" smtClean="0"/>
              <a:t>‹#›</a:t>
            </a:fld>
            <a:endParaRPr lang="en-US"/>
          </a:p>
        </p:txBody>
      </p:sp>
    </p:spTree>
    <p:extLst>
      <p:ext uri="{BB962C8B-B14F-4D97-AF65-F5344CB8AC3E}">
        <p14:creationId xmlns:p14="http://schemas.microsoft.com/office/powerpoint/2010/main" val="3574116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itu.int/en/ITU-R/space/workshops/2016-small-sat/Pages/default.aspx"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aminata.amadou-garba@itu.in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udhakarreddymr.wordpress.com/2011/06/01/difference-between-1g-2g-2-5g-3g-pre-4g-and-4g/"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itu.int/en/ITU-D/Statistics/Documents/facts/ICTFactsFigures2017.pdf" TargetMode="External"/><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7504" y="1261847"/>
            <a:ext cx="9144000" cy="2387600"/>
          </a:xfrm>
        </p:spPr>
        <p:txBody>
          <a:bodyPr>
            <a:normAutofit fontScale="90000"/>
          </a:bodyPr>
          <a:lstStyle/>
          <a:p>
            <a:r>
              <a:rPr lang="en-US" b="1" dirty="0" smtClean="0">
                <a:solidFill>
                  <a:srgbClr val="002060"/>
                </a:solidFill>
              </a:rPr>
              <a:t>Connecting the Last Mile,</a:t>
            </a:r>
            <a:br>
              <a:rPr lang="en-US" b="1" dirty="0" smtClean="0">
                <a:solidFill>
                  <a:srgbClr val="002060"/>
                </a:solidFill>
              </a:rPr>
            </a:br>
            <a:r>
              <a:rPr lang="en-US" b="1" dirty="0" smtClean="0">
                <a:solidFill>
                  <a:srgbClr val="002060"/>
                </a:solidFill>
              </a:rPr>
              <a:t>a Fundamental of Digital Transformation </a:t>
            </a:r>
            <a:endParaRPr lang="en-US" dirty="0">
              <a:solidFill>
                <a:srgbClr val="002060"/>
              </a:solidFill>
            </a:endParaRPr>
          </a:p>
        </p:txBody>
      </p:sp>
      <p:sp>
        <p:nvSpPr>
          <p:cNvPr id="3" name="Subtitle 2"/>
          <p:cNvSpPr>
            <a:spLocks noGrp="1"/>
          </p:cNvSpPr>
          <p:nvPr>
            <p:ph type="subTitle" idx="1"/>
          </p:nvPr>
        </p:nvSpPr>
        <p:spPr>
          <a:xfrm>
            <a:off x="1010871" y="4611756"/>
            <a:ext cx="10505268" cy="2004841"/>
          </a:xfrm>
        </p:spPr>
        <p:txBody>
          <a:bodyPr>
            <a:normAutofit fontScale="77500" lnSpcReduction="20000"/>
          </a:bodyPr>
          <a:lstStyle/>
          <a:p>
            <a:r>
              <a:rPr lang="en-US" b="1" dirty="0" smtClean="0"/>
              <a:t>Presented at the ITU </a:t>
            </a:r>
            <a:r>
              <a:rPr lang="en-US" b="1" dirty="0"/>
              <a:t>Workshop for Europe and CIS “ICT Infrastructure as a Basis for Digital Economy</a:t>
            </a:r>
            <a:r>
              <a:rPr lang="en-US" b="1" dirty="0" smtClean="0"/>
              <a:t>” </a:t>
            </a:r>
          </a:p>
          <a:p>
            <a:r>
              <a:rPr lang="en-US" b="1" dirty="0"/>
              <a:t/>
            </a:r>
            <a:br>
              <a:rPr lang="en-US" b="1" dirty="0"/>
            </a:br>
            <a:r>
              <a:rPr lang="en-US" b="1" dirty="0"/>
              <a:t>Kiev, Ukraine, </a:t>
            </a:r>
            <a:r>
              <a:rPr lang="en-US" b="1" dirty="0" smtClean="0"/>
              <a:t>14 </a:t>
            </a:r>
            <a:r>
              <a:rPr lang="en-US" b="1" dirty="0"/>
              <a:t>May 2019</a:t>
            </a:r>
            <a:endParaRPr lang="en-US" dirty="0" smtClean="0"/>
          </a:p>
          <a:p>
            <a:endParaRPr lang="en-US" dirty="0"/>
          </a:p>
          <a:p>
            <a:r>
              <a:rPr lang="en-US" i="1" dirty="0" smtClean="0"/>
              <a:t>Aminata A. Garba</a:t>
            </a:r>
          </a:p>
          <a:p>
            <a:r>
              <a:rPr lang="en-US" sz="1400" i="1" dirty="0" smtClean="0"/>
              <a:t>International </a:t>
            </a:r>
            <a:r>
              <a:rPr lang="en-US" sz="1400" i="1" dirty="0"/>
              <a:t>T</a:t>
            </a:r>
            <a:r>
              <a:rPr lang="en-US" sz="1400" i="1" dirty="0" smtClean="0"/>
              <a:t>elecommunications Union</a:t>
            </a:r>
            <a:endParaRPr lang="en-US" sz="1400" i="1" dirty="0"/>
          </a:p>
        </p:txBody>
      </p:sp>
    </p:spTree>
    <p:extLst>
      <p:ext uri="{BB962C8B-B14F-4D97-AF65-F5344CB8AC3E}">
        <p14:creationId xmlns:p14="http://schemas.microsoft.com/office/powerpoint/2010/main" val="4269513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748048" y="13338"/>
            <a:ext cx="10515600" cy="1325563"/>
          </a:xfrm>
        </p:spPr>
        <p:txBody>
          <a:bodyPr/>
          <a:lstStyle/>
          <a:p>
            <a:pPr algn="ctr"/>
            <a:r>
              <a:rPr lang="en-US" altLang="en-US" b="1" dirty="0" smtClean="0">
                <a:solidFill>
                  <a:srgbClr val="002060"/>
                </a:solidFill>
              </a:rPr>
              <a:t>Satellite Technologies</a:t>
            </a:r>
            <a:endParaRPr lang="en-US" altLang="en-US" b="1" dirty="0" smtClean="0">
              <a:solidFill>
                <a:srgbClr val="002060"/>
              </a:solidFill>
            </a:endParaRPr>
          </a:p>
        </p:txBody>
      </p:sp>
      <p:sp>
        <p:nvSpPr>
          <p:cNvPr id="19459" name="Content Placeholder 2"/>
          <p:cNvSpPr>
            <a:spLocks noGrp="1"/>
          </p:cNvSpPr>
          <p:nvPr>
            <p:ph idx="1"/>
          </p:nvPr>
        </p:nvSpPr>
        <p:spPr>
          <a:xfrm>
            <a:off x="91181" y="1402597"/>
            <a:ext cx="6954592" cy="5083443"/>
          </a:xfrm>
        </p:spPr>
        <p:txBody>
          <a:bodyPr>
            <a:normAutofit fontScale="70000" lnSpcReduction="20000"/>
          </a:bodyPr>
          <a:lstStyle/>
          <a:p>
            <a:pPr lvl="0"/>
            <a:r>
              <a:rPr lang="en-US" b="1" dirty="0">
                <a:solidFill>
                  <a:srgbClr val="002060"/>
                </a:solidFill>
              </a:rPr>
              <a:t>S</a:t>
            </a:r>
            <a:r>
              <a:rPr lang="en-US" b="1" dirty="0" smtClean="0">
                <a:solidFill>
                  <a:srgbClr val="002060"/>
                </a:solidFill>
              </a:rPr>
              <a:t>pectrum regime: </a:t>
            </a:r>
            <a:r>
              <a:rPr lang="en-US" dirty="0"/>
              <a:t>Licensed</a:t>
            </a:r>
            <a:r>
              <a:rPr lang="en-US" dirty="0" smtClean="0"/>
              <a:t> </a:t>
            </a:r>
            <a:endParaRPr lang="en-US" dirty="0"/>
          </a:p>
          <a:p>
            <a:pPr lvl="0"/>
            <a:r>
              <a:rPr lang="en-US" b="1" dirty="0">
                <a:solidFill>
                  <a:srgbClr val="002060"/>
                </a:solidFill>
              </a:rPr>
              <a:t>Coverage:  </a:t>
            </a:r>
            <a:r>
              <a:rPr lang="en-US" dirty="0"/>
              <a:t>Wide area </a:t>
            </a:r>
            <a:endParaRPr lang="en-US" dirty="0" smtClean="0"/>
          </a:p>
          <a:p>
            <a:pPr lvl="0"/>
            <a:r>
              <a:rPr lang="en-US" b="1" dirty="0" smtClean="0">
                <a:solidFill>
                  <a:srgbClr val="002060"/>
                </a:solidFill>
              </a:rPr>
              <a:t>Data </a:t>
            </a:r>
            <a:r>
              <a:rPr lang="en-US" b="1" dirty="0">
                <a:solidFill>
                  <a:srgbClr val="002060"/>
                </a:solidFill>
              </a:rPr>
              <a:t>rate: </a:t>
            </a:r>
            <a:r>
              <a:rPr lang="en-US" dirty="0"/>
              <a:t>increasingly high </a:t>
            </a:r>
          </a:p>
          <a:p>
            <a:pPr lvl="1"/>
            <a:r>
              <a:rPr lang="en-US" altLang="en-US" dirty="0" smtClean="0"/>
              <a:t>Modern </a:t>
            </a:r>
            <a:r>
              <a:rPr lang="en-US" altLang="en-US" dirty="0" smtClean="0"/>
              <a:t>satellites induce </a:t>
            </a:r>
            <a:r>
              <a:rPr lang="en-US" altLang="en-US" dirty="0" smtClean="0"/>
              <a:t>low propagation </a:t>
            </a:r>
            <a:r>
              <a:rPr lang="en-US" altLang="en-US" dirty="0" smtClean="0"/>
              <a:t>delay</a:t>
            </a:r>
          </a:p>
          <a:p>
            <a:pPr lvl="1"/>
            <a:r>
              <a:rPr lang="en-US" altLang="en-US" dirty="0" smtClean="0"/>
              <a:t>Satellite in </a:t>
            </a:r>
            <a:r>
              <a:rPr lang="en-US" altLang="en-US" dirty="0" smtClean="0"/>
              <a:t>lower orbits </a:t>
            </a:r>
            <a:r>
              <a:rPr lang="en-US" altLang="en-US" dirty="0" smtClean="0"/>
              <a:t>used for </a:t>
            </a:r>
            <a:r>
              <a:rPr lang="en-US" altLang="en-US" dirty="0" smtClean="0"/>
              <a:t>data </a:t>
            </a:r>
            <a:r>
              <a:rPr lang="en-US" altLang="en-US" dirty="0" smtClean="0"/>
              <a:t>services ( orbits between </a:t>
            </a:r>
            <a:r>
              <a:rPr lang="en-US" dirty="0" smtClean="0"/>
              <a:t>400 </a:t>
            </a:r>
            <a:r>
              <a:rPr lang="en-US" dirty="0"/>
              <a:t>and 1,000 miles above the earth's </a:t>
            </a:r>
            <a:r>
              <a:rPr lang="en-US" dirty="0" smtClean="0"/>
              <a:t>surface)</a:t>
            </a:r>
            <a:endParaRPr lang="en-US" altLang="en-US" dirty="0" smtClean="0"/>
          </a:p>
          <a:p>
            <a:pPr lvl="1"/>
            <a:r>
              <a:rPr lang="en-US" altLang="en-US" dirty="0" smtClean="0"/>
              <a:t>Increase </a:t>
            </a:r>
            <a:r>
              <a:rPr lang="en-US" altLang="en-US" dirty="0" smtClean="0"/>
              <a:t>in capacity:  high </a:t>
            </a:r>
            <a:r>
              <a:rPr lang="en-US" altLang="en-US" dirty="0" smtClean="0"/>
              <a:t>Throughput (100s – 1000 Mbps uplink) </a:t>
            </a:r>
          </a:p>
          <a:p>
            <a:r>
              <a:rPr lang="en-US" dirty="0" smtClean="0"/>
              <a:t> </a:t>
            </a:r>
            <a:r>
              <a:rPr lang="en-US" b="1" dirty="0" smtClean="0">
                <a:solidFill>
                  <a:srgbClr val="002060"/>
                </a:solidFill>
              </a:rPr>
              <a:t>Advantages: </a:t>
            </a:r>
            <a:r>
              <a:rPr lang="en-US" dirty="0" smtClean="0"/>
              <a:t>Offers </a:t>
            </a:r>
            <a:r>
              <a:rPr lang="en-US" dirty="0"/>
              <a:t>the possibility to connect remote and hard-to-access places </a:t>
            </a:r>
          </a:p>
          <a:p>
            <a:pPr lvl="1"/>
            <a:r>
              <a:rPr lang="en-US" dirty="0"/>
              <a:t>Used in some cases as a preferred last mile connectivity solution </a:t>
            </a:r>
            <a:endParaRPr lang="en-US" altLang="en-US" dirty="0"/>
          </a:p>
          <a:p>
            <a:r>
              <a:rPr lang="en-US" b="1" dirty="0" smtClean="0">
                <a:solidFill>
                  <a:srgbClr val="002060"/>
                </a:solidFill>
              </a:rPr>
              <a:t>Challenge: </a:t>
            </a:r>
            <a:r>
              <a:rPr lang="en-US" dirty="0" smtClean="0"/>
              <a:t>Satellites cost, considered high, </a:t>
            </a:r>
            <a:r>
              <a:rPr lang="en-US" dirty="0"/>
              <a:t>is the main </a:t>
            </a:r>
            <a:r>
              <a:rPr lang="en-US" dirty="0" smtClean="0"/>
              <a:t>limitation </a:t>
            </a:r>
          </a:p>
          <a:p>
            <a:r>
              <a:rPr lang="en-US" altLang="en-US" b="1" dirty="0" smtClean="0">
                <a:solidFill>
                  <a:srgbClr val="002060"/>
                </a:solidFill>
              </a:rPr>
              <a:t>Case study: </a:t>
            </a:r>
          </a:p>
          <a:p>
            <a:pPr lvl="1"/>
            <a:r>
              <a:rPr lang="en-US" altLang="en-US" dirty="0" smtClean="0"/>
              <a:t>Mexico </a:t>
            </a:r>
            <a:r>
              <a:rPr lang="en-US" altLang="en-US" dirty="0"/>
              <a:t>is using satellite technology to connect thousands of villages and millions of people in rural and remote </a:t>
            </a:r>
            <a:r>
              <a:rPr lang="en-US" altLang="en-US" dirty="0" smtClean="0"/>
              <a:t>areas through new business models</a:t>
            </a:r>
          </a:p>
          <a:p>
            <a:pPr lvl="1"/>
            <a:r>
              <a:rPr lang="en-US" altLang="en-US" dirty="0"/>
              <a:t>Small </a:t>
            </a:r>
            <a:r>
              <a:rPr lang="en-US" altLang="en-US" dirty="0" smtClean="0"/>
              <a:t>satellites  argue the </a:t>
            </a:r>
            <a:r>
              <a:rPr lang="en-US" altLang="en-US" dirty="0"/>
              <a:t>reduced cost for satellite services </a:t>
            </a:r>
            <a:endParaRPr lang="en-US" dirty="0"/>
          </a:p>
          <a:p>
            <a:endParaRPr lang="en-US" altLang="en-US" dirty="0" smtClean="0"/>
          </a:p>
        </p:txBody>
      </p:sp>
      <p:pic>
        <p:nvPicPr>
          <p:cNvPr id="5" name="Picture 2" descr="MDA's Rapideye constell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5773" y="1893195"/>
            <a:ext cx="4725517" cy="317462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928198" y="5096436"/>
            <a:ext cx="5433667" cy="923330"/>
          </a:xfrm>
          <a:prstGeom prst="rect">
            <a:avLst/>
          </a:prstGeom>
        </p:spPr>
        <p:txBody>
          <a:bodyPr wrap="none">
            <a:spAutoFit/>
          </a:bodyPr>
          <a:lstStyle/>
          <a:p>
            <a:pPr lvl="0"/>
            <a:r>
              <a:rPr lang="en-US" dirty="0" smtClean="0"/>
              <a:t>Source: ITU Symposium on small satellite regulation</a:t>
            </a:r>
          </a:p>
          <a:p>
            <a:pPr lvl="0"/>
            <a:r>
              <a:rPr lang="en-US" dirty="0" smtClean="0"/>
              <a:t> </a:t>
            </a:r>
            <a:r>
              <a:rPr lang="en-US" dirty="0">
                <a:hlinkClick r:id="rId3"/>
              </a:rPr>
              <a:t>https://</a:t>
            </a:r>
            <a:r>
              <a:rPr lang="en-US" dirty="0" smtClean="0">
                <a:hlinkClick r:id="rId3"/>
              </a:rPr>
              <a:t>www.itu.int/en/ITU-R/space/workshops/2016-</a:t>
            </a:r>
          </a:p>
          <a:p>
            <a:pPr lvl="0"/>
            <a:r>
              <a:rPr lang="en-US" dirty="0" smtClean="0">
                <a:hlinkClick r:id="rId3"/>
              </a:rPr>
              <a:t>small-sat/Pages/default.aspx</a:t>
            </a:r>
            <a:endParaRPr lang="en-US" dirty="0"/>
          </a:p>
        </p:txBody>
      </p:sp>
    </p:spTree>
    <p:extLst>
      <p:ext uri="{BB962C8B-B14F-4D97-AF65-F5344CB8AC3E}">
        <p14:creationId xmlns:p14="http://schemas.microsoft.com/office/powerpoint/2010/main" val="2464860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572" y="124413"/>
            <a:ext cx="10515600" cy="1325563"/>
          </a:xfrm>
        </p:spPr>
        <p:txBody>
          <a:bodyPr/>
          <a:lstStyle/>
          <a:p>
            <a:pPr algn="ctr"/>
            <a:r>
              <a:rPr lang="en-US" b="1" dirty="0" smtClean="0">
                <a:solidFill>
                  <a:srgbClr val="002060"/>
                </a:solidFill>
              </a:rPr>
              <a:t>Optical Fiber Technology</a:t>
            </a:r>
            <a:endParaRPr lang="en-US" b="1" dirty="0">
              <a:solidFill>
                <a:srgbClr val="002060"/>
              </a:solidFill>
            </a:endParaRPr>
          </a:p>
        </p:txBody>
      </p:sp>
      <p:sp>
        <p:nvSpPr>
          <p:cNvPr id="3" name="Content Placeholder 2"/>
          <p:cNvSpPr>
            <a:spLocks noGrp="1"/>
          </p:cNvSpPr>
          <p:nvPr>
            <p:ph idx="1"/>
          </p:nvPr>
        </p:nvSpPr>
        <p:spPr>
          <a:xfrm>
            <a:off x="119745" y="1175656"/>
            <a:ext cx="5339360" cy="5408023"/>
          </a:xfrm>
        </p:spPr>
        <p:txBody>
          <a:bodyPr>
            <a:normAutofit fontScale="70000" lnSpcReduction="20000"/>
          </a:bodyPr>
          <a:lstStyle/>
          <a:p>
            <a:r>
              <a:rPr lang="en-US" dirty="0" smtClean="0"/>
              <a:t>Fiber is used until the premise, e.g., home</a:t>
            </a:r>
          </a:p>
          <a:p>
            <a:pPr lvl="0"/>
            <a:r>
              <a:rPr lang="en-US" b="1" dirty="0" smtClean="0">
                <a:solidFill>
                  <a:srgbClr val="002060"/>
                </a:solidFill>
              </a:rPr>
              <a:t>Coverage</a:t>
            </a:r>
            <a:r>
              <a:rPr lang="en-US" b="1" dirty="0">
                <a:solidFill>
                  <a:srgbClr val="002060"/>
                </a:solidFill>
              </a:rPr>
              <a:t>:  </a:t>
            </a:r>
            <a:r>
              <a:rPr lang="en-US" dirty="0"/>
              <a:t>Wide area </a:t>
            </a:r>
          </a:p>
          <a:p>
            <a:pPr lvl="0"/>
            <a:r>
              <a:rPr lang="en-US" b="1" dirty="0">
                <a:solidFill>
                  <a:srgbClr val="002060"/>
                </a:solidFill>
              </a:rPr>
              <a:t>Data rate: </a:t>
            </a:r>
            <a:r>
              <a:rPr lang="en-US" dirty="0" smtClean="0"/>
              <a:t>Very high (highest)</a:t>
            </a:r>
            <a:endParaRPr lang="en-US" dirty="0"/>
          </a:p>
          <a:p>
            <a:pPr lvl="1"/>
            <a:r>
              <a:rPr lang="en-US" dirty="0" smtClean="0"/>
              <a:t>Figure shows evolution of communication technologies. last 3 are optical fibers technologies</a:t>
            </a:r>
          </a:p>
          <a:p>
            <a:pPr marL="0" indent="0">
              <a:buNone/>
            </a:pPr>
            <a:r>
              <a:rPr lang="en-US" b="1" dirty="0" smtClean="0">
                <a:solidFill>
                  <a:srgbClr val="002060"/>
                </a:solidFill>
              </a:rPr>
              <a:t>Advantages </a:t>
            </a:r>
          </a:p>
          <a:p>
            <a:r>
              <a:rPr lang="en-US" dirty="0" smtClean="0"/>
              <a:t>High performance </a:t>
            </a:r>
          </a:p>
          <a:p>
            <a:r>
              <a:rPr lang="en-US" dirty="0" smtClean="0"/>
              <a:t>High capacity of the fiber</a:t>
            </a:r>
          </a:p>
          <a:p>
            <a:r>
              <a:rPr lang="en-US" dirty="0" smtClean="0"/>
              <a:t>Low error rates in the transmission</a:t>
            </a:r>
          </a:p>
          <a:p>
            <a:pPr marL="0" indent="0">
              <a:buNone/>
            </a:pPr>
            <a:r>
              <a:rPr lang="en-US" b="1" dirty="0" smtClean="0">
                <a:solidFill>
                  <a:srgbClr val="002060"/>
                </a:solidFill>
              </a:rPr>
              <a:t>Challenges</a:t>
            </a:r>
          </a:p>
          <a:p>
            <a:r>
              <a:rPr lang="en-US" dirty="0" smtClean="0"/>
              <a:t> High cost </a:t>
            </a:r>
            <a:r>
              <a:rPr lang="en-US" dirty="0"/>
              <a:t>of installing fiber to each </a:t>
            </a:r>
            <a:r>
              <a:rPr lang="en-US" dirty="0" smtClean="0"/>
              <a:t>premise</a:t>
            </a:r>
          </a:p>
          <a:p>
            <a:r>
              <a:rPr lang="en-US" dirty="0" smtClean="0"/>
              <a:t>The end to end path needs to have similar performance </a:t>
            </a:r>
            <a:endParaRPr lang="en-US" dirty="0"/>
          </a:p>
          <a:p>
            <a:r>
              <a:rPr lang="en-US" b="1" dirty="0" smtClean="0">
                <a:solidFill>
                  <a:srgbClr val="002060"/>
                </a:solidFill>
              </a:rPr>
              <a:t>Case study: </a:t>
            </a:r>
            <a:r>
              <a:rPr lang="en-US" dirty="0" smtClean="0"/>
              <a:t>Fiber to the promises is used in many urban areas, especially in developed countries </a:t>
            </a:r>
          </a:p>
          <a:p>
            <a:pPr marL="457200" lvl="1" indent="0">
              <a:buNone/>
            </a:pPr>
            <a:endParaRPr lang="en-US" dirty="0" smtClean="0"/>
          </a:p>
          <a:p>
            <a:pPr marL="457200" lvl="1" indent="0">
              <a:buNone/>
            </a:pPr>
            <a:endParaRPr lang="en-US" dirty="0"/>
          </a:p>
        </p:txBody>
      </p:sp>
      <p:pic>
        <p:nvPicPr>
          <p:cNvPr id="8" name="Picture 2" descr="Image result for evolution fiber optic communication + fig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9105" y="1113691"/>
            <a:ext cx="6547768" cy="387654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405348" y="4990232"/>
            <a:ext cx="5481851" cy="923330"/>
          </a:xfrm>
          <a:prstGeom prst="rect">
            <a:avLst/>
          </a:prstGeom>
        </p:spPr>
        <p:txBody>
          <a:bodyPr wrap="square">
            <a:spAutoFit/>
          </a:bodyPr>
          <a:lstStyle/>
          <a:p>
            <a:r>
              <a:rPr lang="en-US" dirty="0" smtClean="0">
                <a:solidFill>
                  <a:srgbClr val="333333"/>
                </a:solidFill>
                <a:latin typeface="Georgia" panose="02040502050405020303" pitchFamily="18" charset="0"/>
              </a:rPr>
              <a:t>Ref: “Optical </a:t>
            </a:r>
            <a:r>
              <a:rPr lang="en-US" dirty="0">
                <a:solidFill>
                  <a:srgbClr val="333333"/>
                </a:solidFill>
                <a:latin typeface="Georgia" panose="02040502050405020303" pitchFamily="18" charset="0"/>
              </a:rPr>
              <a:t>Communication: Its History and Recent </a:t>
            </a:r>
            <a:r>
              <a:rPr lang="en-US" dirty="0" smtClean="0">
                <a:solidFill>
                  <a:srgbClr val="333333"/>
                </a:solidFill>
                <a:latin typeface="Georgia" panose="02040502050405020303" pitchFamily="18" charset="0"/>
              </a:rPr>
              <a:t>Progress” Springer book by </a:t>
            </a:r>
            <a:r>
              <a:rPr lang="en-US" dirty="0" err="1" smtClean="0">
                <a:solidFill>
                  <a:srgbClr val="333333"/>
                </a:solidFill>
                <a:latin typeface="Source Sans Pro"/>
              </a:rPr>
              <a:t>Govind</a:t>
            </a:r>
            <a:r>
              <a:rPr lang="en-US" dirty="0">
                <a:solidFill>
                  <a:srgbClr val="333333"/>
                </a:solidFill>
                <a:latin typeface="Source Sans Pro"/>
              </a:rPr>
              <a:t> P. Agrawal</a:t>
            </a:r>
            <a:endParaRPr lang="en-US" b="0" i="0" dirty="0">
              <a:solidFill>
                <a:srgbClr val="333333"/>
              </a:solidFill>
              <a:effectLst/>
              <a:latin typeface="Source Sans Pro"/>
            </a:endParaRPr>
          </a:p>
        </p:txBody>
      </p:sp>
    </p:spTree>
    <p:extLst>
      <p:ext uri="{BB962C8B-B14F-4D97-AF65-F5344CB8AC3E}">
        <p14:creationId xmlns:p14="http://schemas.microsoft.com/office/powerpoint/2010/main" val="3102096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0515600" cy="1325563"/>
          </a:xfrm>
        </p:spPr>
        <p:txBody>
          <a:bodyPr/>
          <a:lstStyle/>
          <a:p>
            <a:pPr algn="ctr"/>
            <a:r>
              <a:rPr lang="en-US" b="1" dirty="0" smtClean="0">
                <a:solidFill>
                  <a:srgbClr val="002060"/>
                </a:solidFill>
              </a:rPr>
              <a:t>Wi-Fi  Technology</a:t>
            </a:r>
            <a:endParaRPr lang="en-US" b="1" dirty="0">
              <a:solidFill>
                <a:srgbClr val="002060"/>
              </a:solidFill>
            </a:endParaRPr>
          </a:p>
        </p:txBody>
      </p:sp>
      <p:sp>
        <p:nvSpPr>
          <p:cNvPr id="3" name="Content Placeholder 2"/>
          <p:cNvSpPr>
            <a:spLocks noGrp="1"/>
          </p:cNvSpPr>
          <p:nvPr>
            <p:ph idx="1"/>
          </p:nvPr>
        </p:nvSpPr>
        <p:spPr>
          <a:xfrm>
            <a:off x="0" y="1242709"/>
            <a:ext cx="6555783" cy="5408023"/>
          </a:xfrm>
        </p:spPr>
        <p:txBody>
          <a:bodyPr>
            <a:normAutofit fontScale="70000" lnSpcReduction="20000"/>
          </a:bodyPr>
          <a:lstStyle/>
          <a:p>
            <a:r>
              <a:rPr lang="en-US" b="1" dirty="0">
                <a:solidFill>
                  <a:srgbClr val="002060"/>
                </a:solidFill>
              </a:rPr>
              <a:t>Family of 802.11 standards </a:t>
            </a:r>
            <a:endParaRPr lang="en-US" b="1" dirty="0" smtClean="0">
              <a:solidFill>
                <a:srgbClr val="002060"/>
              </a:solidFill>
            </a:endParaRPr>
          </a:p>
          <a:p>
            <a:r>
              <a:rPr lang="en-US" b="1" dirty="0" smtClean="0">
                <a:solidFill>
                  <a:srgbClr val="002060"/>
                </a:solidFill>
              </a:rPr>
              <a:t>Spectrum Regime: </a:t>
            </a:r>
            <a:r>
              <a:rPr lang="en-US" dirty="0" smtClean="0"/>
              <a:t>Unlicensed </a:t>
            </a:r>
            <a:r>
              <a:rPr lang="en-US" dirty="0"/>
              <a:t>spectrum band (ISM, 2.4 GHz, band)</a:t>
            </a:r>
            <a:r>
              <a:rPr lang="en-US" dirty="0">
                <a:sym typeface="Wingdings" panose="05000000000000000000" pitchFamily="2" charset="2"/>
              </a:rPr>
              <a:t> Low cost</a:t>
            </a:r>
            <a:endParaRPr lang="en-US" dirty="0"/>
          </a:p>
          <a:p>
            <a:pPr lvl="0"/>
            <a:r>
              <a:rPr lang="en-US" b="1" dirty="0" smtClean="0">
                <a:solidFill>
                  <a:srgbClr val="002060"/>
                </a:solidFill>
              </a:rPr>
              <a:t>Coverage</a:t>
            </a:r>
            <a:r>
              <a:rPr lang="en-US" b="1" dirty="0">
                <a:solidFill>
                  <a:srgbClr val="002060"/>
                </a:solidFill>
              </a:rPr>
              <a:t>:  </a:t>
            </a:r>
            <a:r>
              <a:rPr lang="en-US" dirty="0" smtClean="0"/>
              <a:t>Local area network, e.g., campus </a:t>
            </a:r>
            <a:endParaRPr lang="en-US" dirty="0"/>
          </a:p>
          <a:p>
            <a:pPr lvl="0"/>
            <a:r>
              <a:rPr lang="en-US" b="1" dirty="0">
                <a:solidFill>
                  <a:srgbClr val="002060"/>
                </a:solidFill>
              </a:rPr>
              <a:t>Data </a:t>
            </a:r>
            <a:r>
              <a:rPr lang="en-US" b="1" dirty="0" smtClean="0">
                <a:solidFill>
                  <a:srgbClr val="002060"/>
                </a:solidFill>
              </a:rPr>
              <a:t>rate: </a:t>
            </a:r>
          </a:p>
          <a:p>
            <a:pPr lvl="1"/>
            <a:r>
              <a:rPr lang="en-US" dirty="0" smtClean="0"/>
              <a:t>802.11a ( initial version) ~54 Mbps </a:t>
            </a:r>
          </a:p>
          <a:p>
            <a:pPr lvl="1"/>
            <a:r>
              <a:rPr lang="en-US" dirty="0" smtClean="0"/>
              <a:t>Increased data rate e.g., </a:t>
            </a:r>
            <a:r>
              <a:rPr lang="en-US" dirty="0"/>
              <a:t>2.4 </a:t>
            </a:r>
            <a:r>
              <a:rPr lang="en-US" dirty="0" err="1" smtClean="0"/>
              <a:t>Gbps</a:t>
            </a:r>
            <a:r>
              <a:rPr lang="en-US" dirty="0" smtClean="0"/>
              <a:t> expected for  802.11ax </a:t>
            </a:r>
            <a:r>
              <a:rPr lang="en-US" dirty="0"/>
              <a:t>(Wi-Fi </a:t>
            </a:r>
            <a:r>
              <a:rPr lang="en-US" dirty="0" smtClean="0"/>
              <a:t>6) with ratification </a:t>
            </a:r>
            <a:r>
              <a:rPr lang="en-US" dirty="0"/>
              <a:t>expected in Q4 </a:t>
            </a:r>
            <a:r>
              <a:rPr lang="en-US" dirty="0" smtClean="0"/>
              <a:t>2019) </a:t>
            </a:r>
          </a:p>
          <a:p>
            <a:pPr lvl="2"/>
            <a:r>
              <a:rPr lang="en-US" dirty="0"/>
              <a:t>M</a:t>
            </a:r>
            <a:r>
              <a:rPr lang="en-US" dirty="0" smtClean="0"/>
              <a:t>ultiple antennas, (2 antennas at the transmitter and 2 antennas at the receiver) </a:t>
            </a:r>
          </a:p>
          <a:p>
            <a:pPr lvl="2"/>
            <a:r>
              <a:rPr lang="en-US" dirty="0" smtClean="0"/>
              <a:t>OFDMA (orthogonal frequency division multiple access)  </a:t>
            </a:r>
            <a:endParaRPr lang="en-US" dirty="0"/>
          </a:p>
          <a:p>
            <a:r>
              <a:rPr lang="en-US" b="1" dirty="0" smtClean="0">
                <a:solidFill>
                  <a:srgbClr val="002060"/>
                </a:solidFill>
              </a:rPr>
              <a:t>Advantage</a:t>
            </a:r>
          </a:p>
          <a:p>
            <a:pPr lvl="1"/>
            <a:r>
              <a:rPr lang="en-US" dirty="0" smtClean="0"/>
              <a:t>Good candidate if the backbone is not far from the locality </a:t>
            </a:r>
          </a:p>
          <a:p>
            <a:pPr lvl="1"/>
            <a:r>
              <a:rPr lang="en-US" dirty="0" smtClean="0"/>
              <a:t>Wi-Fi technology has been used to create mesh networks</a:t>
            </a:r>
          </a:p>
          <a:p>
            <a:r>
              <a:rPr lang="en-US" b="1" dirty="0" smtClean="0">
                <a:solidFill>
                  <a:srgbClr val="002060"/>
                </a:solidFill>
              </a:rPr>
              <a:t>Challenge</a:t>
            </a:r>
          </a:p>
          <a:p>
            <a:pPr lvl="1"/>
            <a:r>
              <a:rPr lang="en-US" dirty="0" smtClean="0"/>
              <a:t>Reduced range, i.e., not applicable when the backbone is far</a:t>
            </a:r>
          </a:p>
          <a:p>
            <a:pPr lvl="1"/>
            <a:endParaRPr lang="en-US" dirty="0" smtClean="0"/>
          </a:p>
          <a:p>
            <a:r>
              <a:rPr lang="en-US" b="1" dirty="0" smtClean="0">
                <a:solidFill>
                  <a:srgbClr val="002060"/>
                </a:solidFill>
              </a:rPr>
              <a:t>Case study</a:t>
            </a:r>
          </a:p>
          <a:p>
            <a:pPr lvl="1"/>
            <a:r>
              <a:rPr lang="en-US" dirty="0" smtClean="0"/>
              <a:t> In India, several rural areas have been connected using Wi-Fi  as last mile connectivity solution  </a:t>
            </a:r>
          </a:p>
          <a:p>
            <a:pPr marL="457200" lvl="1" indent="0">
              <a:buNone/>
            </a:pPr>
            <a:endParaRPr lang="en-US" dirty="0"/>
          </a:p>
        </p:txBody>
      </p:sp>
      <p:pic>
        <p:nvPicPr>
          <p:cNvPr id="4" name="Picture 4" descr="google_wifi_map.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81246" y="1128157"/>
            <a:ext cx="5184184" cy="4850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7702658" y="0"/>
            <a:ext cx="638382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1600" dirty="0" smtClean="0"/>
              <a:t>Google Wi-Fi Network in CA</a:t>
            </a:r>
            <a:endParaRPr lang="en-US" altLang="en-US" sz="1600" dirty="0" smtClean="0"/>
          </a:p>
        </p:txBody>
      </p:sp>
    </p:spTree>
    <p:extLst>
      <p:ext uri="{BB962C8B-B14F-4D97-AF65-F5344CB8AC3E}">
        <p14:creationId xmlns:p14="http://schemas.microsoft.com/office/powerpoint/2010/main" val="2072462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473" y="-32509"/>
            <a:ext cx="10856652" cy="1325563"/>
          </a:xfrm>
        </p:spPr>
        <p:txBody>
          <a:bodyPr/>
          <a:lstStyle/>
          <a:p>
            <a:pPr algn="ctr"/>
            <a:r>
              <a:rPr lang="en-US" b="1" dirty="0" smtClean="0">
                <a:solidFill>
                  <a:srgbClr val="002060"/>
                </a:solidFill>
              </a:rPr>
              <a:t>High Altitude Platform Station (HAPS) and UAVs</a:t>
            </a:r>
            <a:endParaRPr lang="en-US" b="1" dirty="0">
              <a:solidFill>
                <a:srgbClr val="002060"/>
              </a:solidFill>
            </a:endParaRPr>
          </a:p>
        </p:txBody>
      </p:sp>
      <p:sp>
        <p:nvSpPr>
          <p:cNvPr id="3" name="Content Placeholder 2"/>
          <p:cNvSpPr>
            <a:spLocks noGrp="1"/>
          </p:cNvSpPr>
          <p:nvPr>
            <p:ph idx="1"/>
          </p:nvPr>
        </p:nvSpPr>
        <p:spPr>
          <a:xfrm>
            <a:off x="347924" y="1061020"/>
            <a:ext cx="11614245" cy="2391533"/>
          </a:xfrm>
        </p:spPr>
        <p:txBody>
          <a:bodyPr>
            <a:normAutofit lnSpcReduction="10000"/>
          </a:bodyPr>
          <a:lstStyle/>
          <a:p>
            <a:r>
              <a:rPr lang="en-US" dirty="0" smtClean="0"/>
              <a:t>Many projects aiming </a:t>
            </a:r>
            <a:r>
              <a:rPr lang="en-US" dirty="0"/>
              <a:t>to deliver connectivity to people in unserved/ underserved communities</a:t>
            </a:r>
            <a:endParaRPr lang="en-US" dirty="0" smtClean="0"/>
          </a:p>
          <a:p>
            <a:pPr lvl="1"/>
            <a:r>
              <a:rPr lang="en-US" b="1" dirty="0" smtClean="0">
                <a:solidFill>
                  <a:srgbClr val="002060"/>
                </a:solidFill>
              </a:rPr>
              <a:t>Drones</a:t>
            </a:r>
            <a:r>
              <a:rPr lang="en-US" dirty="0" smtClean="0"/>
              <a:t> (Unnamed Aerial Vehicle, UAVs)  to serve as mobile base stations to provide connectivity, as shown in figure below  </a:t>
            </a:r>
          </a:p>
          <a:p>
            <a:pPr lvl="2"/>
            <a:r>
              <a:rPr lang="en-US" b="1" dirty="0" smtClean="0">
                <a:solidFill>
                  <a:srgbClr val="002060"/>
                </a:solidFill>
              </a:rPr>
              <a:t>Case study</a:t>
            </a:r>
            <a:r>
              <a:rPr lang="en-US" dirty="0" smtClean="0"/>
              <a:t>:  The </a:t>
            </a:r>
            <a:r>
              <a:rPr lang="en-US" dirty="0"/>
              <a:t>Airbus Zephyr, a series of lightweight solar-powered UAV </a:t>
            </a:r>
            <a:endParaRPr lang="en-US" dirty="0" smtClean="0"/>
          </a:p>
          <a:p>
            <a:pPr lvl="1"/>
            <a:r>
              <a:rPr lang="en-US" dirty="0" smtClean="0"/>
              <a:t>Google Loon</a:t>
            </a:r>
            <a:r>
              <a:rPr lang="en-US" dirty="0"/>
              <a:t> </a:t>
            </a:r>
            <a:r>
              <a:rPr lang="en-US" dirty="0" smtClean="0"/>
              <a:t>, using a network </a:t>
            </a:r>
            <a:r>
              <a:rPr lang="en-US" dirty="0"/>
              <a:t>of </a:t>
            </a:r>
            <a:r>
              <a:rPr lang="en-US" dirty="0" smtClean="0"/>
              <a:t>balloons flying </a:t>
            </a:r>
            <a:r>
              <a:rPr lang="en-US" dirty="0"/>
              <a:t>20 km up</a:t>
            </a:r>
            <a:r>
              <a:rPr lang="en-US" dirty="0" smtClean="0"/>
              <a:t> </a:t>
            </a:r>
            <a:r>
              <a:rPr lang="en-US" dirty="0"/>
              <a:t>traveling on the edge of </a:t>
            </a:r>
            <a:r>
              <a:rPr lang="en-US" dirty="0" smtClean="0"/>
              <a:t>space </a:t>
            </a:r>
          </a:p>
        </p:txBody>
      </p:sp>
      <p:sp>
        <p:nvSpPr>
          <p:cNvPr id="4" name="Rectangle 3"/>
          <p:cNvSpPr/>
          <p:nvPr/>
        </p:nvSpPr>
        <p:spPr>
          <a:xfrm>
            <a:off x="7264242" y="5268279"/>
            <a:ext cx="1204599" cy="568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smtClean="0"/>
              <a:t>Switching Office</a:t>
            </a:r>
            <a:endParaRPr lang="en-US" sz="1400" dirty="0"/>
          </a:p>
        </p:txBody>
      </p:sp>
      <p:pic>
        <p:nvPicPr>
          <p:cNvPr id="5" name="Picture 4" descr="MCj04398350000[1]"/>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684173" y="5877549"/>
            <a:ext cx="3667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Isosceles Triangle 5"/>
          <p:cNvSpPr/>
          <p:nvPr/>
        </p:nvSpPr>
        <p:spPr>
          <a:xfrm>
            <a:off x="6097897" y="4550265"/>
            <a:ext cx="114300" cy="72830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a:t>BS</a:t>
            </a:r>
          </a:p>
        </p:txBody>
      </p:sp>
      <p:sp>
        <p:nvSpPr>
          <p:cNvPr id="7" name="Isosceles Triangle 6"/>
          <p:cNvSpPr/>
          <p:nvPr/>
        </p:nvSpPr>
        <p:spPr>
          <a:xfrm>
            <a:off x="5823658" y="5473049"/>
            <a:ext cx="114300" cy="72830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a:t>BS</a:t>
            </a:r>
          </a:p>
        </p:txBody>
      </p:sp>
      <p:cxnSp>
        <p:nvCxnSpPr>
          <p:cNvPr id="8" name="Straight Arrow Connector 7"/>
          <p:cNvCxnSpPr/>
          <p:nvPr/>
        </p:nvCxnSpPr>
        <p:spPr>
          <a:xfrm>
            <a:off x="6172200" y="5071985"/>
            <a:ext cx="1109195" cy="301454"/>
          </a:xfrm>
          <a:prstGeom prst="straightConnector1">
            <a:avLst/>
          </a:prstGeom>
          <a:ln>
            <a:headEnd type="triangle"/>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a:stCxn id="7" idx="5"/>
            <a:endCxn id="4" idx="1"/>
          </p:cNvCxnSpPr>
          <p:nvPr/>
        </p:nvCxnSpPr>
        <p:spPr>
          <a:xfrm flipV="1">
            <a:off x="5909383" y="5552742"/>
            <a:ext cx="1354859" cy="284462"/>
          </a:xfrm>
          <a:prstGeom prst="straightConnector1">
            <a:avLst/>
          </a:prstGeom>
          <a:ln>
            <a:headEnd type="triangle"/>
            <a:tailEnd type="arrow"/>
          </a:ln>
        </p:spPr>
        <p:style>
          <a:lnRef idx="1">
            <a:schemeClr val="dk1"/>
          </a:lnRef>
          <a:fillRef idx="0">
            <a:schemeClr val="dk1"/>
          </a:fillRef>
          <a:effectRef idx="0">
            <a:schemeClr val="dk1"/>
          </a:effectRef>
          <a:fontRef idx="minor">
            <a:schemeClr val="tx1"/>
          </a:fontRef>
        </p:style>
      </p:cxnSp>
      <p:pic>
        <p:nvPicPr>
          <p:cNvPr id="10" name="Picture 9" descr="MCj04398350000[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473990" y="6056434"/>
            <a:ext cx="288194"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95776" y="3431134"/>
            <a:ext cx="1021587" cy="744356"/>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905000" y="4044240"/>
            <a:ext cx="1005686" cy="756308"/>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632725" y="3428604"/>
            <a:ext cx="913240" cy="653074"/>
          </a:xfrm>
          <a:prstGeom prst="rect">
            <a:avLst/>
          </a:prstGeom>
        </p:spPr>
      </p:pic>
      <p:pic>
        <p:nvPicPr>
          <p:cNvPr id="14" name="Picture 13" descr="MCj04398350000[1]"/>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859240" y="6118326"/>
            <a:ext cx="3667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Isosceles Triangle 14"/>
          <p:cNvSpPr/>
          <p:nvPr/>
        </p:nvSpPr>
        <p:spPr>
          <a:xfrm>
            <a:off x="10138338" y="4938083"/>
            <a:ext cx="114300" cy="72830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a:t>BS</a:t>
            </a:r>
          </a:p>
        </p:txBody>
      </p:sp>
      <p:cxnSp>
        <p:nvCxnSpPr>
          <p:cNvPr id="16" name="Straight Arrow Connector 15"/>
          <p:cNvCxnSpPr>
            <a:stCxn id="12" idx="3"/>
            <a:endCxn id="11" idx="1"/>
          </p:cNvCxnSpPr>
          <p:nvPr/>
        </p:nvCxnSpPr>
        <p:spPr>
          <a:xfrm flipV="1">
            <a:off x="2910686" y="3803312"/>
            <a:ext cx="2185090" cy="61908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2" idx="2"/>
          </p:cNvCxnSpPr>
          <p:nvPr/>
        </p:nvCxnSpPr>
        <p:spPr>
          <a:xfrm>
            <a:off x="2407843" y="4800548"/>
            <a:ext cx="210244" cy="127702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1" idx="2"/>
            <a:endCxn id="6" idx="0"/>
          </p:cNvCxnSpPr>
          <p:nvPr/>
        </p:nvCxnSpPr>
        <p:spPr>
          <a:xfrm>
            <a:off x="5606570" y="4175490"/>
            <a:ext cx="548477" cy="37477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0"/>
            <a:endCxn id="5" idx="0"/>
          </p:cNvCxnSpPr>
          <p:nvPr/>
        </p:nvCxnSpPr>
        <p:spPr>
          <a:xfrm flipH="1">
            <a:off x="4867530" y="5473049"/>
            <a:ext cx="1013278" cy="4045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3" idx="2"/>
            <a:endCxn id="4" idx="0"/>
          </p:cNvCxnSpPr>
          <p:nvPr/>
        </p:nvCxnSpPr>
        <p:spPr>
          <a:xfrm flipH="1">
            <a:off x="7866542" y="4081678"/>
            <a:ext cx="1222803" cy="118660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3" idx="2"/>
            <a:endCxn id="15" idx="0"/>
          </p:cNvCxnSpPr>
          <p:nvPr/>
        </p:nvCxnSpPr>
        <p:spPr>
          <a:xfrm>
            <a:off x="9089345" y="4081678"/>
            <a:ext cx="1106143" cy="85640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3"/>
          </p:cNvCxnSpPr>
          <p:nvPr/>
        </p:nvCxnSpPr>
        <p:spPr>
          <a:xfrm flipH="1">
            <a:off x="10103644" y="5666392"/>
            <a:ext cx="91844" cy="50195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3" name="TextBox 87"/>
          <p:cNvSpPr txBox="1"/>
          <p:nvPr/>
        </p:nvSpPr>
        <p:spPr>
          <a:xfrm rot="20682701">
            <a:off x="2953212" y="3820556"/>
            <a:ext cx="1952278" cy="5845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smtClean="0"/>
              <a:t>Drone-to-drone relay to extend coverage</a:t>
            </a:r>
            <a:endParaRPr lang="en-US" sz="1600" dirty="0"/>
          </a:p>
        </p:txBody>
      </p:sp>
      <p:sp>
        <p:nvSpPr>
          <p:cNvPr id="24" name="TextBox 59"/>
          <p:cNvSpPr txBox="1"/>
          <p:nvPr/>
        </p:nvSpPr>
        <p:spPr>
          <a:xfrm>
            <a:off x="8111382" y="4096243"/>
            <a:ext cx="2076209"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smtClean="0"/>
              <a:t>Fill in missing backhaul</a:t>
            </a:r>
            <a:endParaRPr lang="en-US" sz="1600" dirty="0"/>
          </a:p>
        </p:txBody>
      </p:sp>
      <p:sp>
        <p:nvSpPr>
          <p:cNvPr id="25" name="Rectangle 24"/>
          <p:cNvSpPr/>
          <p:nvPr/>
        </p:nvSpPr>
        <p:spPr>
          <a:xfrm>
            <a:off x="3355907" y="6561379"/>
            <a:ext cx="10669876" cy="338554"/>
          </a:xfrm>
          <a:prstGeom prst="rect">
            <a:avLst/>
          </a:prstGeom>
        </p:spPr>
        <p:txBody>
          <a:bodyPr wrap="square">
            <a:spAutoFit/>
          </a:bodyPr>
          <a:lstStyle/>
          <a:p>
            <a:pPr lvl="1"/>
            <a:r>
              <a:rPr lang="en-US" sz="1600" dirty="0" smtClean="0"/>
              <a:t>Ref: Figure reused </a:t>
            </a:r>
            <a:r>
              <a:rPr lang="en-US" sz="1600" dirty="0"/>
              <a:t>from a </a:t>
            </a:r>
            <a:r>
              <a:rPr lang="en-US" sz="1600" dirty="0" smtClean="0"/>
              <a:t>joint proposal with Tim Brown</a:t>
            </a:r>
            <a:endParaRPr lang="en-US" sz="1600" dirty="0"/>
          </a:p>
        </p:txBody>
      </p:sp>
    </p:spTree>
    <p:extLst>
      <p:ext uri="{BB962C8B-B14F-4D97-AF65-F5344CB8AC3E}">
        <p14:creationId xmlns:p14="http://schemas.microsoft.com/office/powerpoint/2010/main" val="3606101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07572" y="124413"/>
            <a:ext cx="10515600" cy="1325563"/>
          </a:xfrm>
        </p:spPr>
        <p:txBody>
          <a:bodyPr/>
          <a:lstStyle/>
          <a:p>
            <a:pPr algn="ctr"/>
            <a:r>
              <a:rPr lang="en-US" b="1" dirty="0">
                <a:solidFill>
                  <a:srgbClr val="002060"/>
                </a:solidFill>
              </a:rPr>
              <a:t>Other </a:t>
            </a:r>
            <a:r>
              <a:rPr lang="en-US" b="1" dirty="0" smtClean="0">
                <a:solidFill>
                  <a:srgbClr val="002060"/>
                </a:solidFill>
              </a:rPr>
              <a:t>Technologies</a:t>
            </a:r>
            <a:endParaRPr lang="en-US" b="1" dirty="0">
              <a:solidFill>
                <a:srgbClr val="002060"/>
              </a:solidFill>
            </a:endParaRPr>
          </a:p>
        </p:txBody>
      </p:sp>
      <p:sp>
        <p:nvSpPr>
          <p:cNvPr id="3" name="Content Placeholder 2"/>
          <p:cNvSpPr>
            <a:spLocks noGrp="1"/>
          </p:cNvSpPr>
          <p:nvPr>
            <p:ph idx="1"/>
          </p:nvPr>
        </p:nvSpPr>
        <p:spPr>
          <a:xfrm>
            <a:off x="119744" y="1175656"/>
            <a:ext cx="11183983" cy="5408023"/>
          </a:xfrm>
        </p:spPr>
        <p:txBody>
          <a:bodyPr>
            <a:normAutofit/>
          </a:bodyPr>
          <a:lstStyle/>
          <a:p>
            <a:pPr marL="0" indent="0">
              <a:buNone/>
            </a:pPr>
            <a:r>
              <a:rPr lang="en-US" dirty="0" smtClean="0"/>
              <a:t>Other Local area, home area and personal area technologies, e.g., for </a:t>
            </a:r>
            <a:r>
              <a:rPr lang="en-US" dirty="0" err="1" smtClean="0"/>
              <a:t>IoT</a:t>
            </a:r>
            <a:r>
              <a:rPr lang="en-US" dirty="0" smtClean="0"/>
              <a:t> </a:t>
            </a:r>
            <a:endParaRPr lang="en-US" sz="2000" dirty="0" smtClean="0"/>
          </a:p>
          <a:p>
            <a:pPr marL="457200" lvl="1" indent="0">
              <a:buNone/>
            </a:pPr>
            <a:endParaRPr lang="en-US" dirty="0"/>
          </a:p>
        </p:txBody>
      </p:sp>
      <p:pic>
        <p:nvPicPr>
          <p:cNvPr id="4" name="Picture 3"/>
          <p:cNvPicPr>
            <a:picLocks noChangeAspect="1"/>
          </p:cNvPicPr>
          <p:nvPr/>
        </p:nvPicPr>
        <p:blipFill>
          <a:blip r:embed="rId2"/>
          <a:stretch>
            <a:fillRect/>
          </a:stretch>
        </p:blipFill>
        <p:spPr>
          <a:xfrm>
            <a:off x="2212992" y="2012552"/>
            <a:ext cx="6997485" cy="4845448"/>
          </a:xfrm>
          <a:prstGeom prst="rect">
            <a:avLst/>
          </a:prstGeom>
        </p:spPr>
      </p:pic>
    </p:spTree>
    <p:extLst>
      <p:ext uri="{BB962C8B-B14F-4D97-AF65-F5344CB8AC3E}">
        <p14:creationId xmlns:p14="http://schemas.microsoft.com/office/powerpoint/2010/main" val="28031332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572" y="124413"/>
            <a:ext cx="10515600" cy="1325563"/>
          </a:xfrm>
        </p:spPr>
        <p:txBody>
          <a:bodyPr/>
          <a:lstStyle/>
          <a:p>
            <a:pPr algn="ctr"/>
            <a:r>
              <a:rPr lang="en-US" b="1" dirty="0">
                <a:solidFill>
                  <a:srgbClr val="002060"/>
                </a:solidFill>
              </a:rPr>
              <a:t>B</a:t>
            </a:r>
            <a:r>
              <a:rPr lang="en-US" b="1" dirty="0" smtClean="0">
                <a:solidFill>
                  <a:srgbClr val="002060"/>
                </a:solidFill>
              </a:rPr>
              <a:t>usiness and Regulatory </a:t>
            </a:r>
            <a:r>
              <a:rPr lang="en-US" b="1" dirty="0">
                <a:solidFill>
                  <a:srgbClr val="002060"/>
                </a:solidFill>
              </a:rPr>
              <a:t>M</a:t>
            </a:r>
            <a:r>
              <a:rPr lang="en-US" b="1" dirty="0" smtClean="0">
                <a:solidFill>
                  <a:srgbClr val="002060"/>
                </a:solidFill>
              </a:rPr>
              <a:t>odels</a:t>
            </a:r>
            <a:endParaRPr lang="en-US" sz="2400" b="1" dirty="0">
              <a:solidFill>
                <a:srgbClr val="002060"/>
              </a:solidFill>
            </a:endParaRPr>
          </a:p>
        </p:txBody>
      </p:sp>
      <p:sp>
        <p:nvSpPr>
          <p:cNvPr id="3" name="Content Placeholder 2"/>
          <p:cNvSpPr>
            <a:spLocks noGrp="1"/>
          </p:cNvSpPr>
          <p:nvPr>
            <p:ph idx="1"/>
          </p:nvPr>
        </p:nvSpPr>
        <p:spPr>
          <a:xfrm>
            <a:off x="119744" y="1175656"/>
            <a:ext cx="11183983" cy="5408023"/>
          </a:xfrm>
        </p:spPr>
        <p:txBody>
          <a:bodyPr>
            <a:normAutofit fontScale="85000" lnSpcReduction="20000"/>
          </a:bodyPr>
          <a:lstStyle/>
          <a:p>
            <a:pPr marL="0" indent="0">
              <a:buNone/>
            </a:pPr>
            <a:r>
              <a:rPr lang="en-US" dirty="0"/>
              <a:t> </a:t>
            </a:r>
          </a:p>
          <a:p>
            <a:pPr marL="514350" lvl="0" indent="-514350">
              <a:buAutoNum type="arabicPeriod"/>
            </a:pPr>
            <a:r>
              <a:rPr lang="en-US" b="1" dirty="0" smtClean="0">
                <a:solidFill>
                  <a:srgbClr val="002060"/>
                </a:solidFill>
              </a:rPr>
              <a:t>Large Operators </a:t>
            </a:r>
            <a:r>
              <a:rPr lang="en-US" dirty="0" smtClean="0"/>
              <a:t>(e.g., mobile service providers, satellite providers)</a:t>
            </a:r>
          </a:p>
          <a:p>
            <a:pPr lvl="1"/>
            <a:r>
              <a:rPr lang="en-US" dirty="0" smtClean="0"/>
              <a:t>U</a:t>
            </a:r>
            <a:r>
              <a:rPr lang="en-US" dirty="0" smtClean="0"/>
              <a:t>sually operate under a licensing regime </a:t>
            </a:r>
          </a:p>
          <a:p>
            <a:pPr lvl="1"/>
            <a:r>
              <a:rPr lang="en-US" dirty="0" smtClean="0"/>
              <a:t>Use licensed spectrum </a:t>
            </a:r>
          </a:p>
          <a:p>
            <a:pPr lvl="1"/>
            <a:r>
              <a:rPr lang="en-US" dirty="0" smtClean="0"/>
              <a:t>Offer traditional voice and data </a:t>
            </a:r>
          </a:p>
          <a:p>
            <a:pPr lvl="2"/>
            <a:r>
              <a:rPr lang="en-US" b="1" dirty="0" smtClean="0">
                <a:solidFill>
                  <a:srgbClr val="002060"/>
                </a:solidFill>
              </a:rPr>
              <a:t>Advantage</a:t>
            </a:r>
            <a:r>
              <a:rPr lang="en-US" dirty="0" smtClean="0"/>
              <a:t>: have a large coverage and some guaranteed quality of services  </a:t>
            </a:r>
            <a:endParaRPr lang="en-US" dirty="0" smtClean="0"/>
          </a:p>
          <a:p>
            <a:pPr lvl="2"/>
            <a:r>
              <a:rPr lang="en-US" b="1" dirty="0" smtClean="0">
                <a:solidFill>
                  <a:srgbClr val="002060"/>
                </a:solidFill>
              </a:rPr>
              <a:t>Challenge</a:t>
            </a:r>
            <a:r>
              <a:rPr lang="en-US" dirty="0" smtClean="0">
                <a:solidFill>
                  <a:srgbClr val="002060"/>
                </a:solidFill>
              </a:rPr>
              <a:t>: </a:t>
            </a:r>
            <a:r>
              <a:rPr lang="en-US" dirty="0" smtClean="0"/>
              <a:t>Reluctant to serve some areas considered with to have low return on investment </a:t>
            </a:r>
          </a:p>
          <a:p>
            <a:pPr lvl="2"/>
            <a:r>
              <a:rPr lang="en-US" b="1" dirty="0" smtClean="0">
                <a:solidFill>
                  <a:srgbClr val="002060"/>
                </a:solidFill>
              </a:rPr>
              <a:t>Case Study: </a:t>
            </a:r>
            <a:r>
              <a:rPr lang="en-US" dirty="0" smtClean="0"/>
              <a:t>This is the traditional business model for mobile cellular or satellite service providers, e.g., </a:t>
            </a:r>
            <a:r>
              <a:rPr lang="en-US" dirty="0"/>
              <a:t>Deutsche </a:t>
            </a:r>
            <a:r>
              <a:rPr lang="en-US" dirty="0" smtClean="0"/>
              <a:t> Telecoms, France Telecoms  </a:t>
            </a:r>
            <a:endParaRPr lang="en-US" dirty="0" smtClean="0"/>
          </a:p>
          <a:p>
            <a:pPr marL="514350" lvl="0" indent="-514350">
              <a:buAutoNum type="arabicPeriod"/>
            </a:pPr>
            <a:r>
              <a:rPr lang="en-US" b="1" dirty="0" smtClean="0">
                <a:solidFill>
                  <a:srgbClr val="002060"/>
                </a:solidFill>
              </a:rPr>
              <a:t>Mobile Virtual Network Operator (MVNO)</a:t>
            </a:r>
          </a:p>
          <a:p>
            <a:pPr lvl="1"/>
            <a:r>
              <a:rPr lang="en-US" dirty="0" smtClean="0"/>
              <a:t>Do not own the network </a:t>
            </a:r>
          </a:p>
          <a:p>
            <a:pPr lvl="1"/>
            <a:r>
              <a:rPr lang="en-US" dirty="0" smtClean="0"/>
              <a:t>Use networks of large(r) operators with specific </a:t>
            </a:r>
            <a:r>
              <a:rPr lang="en-US" dirty="0"/>
              <a:t>b</a:t>
            </a:r>
            <a:r>
              <a:rPr lang="en-US" dirty="0" smtClean="0"/>
              <a:t>usiness agreement</a:t>
            </a:r>
          </a:p>
          <a:p>
            <a:pPr lvl="1"/>
            <a:r>
              <a:rPr lang="en-US" dirty="0" smtClean="0"/>
              <a:t>Create their own business model </a:t>
            </a:r>
          </a:p>
          <a:p>
            <a:pPr lvl="2"/>
            <a:r>
              <a:rPr lang="en-US" b="1" dirty="0" smtClean="0">
                <a:solidFill>
                  <a:srgbClr val="002060"/>
                </a:solidFill>
              </a:rPr>
              <a:t>Advantage: </a:t>
            </a:r>
            <a:r>
              <a:rPr lang="en-US" dirty="0" smtClean="0"/>
              <a:t>Can increase accessibility by providing different </a:t>
            </a:r>
            <a:r>
              <a:rPr lang="en-US" dirty="0"/>
              <a:t>business models, e.g., provide prepaid when the larger operator provides postpaid services, e.g., </a:t>
            </a:r>
          </a:p>
          <a:p>
            <a:pPr lvl="2"/>
            <a:r>
              <a:rPr lang="en-US" dirty="0" smtClean="0"/>
              <a:t> </a:t>
            </a:r>
            <a:r>
              <a:rPr lang="en-US" b="1" dirty="0" smtClean="0">
                <a:solidFill>
                  <a:srgbClr val="002060"/>
                </a:solidFill>
              </a:rPr>
              <a:t>Challenge</a:t>
            </a:r>
            <a:r>
              <a:rPr lang="en-US" b="1" dirty="0" smtClean="0">
                <a:solidFill>
                  <a:srgbClr val="002060"/>
                </a:solidFill>
              </a:rPr>
              <a:t>: </a:t>
            </a:r>
            <a:r>
              <a:rPr lang="en-US" dirty="0" smtClean="0"/>
              <a:t>MVNO have the same coverage as the large operator since they use the same network, hence do not present a solution to extend connectivity</a:t>
            </a:r>
          </a:p>
          <a:p>
            <a:pPr lvl="2"/>
            <a:r>
              <a:rPr lang="en-US" b="1" dirty="0" smtClean="0">
                <a:solidFill>
                  <a:srgbClr val="002060"/>
                </a:solidFill>
              </a:rPr>
              <a:t>Case study: </a:t>
            </a:r>
            <a:r>
              <a:rPr lang="en-US" dirty="0" err="1" smtClean="0"/>
              <a:t>Voiceworks</a:t>
            </a:r>
            <a:r>
              <a:rPr lang="en-US" dirty="0"/>
              <a:t> </a:t>
            </a:r>
            <a:r>
              <a:rPr lang="en-US" dirty="0" smtClean="0"/>
              <a:t>Netherlands, </a:t>
            </a:r>
            <a:r>
              <a:rPr lang="en-US" dirty="0"/>
              <a:t>Welcome </a:t>
            </a:r>
            <a:r>
              <a:rPr lang="en-US" dirty="0" smtClean="0"/>
              <a:t>Italia,</a:t>
            </a:r>
            <a:r>
              <a:rPr lang="en-US" dirty="0"/>
              <a:t> </a:t>
            </a:r>
            <a:r>
              <a:rPr lang="en-US" dirty="0" smtClean="0"/>
              <a:t>a </a:t>
            </a:r>
            <a:r>
              <a:rPr lang="en-US" dirty="0"/>
              <a:t>B2B telecommunications </a:t>
            </a:r>
            <a:r>
              <a:rPr lang="en-US" dirty="0" smtClean="0"/>
              <a:t>provider, </a:t>
            </a:r>
            <a:r>
              <a:rPr lang="en-US" dirty="0" err="1" smtClean="0"/>
              <a:t>Transatel</a:t>
            </a:r>
            <a:r>
              <a:rPr lang="en-US" dirty="0"/>
              <a:t> </a:t>
            </a:r>
            <a:r>
              <a:rPr lang="en-US" dirty="0" smtClean="0"/>
              <a:t>launched </a:t>
            </a:r>
            <a:r>
              <a:rPr lang="en-US" dirty="0"/>
              <a:t>over 150 MVNOs </a:t>
            </a:r>
            <a:r>
              <a:rPr lang="en-US" dirty="0" smtClean="0"/>
              <a:t>with expertise </a:t>
            </a:r>
            <a:r>
              <a:rPr lang="en-US" dirty="0"/>
              <a:t>in Machine-to-Machine </a:t>
            </a:r>
            <a:r>
              <a:rPr lang="en-US" dirty="0" smtClean="0"/>
              <a:t>connectivity and </a:t>
            </a:r>
            <a:r>
              <a:rPr lang="en-US" dirty="0" err="1"/>
              <a:t>IoT</a:t>
            </a:r>
            <a:r>
              <a:rPr lang="en-US" dirty="0"/>
              <a:t> (Internet of Things</a:t>
            </a:r>
            <a:r>
              <a:rPr lang="en-US" dirty="0" smtClean="0"/>
              <a:t>)</a:t>
            </a:r>
            <a:endParaRPr lang="en-US" dirty="0"/>
          </a:p>
        </p:txBody>
      </p:sp>
    </p:spTree>
    <p:extLst>
      <p:ext uri="{BB962C8B-B14F-4D97-AF65-F5344CB8AC3E}">
        <p14:creationId xmlns:p14="http://schemas.microsoft.com/office/powerpoint/2010/main" val="4089698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572" y="124413"/>
            <a:ext cx="10515600" cy="1325563"/>
          </a:xfrm>
        </p:spPr>
        <p:txBody>
          <a:bodyPr/>
          <a:lstStyle/>
          <a:p>
            <a:pPr algn="ctr"/>
            <a:r>
              <a:rPr lang="en-US" b="1" dirty="0">
                <a:solidFill>
                  <a:srgbClr val="002060"/>
                </a:solidFill>
              </a:rPr>
              <a:t>Business and regulatory </a:t>
            </a:r>
            <a:r>
              <a:rPr lang="en-US" b="1" dirty="0" smtClean="0">
                <a:solidFill>
                  <a:srgbClr val="002060"/>
                </a:solidFill>
              </a:rPr>
              <a:t>models </a:t>
            </a:r>
            <a:r>
              <a:rPr lang="en-US" sz="2400" b="1" dirty="0">
                <a:solidFill>
                  <a:srgbClr val="002060"/>
                </a:solidFill>
              </a:rPr>
              <a:t>(cont.)</a:t>
            </a:r>
            <a:endParaRPr lang="en-US" sz="2400" b="1" dirty="0">
              <a:solidFill>
                <a:srgbClr val="002060"/>
              </a:solidFill>
            </a:endParaRPr>
          </a:p>
        </p:txBody>
      </p:sp>
      <p:sp>
        <p:nvSpPr>
          <p:cNvPr id="3" name="Content Placeholder 2"/>
          <p:cNvSpPr>
            <a:spLocks noGrp="1"/>
          </p:cNvSpPr>
          <p:nvPr>
            <p:ph idx="1"/>
          </p:nvPr>
        </p:nvSpPr>
        <p:spPr>
          <a:xfrm>
            <a:off x="119744" y="1175656"/>
            <a:ext cx="11183983" cy="5408023"/>
          </a:xfrm>
        </p:spPr>
        <p:txBody>
          <a:bodyPr>
            <a:normAutofit/>
          </a:bodyPr>
          <a:lstStyle/>
          <a:p>
            <a:pPr marL="0" indent="0">
              <a:buNone/>
            </a:pPr>
            <a:r>
              <a:rPr lang="en-US" dirty="0"/>
              <a:t> </a:t>
            </a:r>
          </a:p>
          <a:p>
            <a:pPr marL="0" indent="0">
              <a:buNone/>
            </a:pPr>
            <a:r>
              <a:rPr lang="en-US" b="1" dirty="0" smtClean="0">
                <a:solidFill>
                  <a:srgbClr val="002060"/>
                </a:solidFill>
              </a:rPr>
              <a:t>3. Small Operators, e.g., </a:t>
            </a:r>
            <a:r>
              <a:rPr lang="en-US" b="1" dirty="0">
                <a:solidFill>
                  <a:srgbClr val="002060"/>
                </a:solidFill>
              </a:rPr>
              <a:t>Internet </a:t>
            </a:r>
            <a:r>
              <a:rPr lang="en-US" b="1" dirty="0" smtClean="0">
                <a:solidFill>
                  <a:srgbClr val="002060"/>
                </a:solidFill>
              </a:rPr>
              <a:t>Service </a:t>
            </a:r>
            <a:r>
              <a:rPr lang="en-US" b="1" dirty="0">
                <a:solidFill>
                  <a:srgbClr val="002060"/>
                </a:solidFill>
              </a:rPr>
              <a:t>P</a:t>
            </a:r>
            <a:r>
              <a:rPr lang="en-US" b="1" dirty="0" smtClean="0">
                <a:solidFill>
                  <a:srgbClr val="002060"/>
                </a:solidFill>
              </a:rPr>
              <a:t>roviders (ISP)</a:t>
            </a:r>
          </a:p>
          <a:p>
            <a:pPr lvl="1"/>
            <a:r>
              <a:rPr lang="en-US" dirty="0" smtClean="0"/>
              <a:t>Operate </a:t>
            </a:r>
            <a:r>
              <a:rPr lang="en-US" dirty="0"/>
              <a:t>under authorization (Less stringent than a license and most </a:t>
            </a:r>
            <a:r>
              <a:rPr lang="en-US" dirty="0" smtClean="0"/>
              <a:t>times free or low with low fees)</a:t>
            </a:r>
            <a:endParaRPr lang="en-US" dirty="0"/>
          </a:p>
          <a:p>
            <a:pPr lvl="1"/>
            <a:r>
              <a:rPr lang="en-US" dirty="0"/>
              <a:t>Usually small to mid-sized </a:t>
            </a:r>
            <a:r>
              <a:rPr lang="en-US" dirty="0" smtClean="0"/>
              <a:t>operators</a:t>
            </a:r>
          </a:p>
          <a:p>
            <a:pPr lvl="1"/>
            <a:r>
              <a:rPr lang="en-US" dirty="0" smtClean="0"/>
              <a:t>Can operate in unlicensed (e.g., Wi-Fi) or licensed regime spectrum  </a:t>
            </a:r>
            <a:endParaRPr lang="en-US" dirty="0"/>
          </a:p>
          <a:p>
            <a:pPr lvl="1"/>
            <a:r>
              <a:rPr lang="en-US" dirty="0" smtClean="0"/>
              <a:t>In some countries they can provide data and voice but in many countries, they provide </a:t>
            </a:r>
            <a:r>
              <a:rPr lang="en-US" dirty="0"/>
              <a:t>only data </a:t>
            </a:r>
            <a:r>
              <a:rPr lang="en-US" dirty="0" smtClean="0"/>
              <a:t>and are </a:t>
            </a:r>
            <a:r>
              <a:rPr lang="en-US" dirty="0"/>
              <a:t>not allowed to provide voice over IP using a number, to “protect” the large operators </a:t>
            </a:r>
            <a:r>
              <a:rPr lang="en-US" dirty="0" smtClean="0"/>
              <a:t>who pay </a:t>
            </a:r>
            <a:r>
              <a:rPr lang="en-US" dirty="0"/>
              <a:t>fees. </a:t>
            </a:r>
          </a:p>
          <a:p>
            <a:pPr lvl="2"/>
            <a:r>
              <a:rPr lang="en-US" b="1" dirty="0" smtClean="0">
                <a:solidFill>
                  <a:srgbClr val="002060"/>
                </a:solidFill>
              </a:rPr>
              <a:t>Advantages</a:t>
            </a:r>
            <a:r>
              <a:rPr lang="en-US" dirty="0" smtClean="0">
                <a:solidFill>
                  <a:srgbClr val="002060"/>
                </a:solidFill>
              </a:rPr>
              <a:t>: </a:t>
            </a:r>
            <a:r>
              <a:rPr lang="en-US" dirty="0"/>
              <a:t>I</a:t>
            </a:r>
            <a:r>
              <a:rPr lang="en-US" dirty="0" smtClean="0"/>
              <a:t>ncrease competition </a:t>
            </a:r>
          </a:p>
          <a:p>
            <a:pPr lvl="2"/>
            <a:r>
              <a:rPr lang="en-US" b="1" dirty="0" smtClean="0">
                <a:solidFill>
                  <a:srgbClr val="002060"/>
                </a:solidFill>
              </a:rPr>
              <a:t>Challenge</a:t>
            </a:r>
            <a:r>
              <a:rPr lang="en-US" dirty="0" smtClean="0">
                <a:solidFill>
                  <a:srgbClr val="002060"/>
                </a:solidFill>
              </a:rPr>
              <a:t>: </a:t>
            </a:r>
            <a:r>
              <a:rPr lang="en-US" dirty="0"/>
              <a:t>T</a:t>
            </a:r>
            <a:r>
              <a:rPr lang="en-US" dirty="0" smtClean="0"/>
              <a:t>heir geographical coverage is rather small and therefore, do not mostly cover remote areas </a:t>
            </a:r>
          </a:p>
          <a:p>
            <a:pPr lvl="2"/>
            <a:r>
              <a:rPr lang="en-US" b="1" dirty="0" smtClean="0">
                <a:solidFill>
                  <a:srgbClr val="002060"/>
                </a:solidFill>
              </a:rPr>
              <a:t>Case study</a:t>
            </a:r>
            <a:r>
              <a:rPr lang="en-US" b="1" dirty="0" smtClean="0">
                <a:solidFill>
                  <a:schemeClr val="accent5">
                    <a:lumMod val="75000"/>
                  </a:schemeClr>
                </a:solidFill>
              </a:rPr>
              <a:t>: </a:t>
            </a:r>
            <a:r>
              <a:rPr lang="en-US" dirty="0" smtClean="0"/>
              <a:t>Business case for small operators has been experimented in various countries in </a:t>
            </a:r>
            <a:r>
              <a:rPr lang="en-US" dirty="0"/>
              <a:t>L</a:t>
            </a:r>
            <a:r>
              <a:rPr lang="en-US" dirty="0" smtClean="0"/>
              <a:t>atin America </a:t>
            </a:r>
            <a:endParaRPr lang="en-US" dirty="0" smtClean="0"/>
          </a:p>
          <a:p>
            <a:pPr marL="457200" lvl="1" indent="0">
              <a:buNone/>
            </a:pPr>
            <a:endParaRPr lang="en-US" dirty="0"/>
          </a:p>
        </p:txBody>
      </p:sp>
    </p:spTree>
    <p:extLst>
      <p:ext uri="{BB962C8B-B14F-4D97-AF65-F5344CB8AC3E}">
        <p14:creationId xmlns:p14="http://schemas.microsoft.com/office/powerpoint/2010/main" val="3872127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572" y="124413"/>
            <a:ext cx="10515600" cy="1325563"/>
          </a:xfrm>
        </p:spPr>
        <p:txBody>
          <a:bodyPr/>
          <a:lstStyle/>
          <a:p>
            <a:pPr algn="ctr"/>
            <a:r>
              <a:rPr lang="en-US" b="1" dirty="0">
                <a:solidFill>
                  <a:srgbClr val="002060"/>
                </a:solidFill>
              </a:rPr>
              <a:t>Business and regulatory </a:t>
            </a:r>
            <a:r>
              <a:rPr lang="en-US" b="1" dirty="0" smtClean="0">
                <a:solidFill>
                  <a:srgbClr val="002060"/>
                </a:solidFill>
              </a:rPr>
              <a:t>models </a:t>
            </a:r>
            <a:r>
              <a:rPr lang="en-US" sz="1800" b="1" dirty="0" smtClean="0">
                <a:solidFill>
                  <a:srgbClr val="002060"/>
                </a:solidFill>
              </a:rPr>
              <a:t>(cont.)</a:t>
            </a:r>
            <a:endParaRPr lang="en-US" sz="1800" b="1" dirty="0">
              <a:solidFill>
                <a:srgbClr val="002060"/>
              </a:solidFill>
            </a:endParaRPr>
          </a:p>
        </p:txBody>
      </p:sp>
      <p:sp>
        <p:nvSpPr>
          <p:cNvPr id="3" name="Content Placeholder 2"/>
          <p:cNvSpPr>
            <a:spLocks noGrp="1"/>
          </p:cNvSpPr>
          <p:nvPr>
            <p:ph idx="1"/>
          </p:nvPr>
        </p:nvSpPr>
        <p:spPr>
          <a:xfrm>
            <a:off x="119744" y="1175656"/>
            <a:ext cx="11183983" cy="5408023"/>
          </a:xfrm>
        </p:spPr>
        <p:txBody>
          <a:bodyPr>
            <a:normAutofit fontScale="92500"/>
          </a:bodyPr>
          <a:lstStyle/>
          <a:p>
            <a:pPr marL="0" indent="0">
              <a:buNone/>
            </a:pPr>
            <a:r>
              <a:rPr lang="en-US" dirty="0"/>
              <a:t> </a:t>
            </a:r>
          </a:p>
          <a:p>
            <a:pPr marL="0" indent="0">
              <a:buNone/>
            </a:pPr>
            <a:r>
              <a:rPr lang="en-US" b="1" dirty="0" smtClean="0">
                <a:solidFill>
                  <a:srgbClr val="002060"/>
                </a:solidFill>
              </a:rPr>
              <a:t>4. Community Networks</a:t>
            </a:r>
          </a:p>
          <a:p>
            <a:pPr lvl="1"/>
            <a:r>
              <a:rPr lang="en-US" dirty="0" smtClean="0"/>
              <a:t>Usually very small networks managed by the community itself  </a:t>
            </a:r>
            <a:endParaRPr lang="en-US" dirty="0"/>
          </a:p>
          <a:p>
            <a:pPr lvl="1"/>
            <a:r>
              <a:rPr lang="en-US" dirty="0" smtClean="0"/>
              <a:t>Different business models exist  </a:t>
            </a:r>
            <a:endParaRPr lang="en-US" dirty="0"/>
          </a:p>
          <a:p>
            <a:pPr lvl="2"/>
            <a:r>
              <a:rPr lang="en-US" b="1" dirty="0" smtClean="0">
                <a:solidFill>
                  <a:srgbClr val="002060"/>
                </a:solidFill>
              </a:rPr>
              <a:t>Advantage:  </a:t>
            </a:r>
            <a:r>
              <a:rPr lang="en-US" dirty="0" smtClean="0"/>
              <a:t>Allows unconnected community to be connected </a:t>
            </a:r>
          </a:p>
          <a:p>
            <a:pPr lvl="2"/>
            <a:r>
              <a:rPr lang="en-US" b="1" dirty="0" smtClean="0">
                <a:solidFill>
                  <a:srgbClr val="002060"/>
                </a:solidFill>
              </a:rPr>
              <a:t>Challenge: </a:t>
            </a:r>
            <a:r>
              <a:rPr lang="en-US" dirty="0" smtClean="0"/>
              <a:t>Sustainability of the community network is rather a challenge </a:t>
            </a:r>
          </a:p>
          <a:p>
            <a:pPr lvl="2"/>
            <a:r>
              <a:rPr lang="en-US" b="1" dirty="0" smtClean="0">
                <a:solidFill>
                  <a:srgbClr val="002060"/>
                </a:solidFill>
              </a:rPr>
              <a:t>Case study: </a:t>
            </a:r>
            <a:r>
              <a:rPr lang="en-US" dirty="0" smtClean="0"/>
              <a:t>Community networks have been experimented in many countries, particularly in Central and Latin America </a:t>
            </a:r>
            <a:endParaRPr lang="en-US" dirty="0" smtClean="0"/>
          </a:p>
          <a:p>
            <a:pPr marL="0" indent="0">
              <a:buNone/>
            </a:pPr>
            <a:r>
              <a:rPr lang="en-US" b="1" dirty="0" smtClean="0">
                <a:solidFill>
                  <a:srgbClr val="002060"/>
                </a:solidFill>
              </a:rPr>
              <a:t>5. Hybrid Model </a:t>
            </a:r>
            <a:endParaRPr lang="en-US" b="1" dirty="0">
              <a:solidFill>
                <a:srgbClr val="002060"/>
              </a:solidFill>
            </a:endParaRPr>
          </a:p>
          <a:p>
            <a:pPr lvl="1"/>
            <a:r>
              <a:rPr lang="en-US" dirty="0" smtClean="0"/>
              <a:t>Interesting models arise when combining two or more business models </a:t>
            </a:r>
          </a:p>
          <a:p>
            <a:pPr lvl="1"/>
            <a:r>
              <a:rPr lang="en-US" b="1" dirty="0" smtClean="0">
                <a:solidFill>
                  <a:srgbClr val="002060"/>
                </a:solidFill>
              </a:rPr>
              <a:t>E.g., Large Operators and small Operators: </a:t>
            </a:r>
            <a:r>
              <a:rPr lang="en-US" dirty="0"/>
              <a:t>S</a:t>
            </a:r>
            <a:r>
              <a:rPr lang="en-US" dirty="0" smtClean="0"/>
              <a:t>mall operator can provide the local solution to the last mile connectivity and big operator provides capacity to connect to the Internet. </a:t>
            </a:r>
          </a:p>
          <a:p>
            <a:pPr lvl="2"/>
            <a:r>
              <a:rPr lang="en-US" b="1" dirty="0" smtClean="0">
                <a:solidFill>
                  <a:srgbClr val="002060"/>
                </a:solidFill>
              </a:rPr>
              <a:t>Advantages</a:t>
            </a:r>
            <a:r>
              <a:rPr lang="en-US" dirty="0" smtClean="0">
                <a:solidFill>
                  <a:srgbClr val="002060"/>
                </a:solidFill>
              </a:rPr>
              <a:t>: </a:t>
            </a:r>
            <a:r>
              <a:rPr lang="en-US" dirty="0" smtClean="0"/>
              <a:t>Can allow expanding the geographical connectivity</a:t>
            </a:r>
          </a:p>
          <a:p>
            <a:pPr lvl="2"/>
            <a:r>
              <a:rPr lang="en-US" b="1" dirty="0" smtClean="0">
                <a:solidFill>
                  <a:srgbClr val="002060"/>
                </a:solidFill>
              </a:rPr>
              <a:t>Challenge</a:t>
            </a:r>
            <a:r>
              <a:rPr lang="en-US" dirty="0" smtClean="0">
                <a:solidFill>
                  <a:srgbClr val="002060"/>
                </a:solidFill>
              </a:rPr>
              <a:t>:   </a:t>
            </a:r>
            <a:r>
              <a:rPr lang="en-US" dirty="0" smtClean="0"/>
              <a:t>necessitate a fair model to allow accessibility (low cost) </a:t>
            </a:r>
          </a:p>
          <a:p>
            <a:pPr lvl="2"/>
            <a:r>
              <a:rPr lang="en-US" b="1" dirty="0" smtClean="0">
                <a:solidFill>
                  <a:srgbClr val="002060"/>
                </a:solidFill>
              </a:rPr>
              <a:t>Case study: </a:t>
            </a:r>
            <a:r>
              <a:rPr lang="en-US" dirty="0" smtClean="0"/>
              <a:t>This </a:t>
            </a:r>
            <a:r>
              <a:rPr lang="en-US" dirty="0"/>
              <a:t>model has been experimented </a:t>
            </a:r>
            <a:r>
              <a:rPr lang="en-US" dirty="0" smtClean="0"/>
              <a:t>in different places, e.g., in India</a:t>
            </a:r>
            <a:endParaRPr lang="en-US" dirty="0"/>
          </a:p>
        </p:txBody>
      </p:sp>
    </p:spTree>
    <p:extLst>
      <p:ext uri="{BB962C8B-B14F-4D97-AF65-F5344CB8AC3E}">
        <p14:creationId xmlns:p14="http://schemas.microsoft.com/office/powerpoint/2010/main" val="1344145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r>
              <a:rPr lang="en-US" b="1" dirty="0" smtClean="0">
                <a:solidFill>
                  <a:srgbClr val="002060"/>
                </a:solidFill>
              </a:rPr>
              <a:t>ITU Last </a:t>
            </a:r>
            <a:r>
              <a:rPr lang="en-US" b="1" dirty="0" smtClean="0">
                <a:solidFill>
                  <a:srgbClr val="002060"/>
                </a:solidFill>
              </a:rPr>
              <a:t>Mile </a:t>
            </a:r>
            <a:r>
              <a:rPr lang="en-US" b="1" dirty="0" smtClean="0">
                <a:solidFill>
                  <a:srgbClr val="002060"/>
                </a:solidFill>
              </a:rPr>
              <a:t>Connectivity Project:</a:t>
            </a:r>
            <a:br>
              <a:rPr lang="en-US" b="1" dirty="0" smtClean="0">
                <a:solidFill>
                  <a:srgbClr val="002060"/>
                </a:solidFill>
              </a:rPr>
            </a:br>
            <a:r>
              <a:rPr lang="en-US" b="1" dirty="0" smtClean="0">
                <a:solidFill>
                  <a:srgbClr val="002060"/>
                </a:solidFill>
              </a:rPr>
              <a:t> Objectives</a:t>
            </a:r>
            <a:endParaRPr lang="en-US" dirty="0">
              <a:solidFill>
                <a:srgbClr val="002060"/>
              </a:solidFill>
            </a:endParaRPr>
          </a:p>
        </p:txBody>
      </p:sp>
      <p:sp>
        <p:nvSpPr>
          <p:cNvPr id="3" name="Content Placeholder 2"/>
          <p:cNvSpPr>
            <a:spLocks noGrp="1"/>
          </p:cNvSpPr>
          <p:nvPr>
            <p:ph idx="1"/>
          </p:nvPr>
        </p:nvSpPr>
        <p:spPr>
          <a:xfrm>
            <a:off x="838200" y="1825625"/>
            <a:ext cx="10803340" cy="4351338"/>
          </a:xfrm>
        </p:spPr>
        <p:txBody>
          <a:bodyPr>
            <a:normAutofit/>
          </a:bodyPr>
          <a:lstStyle/>
          <a:p>
            <a:pPr marL="0" indent="0">
              <a:buNone/>
            </a:pPr>
            <a:r>
              <a:rPr lang="en-US" b="1" dirty="0" smtClean="0">
                <a:solidFill>
                  <a:srgbClr val="002060"/>
                </a:solidFill>
              </a:rPr>
              <a:t>Objective: </a:t>
            </a:r>
            <a:r>
              <a:rPr lang="en-US" dirty="0" smtClean="0"/>
              <a:t>Provide </a:t>
            </a:r>
            <a:r>
              <a:rPr lang="en-US" dirty="0" smtClean="0"/>
              <a:t>guidelines, </a:t>
            </a:r>
            <a:r>
              <a:rPr lang="en-US" dirty="0" smtClean="0"/>
              <a:t>toolkits </a:t>
            </a:r>
            <a:r>
              <a:rPr lang="en-US" dirty="0"/>
              <a:t>and solutions </a:t>
            </a:r>
            <a:r>
              <a:rPr lang="en-US" dirty="0" smtClean="0"/>
              <a:t>to </a:t>
            </a:r>
            <a:r>
              <a:rPr lang="en-US" dirty="0" smtClean="0"/>
              <a:t>support </a:t>
            </a:r>
            <a:r>
              <a:rPr lang="en-US" dirty="0"/>
              <a:t>ITU </a:t>
            </a:r>
            <a:r>
              <a:rPr lang="en-US" dirty="0" smtClean="0"/>
              <a:t>Members </a:t>
            </a:r>
            <a:r>
              <a:rPr lang="en-US" dirty="0"/>
              <a:t>in setting last miles connectivity </a:t>
            </a:r>
            <a:r>
              <a:rPr lang="en-US" dirty="0" smtClean="0"/>
              <a:t>infrastructure and </a:t>
            </a:r>
            <a:r>
              <a:rPr lang="en-US" dirty="0" smtClean="0"/>
              <a:t>applications in order to close the connectivity gap</a:t>
            </a:r>
            <a:endParaRPr lang="en-US" dirty="0" smtClean="0"/>
          </a:p>
          <a:p>
            <a:pPr lvl="1"/>
            <a:r>
              <a:rPr lang="en-US" dirty="0" smtClean="0"/>
              <a:t>Increased </a:t>
            </a:r>
            <a:r>
              <a:rPr lang="en-US" dirty="0"/>
              <a:t>access to </a:t>
            </a:r>
            <a:r>
              <a:rPr lang="en-US" dirty="0" smtClean="0"/>
              <a:t>broadband </a:t>
            </a:r>
            <a:endParaRPr lang="en-US" dirty="0"/>
          </a:p>
          <a:p>
            <a:pPr lvl="2"/>
            <a:r>
              <a:rPr lang="en-US" dirty="0"/>
              <a:t>Increased last mile networks </a:t>
            </a:r>
          </a:p>
          <a:p>
            <a:pPr lvl="2"/>
            <a:r>
              <a:rPr lang="en-US" dirty="0"/>
              <a:t>Interconnection of (local, national and regional) </a:t>
            </a:r>
            <a:r>
              <a:rPr lang="en-US" dirty="0" smtClean="0"/>
              <a:t>networks </a:t>
            </a:r>
            <a:endParaRPr lang="en-US" dirty="0"/>
          </a:p>
          <a:p>
            <a:pPr lvl="1"/>
            <a:r>
              <a:rPr lang="en-US" dirty="0"/>
              <a:t>Reduced cost of </a:t>
            </a:r>
            <a:r>
              <a:rPr lang="en-US" dirty="0" smtClean="0"/>
              <a:t>access </a:t>
            </a:r>
            <a:endParaRPr lang="en-US" dirty="0"/>
          </a:p>
          <a:p>
            <a:pPr lvl="1"/>
            <a:r>
              <a:rPr lang="en-US" dirty="0"/>
              <a:t>Increased development of digital </a:t>
            </a:r>
            <a:r>
              <a:rPr lang="en-US" dirty="0" smtClean="0"/>
              <a:t>Skills </a:t>
            </a:r>
            <a:endParaRPr lang="en-US" dirty="0"/>
          </a:p>
          <a:p>
            <a:pPr lvl="1"/>
            <a:r>
              <a:rPr lang="en-US" dirty="0"/>
              <a:t>Enhanced development </a:t>
            </a:r>
            <a:r>
              <a:rPr lang="en-US" dirty="0" smtClean="0"/>
              <a:t>and use of local solutions, applications, content &amp; data</a:t>
            </a:r>
          </a:p>
          <a:p>
            <a:endParaRPr lang="en-US" dirty="0"/>
          </a:p>
        </p:txBody>
      </p:sp>
    </p:spTree>
    <p:extLst>
      <p:ext uri="{BB962C8B-B14F-4D97-AF65-F5344CB8AC3E}">
        <p14:creationId xmlns:p14="http://schemas.microsoft.com/office/powerpoint/2010/main" val="3760625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2060"/>
                </a:solidFill>
              </a:rPr>
              <a:t>ITU Last Mile Connectivity Project</a:t>
            </a:r>
            <a:r>
              <a:rPr lang="en-US" b="1" dirty="0" smtClean="0">
                <a:solidFill>
                  <a:srgbClr val="002060"/>
                </a:solidFill>
              </a:rPr>
              <a:t>:</a:t>
            </a:r>
            <a:br>
              <a:rPr lang="en-US" b="1" dirty="0" smtClean="0">
                <a:solidFill>
                  <a:srgbClr val="002060"/>
                </a:solidFill>
              </a:rPr>
            </a:br>
            <a:r>
              <a:rPr lang="en-US" b="1" dirty="0" smtClean="0">
                <a:solidFill>
                  <a:srgbClr val="002060"/>
                </a:solidFill>
              </a:rPr>
              <a:t> </a:t>
            </a:r>
            <a:r>
              <a:rPr lang="en-US" b="1" dirty="0">
                <a:solidFill>
                  <a:srgbClr val="002060"/>
                </a:solidFill>
              </a:rPr>
              <a:t>Deliverables</a:t>
            </a:r>
            <a:r>
              <a:rPr lang="en-US" dirty="0" smtClean="0">
                <a:solidFill>
                  <a:srgbClr val="002060"/>
                </a:solidFill>
              </a:rPr>
              <a:t> </a:t>
            </a:r>
            <a:endParaRPr lang="en-US" dirty="0">
              <a:solidFill>
                <a:srgbClr val="002060"/>
              </a:solidFill>
            </a:endParaRPr>
          </a:p>
        </p:txBody>
      </p:sp>
      <p:sp>
        <p:nvSpPr>
          <p:cNvPr id="3" name="Content Placeholder 2"/>
          <p:cNvSpPr>
            <a:spLocks noGrp="1"/>
          </p:cNvSpPr>
          <p:nvPr>
            <p:ph idx="1"/>
          </p:nvPr>
        </p:nvSpPr>
        <p:spPr>
          <a:xfrm>
            <a:off x="430306" y="1865500"/>
            <a:ext cx="11631706" cy="4351338"/>
          </a:xfrm>
        </p:spPr>
        <p:txBody>
          <a:bodyPr>
            <a:normAutofit lnSpcReduction="10000"/>
          </a:bodyPr>
          <a:lstStyle/>
          <a:p>
            <a:r>
              <a:rPr lang="en-US" dirty="0" smtClean="0"/>
              <a:t>Compilation of case </a:t>
            </a:r>
            <a:r>
              <a:rPr lang="en-US" dirty="0" smtClean="0"/>
              <a:t>studies, from different regions of the world, on </a:t>
            </a:r>
            <a:r>
              <a:rPr lang="en-US" dirty="0" smtClean="0"/>
              <a:t>last mile connectivity solutions </a:t>
            </a:r>
          </a:p>
          <a:p>
            <a:r>
              <a:rPr lang="en-US" dirty="0" smtClean="0"/>
              <a:t>Analysis of the use of </a:t>
            </a:r>
            <a:r>
              <a:rPr lang="en-US" dirty="0" smtClean="0"/>
              <a:t>different technologies, policies, regulations and business models </a:t>
            </a:r>
            <a:r>
              <a:rPr lang="en-US" dirty="0" smtClean="0"/>
              <a:t>to provide citizens </a:t>
            </a:r>
            <a:r>
              <a:rPr lang="en-US" dirty="0" smtClean="0"/>
              <a:t>with </a:t>
            </a:r>
            <a:r>
              <a:rPr lang="en-US" dirty="0" smtClean="0"/>
              <a:t>affordable </a:t>
            </a:r>
            <a:r>
              <a:rPr lang="en-US" dirty="0" smtClean="0"/>
              <a:t>and accessible last </a:t>
            </a:r>
            <a:r>
              <a:rPr lang="en-US" dirty="0" smtClean="0"/>
              <a:t>mile </a:t>
            </a:r>
            <a:r>
              <a:rPr lang="en-US" dirty="0" smtClean="0"/>
              <a:t>connectivity solutions</a:t>
            </a:r>
            <a:endParaRPr lang="en-US" dirty="0" smtClean="0"/>
          </a:p>
          <a:p>
            <a:r>
              <a:rPr lang="en-US" dirty="0" smtClean="0"/>
              <a:t>Guidelines and/</a:t>
            </a:r>
            <a:r>
              <a:rPr lang="en-US" dirty="0" smtClean="0"/>
              <a:t>or </a:t>
            </a:r>
            <a:r>
              <a:rPr lang="en-US" dirty="0" smtClean="0"/>
              <a:t>toolkits </a:t>
            </a:r>
            <a:r>
              <a:rPr lang="en-US" dirty="0" smtClean="0"/>
              <a:t>for setting, maintaining and using last mile connectivity solutions</a:t>
            </a:r>
          </a:p>
          <a:p>
            <a:r>
              <a:rPr lang="en-US" dirty="0"/>
              <a:t>C</a:t>
            </a:r>
            <a:r>
              <a:rPr lang="en-US" dirty="0" smtClean="0"/>
              <a:t>apacity building for local applications </a:t>
            </a:r>
            <a:r>
              <a:rPr lang="en-US" dirty="0" smtClean="0"/>
              <a:t>development </a:t>
            </a:r>
            <a:r>
              <a:rPr lang="en-US" dirty="0" smtClean="0"/>
              <a:t>as well as innovations </a:t>
            </a:r>
            <a:endParaRPr lang="en-US" dirty="0" smtClean="0"/>
          </a:p>
          <a:p>
            <a:r>
              <a:rPr lang="en-US" dirty="0" smtClean="0"/>
              <a:t>Local data and content production, storage and processing</a:t>
            </a:r>
          </a:p>
          <a:p>
            <a:r>
              <a:rPr lang="en-US" dirty="0" smtClean="0"/>
              <a:t>Implementation of last mile connectivity solutions</a:t>
            </a:r>
            <a:endParaRPr lang="en-US" dirty="0" smtClean="0"/>
          </a:p>
          <a:p>
            <a:endParaRPr lang="en-US" dirty="0"/>
          </a:p>
        </p:txBody>
      </p:sp>
    </p:spTree>
    <p:extLst>
      <p:ext uri="{BB962C8B-B14F-4D97-AF65-F5344CB8AC3E}">
        <p14:creationId xmlns:p14="http://schemas.microsoft.com/office/powerpoint/2010/main" val="3416494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2060"/>
                </a:solidFill>
              </a:rPr>
              <a:t>Outline</a:t>
            </a:r>
            <a:endParaRPr lang="en-US" b="1" dirty="0">
              <a:solidFill>
                <a:srgbClr val="002060"/>
              </a:solidFill>
            </a:endParaRPr>
          </a:p>
        </p:txBody>
      </p:sp>
      <p:sp>
        <p:nvSpPr>
          <p:cNvPr id="3" name="Content Placeholder 2"/>
          <p:cNvSpPr>
            <a:spLocks noGrp="1"/>
          </p:cNvSpPr>
          <p:nvPr>
            <p:ph idx="1"/>
          </p:nvPr>
        </p:nvSpPr>
        <p:spPr/>
        <p:txBody>
          <a:bodyPr/>
          <a:lstStyle/>
          <a:p>
            <a:r>
              <a:rPr lang="en-US" dirty="0" smtClean="0"/>
              <a:t>Introduction</a:t>
            </a:r>
          </a:p>
          <a:p>
            <a:r>
              <a:rPr lang="en-US" dirty="0" smtClean="0"/>
              <a:t>Technologies for Last Mile Connectivity</a:t>
            </a:r>
          </a:p>
          <a:p>
            <a:r>
              <a:rPr lang="en-US" dirty="0" smtClean="0"/>
              <a:t>Business and Policy Models </a:t>
            </a:r>
            <a:r>
              <a:rPr lang="en-US" dirty="0"/>
              <a:t>for Last Mile </a:t>
            </a:r>
            <a:r>
              <a:rPr lang="en-US" dirty="0" smtClean="0"/>
              <a:t>Connectivity</a:t>
            </a:r>
          </a:p>
          <a:p>
            <a:r>
              <a:rPr lang="en-US" dirty="0" smtClean="0"/>
              <a:t>ITU Project on Last Mile Connectivity</a:t>
            </a:r>
          </a:p>
          <a:p>
            <a:r>
              <a:rPr lang="en-US" dirty="0" smtClean="0"/>
              <a:t>Conclusion</a:t>
            </a:r>
          </a:p>
        </p:txBody>
      </p:sp>
    </p:spTree>
    <p:extLst>
      <p:ext uri="{BB962C8B-B14F-4D97-AF65-F5344CB8AC3E}">
        <p14:creationId xmlns:p14="http://schemas.microsoft.com/office/powerpoint/2010/main" val="3767553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2060"/>
                </a:solidFill>
              </a:rPr>
              <a:t>ITU Last Mile Connectivity Project: </a:t>
            </a:r>
            <a:r>
              <a:rPr lang="en-US" b="1" dirty="0" smtClean="0">
                <a:solidFill>
                  <a:srgbClr val="002060"/>
                </a:solidFill>
              </a:rPr>
              <a:t/>
            </a:r>
            <a:br>
              <a:rPr lang="en-US" b="1" dirty="0" smtClean="0">
                <a:solidFill>
                  <a:srgbClr val="002060"/>
                </a:solidFill>
              </a:rPr>
            </a:br>
            <a:r>
              <a:rPr lang="en-US" b="1" dirty="0" smtClean="0">
                <a:solidFill>
                  <a:srgbClr val="002060"/>
                </a:solidFill>
              </a:rPr>
              <a:t>Implementation</a:t>
            </a:r>
            <a:endParaRPr lang="en-US" b="1" dirty="0">
              <a:solidFill>
                <a:srgbClr val="002060"/>
              </a:solidFill>
            </a:endParaRPr>
          </a:p>
        </p:txBody>
      </p:sp>
      <p:sp>
        <p:nvSpPr>
          <p:cNvPr id="3" name="Content Placeholder 2"/>
          <p:cNvSpPr>
            <a:spLocks noGrp="1"/>
          </p:cNvSpPr>
          <p:nvPr>
            <p:ph idx="1"/>
          </p:nvPr>
        </p:nvSpPr>
        <p:spPr>
          <a:xfrm>
            <a:off x="237309" y="1796416"/>
            <a:ext cx="11392314" cy="4924696"/>
          </a:xfrm>
        </p:spPr>
        <p:txBody>
          <a:bodyPr>
            <a:normAutofit/>
          </a:bodyPr>
          <a:lstStyle/>
          <a:p>
            <a:r>
              <a:rPr lang="en-US" dirty="0"/>
              <a:t>The project will be implemented by </a:t>
            </a:r>
            <a:r>
              <a:rPr lang="en-US" dirty="0" smtClean="0"/>
              <a:t>the ITU </a:t>
            </a:r>
            <a:r>
              <a:rPr lang="en-US" dirty="0"/>
              <a:t>and various partners </a:t>
            </a:r>
          </a:p>
          <a:p>
            <a:pPr lvl="1"/>
            <a:r>
              <a:rPr lang="en-US" dirty="0" smtClean="0"/>
              <a:t>The project will be </a:t>
            </a:r>
            <a:r>
              <a:rPr lang="en-US" dirty="0" smtClean="0"/>
              <a:t>under the umbrella of the ITU</a:t>
            </a:r>
            <a:endParaRPr lang="en-US" dirty="0" smtClean="0"/>
          </a:p>
          <a:p>
            <a:pPr lvl="1"/>
            <a:r>
              <a:rPr lang="en-US" dirty="0" smtClean="0"/>
              <a:t>Potential p</a:t>
            </a:r>
            <a:r>
              <a:rPr lang="en-US" dirty="0" smtClean="0"/>
              <a:t>artners are invited to provide contributions </a:t>
            </a:r>
            <a:r>
              <a:rPr lang="en-US" dirty="0" smtClean="0"/>
              <a:t>in any part of the study </a:t>
            </a:r>
          </a:p>
          <a:p>
            <a:pPr lvl="2"/>
            <a:r>
              <a:rPr lang="en-US" dirty="0" smtClean="0"/>
              <a:t>Case studies</a:t>
            </a:r>
          </a:p>
          <a:p>
            <a:pPr lvl="2"/>
            <a:r>
              <a:rPr lang="en-US" dirty="0" smtClean="0"/>
              <a:t>Last mile connectivity technologies</a:t>
            </a:r>
          </a:p>
          <a:p>
            <a:pPr lvl="2"/>
            <a:r>
              <a:rPr lang="en-US" dirty="0" smtClean="0"/>
              <a:t>Sustainable business solutions for last mile connectivity </a:t>
            </a:r>
          </a:p>
          <a:p>
            <a:pPr lvl="2"/>
            <a:r>
              <a:rPr lang="en-US" dirty="0" smtClean="0"/>
              <a:t>Regulations and Policies</a:t>
            </a:r>
          </a:p>
          <a:p>
            <a:pPr lvl="2"/>
            <a:r>
              <a:rPr lang="en-US" dirty="0" smtClean="0"/>
              <a:t>Applications</a:t>
            </a:r>
          </a:p>
          <a:p>
            <a:pPr lvl="2"/>
            <a:r>
              <a:rPr lang="en-US" dirty="0" smtClean="0"/>
              <a:t>Implementation of the last mile connectivity solutions </a:t>
            </a:r>
          </a:p>
          <a:p>
            <a:pPr lvl="2"/>
            <a:r>
              <a:rPr lang="en-US" dirty="0" smtClean="0"/>
              <a:t>Financing the project implementation </a:t>
            </a:r>
            <a:endParaRPr lang="en-US" dirty="0"/>
          </a:p>
          <a:p>
            <a:r>
              <a:rPr lang="en-US" dirty="0" smtClean="0"/>
              <a:t>The contributors and their organizations will be recognized (as contributors or authors)</a:t>
            </a:r>
            <a:endParaRPr lang="en-US" dirty="0"/>
          </a:p>
          <a:p>
            <a:pPr marL="457200" lvl="1" indent="0">
              <a:buNone/>
            </a:pPr>
            <a:endParaRPr lang="en-US" dirty="0" smtClean="0"/>
          </a:p>
        </p:txBody>
      </p:sp>
    </p:spTree>
    <p:extLst>
      <p:ext uri="{BB962C8B-B14F-4D97-AF65-F5344CB8AC3E}">
        <p14:creationId xmlns:p14="http://schemas.microsoft.com/office/powerpoint/2010/main" val="2397798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221" y="2550386"/>
            <a:ext cx="10515600" cy="1325563"/>
          </a:xfrm>
        </p:spPr>
        <p:txBody>
          <a:bodyPr>
            <a:normAutofit fontScale="90000"/>
          </a:bodyPr>
          <a:lstStyle/>
          <a:p>
            <a:pPr algn="ctr"/>
            <a:r>
              <a:rPr lang="en-US" dirty="0"/>
              <a:t>Please contact Aminata A. Garba, </a:t>
            </a:r>
            <a:r>
              <a:rPr lang="en-US" dirty="0">
                <a:hlinkClick r:id="rId2"/>
              </a:rPr>
              <a:t>aminata.amadou-garba@itu.int</a:t>
            </a:r>
            <a:r>
              <a:rPr lang="en-US" dirty="0"/>
              <a:t>, for more information, questions or interests about </a:t>
            </a:r>
            <a:r>
              <a:rPr lang="en-US" dirty="0" smtClean="0"/>
              <a:t>the ITU Last Mile Connectivity Project </a:t>
            </a:r>
            <a:r>
              <a:rPr lang="en-US" dirty="0"/>
              <a:t/>
            </a:r>
            <a:br>
              <a:rPr lang="en-US" dirty="0"/>
            </a:br>
            <a:r>
              <a:rPr lang="en-US" dirty="0" smtClean="0"/>
              <a:t>Thank You</a:t>
            </a:r>
            <a:endParaRPr lang="en-US" dirty="0"/>
          </a:p>
        </p:txBody>
      </p:sp>
    </p:spTree>
    <p:extLst>
      <p:ext uri="{BB962C8B-B14F-4D97-AF65-F5344CB8AC3E}">
        <p14:creationId xmlns:p14="http://schemas.microsoft.com/office/powerpoint/2010/main" val="2845224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2060"/>
                </a:solidFill>
              </a:rPr>
              <a:t>Introduction</a:t>
            </a:r>
            <a:endParaRPr lang="en-US" b="1" dirty="0">
              <a:solidFill>
                <a:srgbClr val="002060"/>
              </a:solidFill>
            </a:endParaRPr>
          </a:p>
        </p:txBody>
      </p:sp>
      <p:sp>
        <p:nvSpPr>
          <p:cNvPr id="3" name="Content Placeholder 2"/>
          <p:cNvSpPr>
            <a:spLocks noGrp="1"/>
          </p:cNvSpPr>
          <p:nvPr>
            <p:ph idx="1"/>
          </p:nvPr>
        </p:nvSpPr>
        <p:spPr/>
        <p:txBody>
          <a:bodyPr>
            <a:normAutofit fontScale="92500"/>
          </a:bodyPr>
          <a:lstStyle/>
          <a:p>
            <a:pPr algn="just"/>
            <a:r>
              <a:rPr lang="en-US" dirty="0"/>
              <a:t>The </a:t>
            </a:r>
            <a:r>
              <a:rPr lang="en-US" dirty="0" smtClean="0"/>
              <a:t>Digital Transformation requires </a:t>
            </a:r>
            <a:r>
              <a:rPr lang="en-GB" dirty="0" smtClean="0"/>
              <a:t>using </a:t>
            </a:r>
            <a:r>
              <a:rPr lang="en-GB" dirty="0"/>
              <a:t>digital </a:t>
            </a:r>
            <a:r>
              <a:rPr lang="en-GB" dirty="0" smtClean="0"/>
              <a:t>technologies in various activities of an organization/country to </a:t>
            </a:r>
            <a:r>
              <a:rPr lang="en-US" dirty="0" smtClean="0"/>
              <a:t>improve efficiency and livelihood. </a:t>
            </a:r>
          </a:p>
          <a:p>
            <a:pPr lvl="1" algn="just"/>
            <a:r>
              <a:rPr lang="en-US" dirty="0" smtClean="0"/>
              <a:t>Digital transformation has been ongoing for many years </a:t>
            </a:r>
          </a:p>
          <a:p>
            <a:pPr lvl="1" algn="just"/>
            <a:r>
              <a:rPr lang="en-US" dirty="0" smtClean="0"/>
              <a:t>Resurge (last few years) with many organizations undergoing digital transformation </a:t>
            </a:r>
          </a:p>
          <a:p>
            <a:pPr lvl="1" algn="just"/>
            <a:r>
              <a:rPr lang="en-US" dirty="0" smtClean="0"/>
              <a:t>Different organizations/countries are at different stage of the process</a:t>
            </a:r>
          </a:p>
          <a:p>
            <a:r>
              <a:rPr lang="en-US" dirty="0" smtClean="0"/>
              <a:t>Digital </a:t>
            </a:r>
            <a:r>
              <a:rPr lang="en-US" dirty="0"/>
              <a:t>Transformation </a:t>
            </a:r>
            <a:r>
              <a:rPr lang="en-US" dirty="0" smtClean="0"/>
              <a:t>Tools </a:t>
            </a:r>
            <a:endParaRPr lang="en-US" dirty="0"/>
          </a:p>
          <a:p>
            <a:pPr lvl="1"/>
            <a:r>
              <a:rPr lang="en-US" dirty="0"/>
              <a:t>T</a:t>
            </a:r>
            <a:r>
              <a:rPr lang="en-US" dirty="0" smtClean="0"/>
              <a:t>ools </a:t>
            </a:r>
            <a:r>
              <a:rPr lang="en-US" dirty="0"/>
              <a:t>for diagnostic and prognostic </a:t>
            </a:r>
            <a:endParaRPr lang="en-US" dirty="0" smtClean="0"/>
          </a:p>
          <a:p>
            <a:pPr lvl="1"/>
            <a:r>
              <a:rPr lang="en-US" dirty="0" smtClean="0"/>
              <a:t>A national digital transformation </a:t>
            </a:r>
            <a:r>
              <a:rPr lang="en-US" dirty="0" smtClean="0"/>
              <a:t>strategy and plan </a:t>
            </a:r>
            <a:endParaRPr lang="en-US" dirty="0"/>
          </a:p>
          <a:p>
            <a:pPr lvl="1"/>
            <a:r>
              <a:rPr lang="en-US" dirty="0"/>
              <a:t>A</a:t>
            </a:r>
            <a:r>
              <a:rPr lang="en-US" dirty="0" smtClean="0"/>
              <a:t> </a:t>
            </a:r>
            <a:r>
              <a:rPr lang="en-US" dirty="0"/>
              <a:t>comprehensive solution  for a digital transformation </a:t>
            </a:r>
          </a:p>
          <a:p>
            <a:pPr lvl="1"/>
            <a:r>
              <a:rPr lang="en-US" dirty="0" smtClean="0"/>
              <a:t>A mean </a:t>
            </a:r>
            <a:r>
              <a:rPr lang="en-US" dirty="0"/>
              <a:t>to monitor/evaluate the digital transformation process and take corrective </a:t>
            </a:r>
            <a:r>
              <a:rPr lang="en-US" dirty="0" smtClean="0"/>
              <a:t>measures</a:t>
            </a:r>
            <a:endParaRPr lang="en-US" dirty="0"/>
          </a:p>
          <a:p>
            <a:endParaRPr lang="en-US" dirty="0">
              <a:solidFill>
                <a:srgbClr val="FF0000"/>
              </a:solidFill>
            </a:endParaRPr>
          </a:p>
        </p:txBody>
      </p:sp>
    </p:spTree>
    <p:extLst>
      <p:ext uri="{BB962C8B-B14F-4D97-AF65-F5344CB8AC3E}">
        <p14:creationId xmlns:p14="http://schemas.microsoft.com/office/powerpoint/2010/main" val="2631267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20495"/>
          </a:xfrm>
        </p:spPr>
        <p:txBody>
          <a:bodyPr/>
          <a:lstStyle/>
          <a:p>
            <a:pPr algn="ctr"/>
            <a:r>
              <a:rPr lang="en-US" b="1" dirty="0" smtClean="0">
                <a:solidFill>
                  <a:srgbClr val="002060"/>
                </a:solidFill>
              </a:rPr>
              <a:t>Introduction </a:t>
            </a:r>
            <a:r>
              <a:rPr lang="en-US" sz="2000" b="1" dirty="0" smtClean="0">
                <a:solidFill>
                  <a:srgbClr val="002060"/>
                </a:solidFill>
              </a:rPr>
              <a:t>(cont.)</a:t>
            </a:r>
            <a:endParaRPr lang="en-US" sz="2000" b="1" dirty="0">
              <a:solidFill>
                <a:srgbClr val="002060"/>
              </a:solidFill>
            </a:endParaRPr>
          </a:p>
        </p:txBody>
      </p:sp>
      <p:sp>
        <p:nvSpPr>
          <p:cNvPr id="3" name="Content Placeholder 2"/>
          <p:cNvSpPr>
            <a:spLocks noGrp="1"/>
          </p:cNvSpPr>
          <p:nvPr>
            <p:ph idx="1"/>
          </p:nvPr>
        </p:nvSpPr>
        <p:spPr>
          <a:xfrm>
            <a:off x="838200" y="1239864"/>
            <a:ext cx="10515600" cy="4937099"/>
          </a:xfrm>
        </p:spPr>
        <p:txBody>
          <a:bodyPr>
            <a:normAutofit/>
          </a:bodyPr>
          <a:lstStyle/>
          <a:p>
            <a:r>
              <a:rPr lang="en-GB" b="1" dirty="0" smtClean="0"/>
              <a:t>Infrastructure</a:t>
            </a:r>
            <a:r>
              <a:rPr lang="en-GB" dirty="0" smtClean="0"/>
              <a:t> </a:t>
            </a:r>
            <a:r>
              <a:rPr lang="en-GB" dirty="0"/>
              <a:t>is central for enabling </a:t>
            </a:r>
            <a:r>
              <a:rPr lang="en-GB" dirty="0" smtClean="0"/>
              <a:t>digital transformation through universal</a:t>
            </a:r>
            <a:r>
              <a:rPr lang="en-GB" dirty="0"/>
              <a:t>, sustainable, ubiquitous </a:t>
            </a:r>
            <a:r>
              <a:rPr lang="en-GB" dirty="0"/>
              <a:t>&amp;</a:t>
            </a:r>
            <a:r>
              <a:rPr lang="en-GB" dirty="0" smtClean="0"/>
              <a:t> </a:t>
            </a:r>
            <a:r>
              <a:rPr lang="en-GB" dirty="0"/>
              <a:t>affordable access to </a:t>
            </a:r>
            <a:r>
              <a:rPr lang="en-GB" dirty="0" smtClean="0"/>
              <a:t>ICT services</a:t>
            </a:r>
            <a:endParaRPr lang="en-US" dirty="0"/>
          </a:p>
          <a:p>
            <a:r>
              <a:rPr lang="en-GB" b="1" dirty="0"/>
              <a:t>Last </a:t>
            </a:r>
            <a:r>
              <a:rPr lang="en-GB" b="1" dirty="0" smtClean="0"/>
              <a:t>mile Connectivity (also referred to as first mile connectivity)</a:t>
            </a:r>
            <a:endParaRPr lang="en-US" dirty="0"/>
          </a:p>
          <a:p>
            <a:pPr lvl="1"/>
            <a:r>
              <a:rPr lang="en-GB" dirty="0" smtClean="0"/>
              <a:t>In most places, the main backbone network exists</a:t>
            </a:r>
          </a:p>
          <a:p>
            <a:pPr lvl="2"/>
            <a:r>
              <a:rPr lang="en-GB" dirty="0" smtClean="0"/>
              <a:t>But c</a:t>
            </a:r>
            <a:r>
              <a:rPr lang="en-GB" dirty="0" smtClean="0"/>
              <a:t>onnectivity does not reach many people to their homes or </a:t>
            </a:r>
            <a:r>
              <a:rPr lang="en-GB" dirty="0"/>
              <a:t>work </a:t>
            </a:r>
            <a:r>
              <a:rPr lang="en-GB" dirty="0" smtClean="0"/>
              <a:t>places</a:t>
            </a:r>
          </a:p>
          <a:p>
            <a:pPr lvl="2"/>
            <a:r>
              <a:rPr lang="en-GB" dirty="0" smtClean="0"/>
              <a:t>Especially the </a:t>
            </a:r>
            <a:r>
              <a:rPr lang="en-GB" dirty="0"/>
              <a:t>rural and remote areas</a:t>
            </a:r>
            <a:endParaRPr lang="en-GB" dirty="0" smtClean="0"/>
          </a:p>
          <a:p>
            <a:pPr lvl="2"/>
            <a:r>
              <a:rPr lang="en-GB" dirty="0" smtClean="0"/>
              <a:t>The last mile connectivity is defined as the connectivity between the main backbone network and the users’ </a:t>
            </a:r>
            <a:endParaRPr lang="en-GB" dirty="0" smtClean="0"/>
          </a:p>
          <a:p>
            <a:pPr lvl="1"/>
            <a:r>
              <a:rPr lang="en-GB" dirty="0" smtClean="0"/>
              <a:t>Accelerating the digital transformation requires:</a:t>
            </a:r>
          </a:p>
          <a:p>
            <a:pPr lvl="2"/>
            <a:r>
              <a:rPr lang="en-GB" dirty="0" smtClean="0"/>
              <a:t>Connecting the unconnected to the broadband </a:t>
            </a:r>
            <a:r>
              <a:rPr lang="en-GB" dirty="0"/>
              <a:t>core </a:t>
            </a:r>
            <a:r>
              <a:rPr lang="en-GB" dirty="0" smtClean="0"/>
              <a:t>networks</a:t>
            </a:r>
            <a:endParaRPr lang="en-GB" dirty="0"/>
          </a:p>
          <a:p>
            <a:pPr lvl="2"/>
            <a:r>
              <a:rPr lang="en-GB" dirty="0"/>
              <a:t>C</a:t>
            </a:r>
            <a:r>
              <a:rPr lang="en-GB" dirty="0" smtClean="0"/>
              <a:t>hoosing </a:t>
            </a:r>
            <a:r>
              <a:rPr lang="en-GB" dirty="0"/>
              <a:t>efficient, cost-effective and fast deployment </a:t>
            </a:r>
            <a:r>
              <a:rPr lang="en-GB" dirty="0" smtClean="0"/>
              <a:t>technologies, business and policy models </a:t>
            </a:r>
            <a:r>
              <a:rPr lang="en-GB" dirty="0" smtClean="0"/>
              <a:t>to</a:t>
            </a:r>
            <a:r>
              <a:rPr lang="en-GB" dirty="0" smtClean="0"/>
              <a:t> </a:t>
            </a:r>
            <a:r>
              <a:rPr lang="en-GB" dirty="0"/>
              <a:t>improve </a:t>
            </a:r>
            <a:r>
              <a:rPr lang="en-GB" dirty="0" smtClean="0"/>
              <a:t>accessibility </a:t>
            </a:r>
            <a:endParaRPr lang="en-GB" dirty="0"/>
          </a:p>
          <a:p>
            <a:endParaRPr lang="en-US" dirty="0"/>
          </a:p>
        </p:txBody>
      </p:sp>
    </p:spTree>
    <p:extLst>
      <p:ext uri="{BB962C8B-B14F-4D97-AF65-F5344CB8AC3E}">
        <p14:creationId xmlns:p14="http://schemas.microsoft.com/office/powerpoint/2010/main" val="431319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Title 1"/>
          <p:cNvSpPr>
            <a:spLocks noGrp="1"/>
          </p:cNvSpPr>
          <p:nvPr>
            <p:ph type="title"/>
          </p:nvPr>
        </p:nvSpPr>
        <p:spPr>
          <a:xfrm>
            <a:off x="910562" y="-138575"/>
            <a:ext cx="10515600" cy="1325563"/>
          </a:xfrm>
        </p:spPr>
        <p:txBody>
          <a:bodyPr/>
          <a:lstStyle/>
          <a:p>
            <a:pPr algn="ctr"/>
            <a:r>
              <a:rPr lang="en-US" b="1" dirty="0" smtClean="0">
                <a:solidFill>
                  <a:srgbClr val="002060"/>
                </a:solidFill>
              </a:rPr>
              <a:t>Introduction </a:t>
            </a:r>
            <a:r>
              <a:rPr lang="en-US" sz="2400" b="1" dirty="0" smtClean="0">
                <a:solidFill>
                  <a:srgbClr val="002060"/>
                </a:solidFill>
              </a:rPr>
              <a:t>(cont.)</a:t>
            </a:r>
            <a:endParaRPr lang="en-US" altLang="en-US" sz="2400" b="1" dirty="0" smtClean="0">
              <a:solidFill>
                <a:srgbClr val="002060"/>
              </a:solidFill>
            </a:endParaRPr>
          </a:p>
        </p:txBody>
      </p:sp>
      <p:sp>
        <p:nvSpPr>
          <p:cNvPr id="25" name="Content Placeholder 2"/>
          <p:cNvSpPr txBox="1">
            <a:spLocks/>
          </p:cNvSpPr>
          <p:nvPr/>
        </p:nvSpPr>
        <p:spPr>
          <a:xfrm>
            <a:off x="74339" y="4390079"/>
            <a:ext cx="5780868" cy="2769601"/>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396" b="1" dirty="0" smtClean="0">
                <a:solidFill>
                  <a:schemeClr val="accent5">
                    <a:lumMod val="75000"/>
                  </a:schemeClr>
                </a:solidFill>
              </a:rPr>
              <a:t>Key observations</a:t>
            </a:r>
          </a:p>
          <a:p>
            <a:pPr lvl="1"/>
            <a:r>
              <a:rPr lang="en-US" dirty="0" smtClean="0"/>
              <a:t>About half of the households in the world  do not have access to the internet</a:t>
            </a:r>
          </a:p>
          <a:p>
            <a:pPr lvl="1"/>
            <a:r>
              <a:rPr lang="en-US" dirty="0" smtClean="0"/>
              <a:t>More than half of the households  in developing countries and up to 15% in the developed world do not </a:t>
            </a:r>
            <a:r>
              <a:rPr lang="en-US" dirty="0"/>
              <a:t>have access to the </a:t>
            </a:r>
            <a:r>
              <a:rPr lang="en-US" dirty="0" smtClean="0"/>
              <a:t>Internet</a:t>
            </a:r>
          </a:p>
          <a:p>
            <a:pPr marL="457200" lvl="1" indent="0">
              <a:buNone/>
            </a:pPr>
            <a:r>
              <a:rPr lang="en-US" altLang="en-US" sz="1996" dirty="0" smtClean="0"/>
              <a:t> </a:t>
            </a:r>
          </a:p>
          <a:p>
            <a:pPr>
              <a:buFont typeface="Monotype Sorts" pitchFamily="2" charset="2"/>
              <a:buNone/>
            </a:pPr>
            <a:endParaRPr lang="en-US" altLang="en-US" sz="2396" dirty="0"/>
          </a:p>
        </p:txBody>
      </p:sp>
      <p:pic>
        <p:nvPicPr>
          <p:cNvPr id="28" name="Picture 27"/>
          <p:cNvPicPr>
            <a:picLocks noChangeAspect="1"/>
          </p:cNvPicPr>
          <p:nvPr/>
        </p:nvPicPr>
        <p:blipFill>
          <a:blip r:embed="rId2"/>
          <a:stretch>
            <a:fillRect/>
          </a:stretch>
        </p:blipFill>
        <p:spPr>
          <a:xfrm>
            <a:off x="2038381" y="987000"/>
            <a:ext cx="7633653" cy="3532692"/>
          </a:xfrm>
          <a:prstGeom prst="rect">
            <a:avLst/>
          </a:prstGeom>
        </p:spPr>
      </p:pic>
      <p:sp>
        <p:nvSpPr>
          <p:cNvPr id="31" name="Content Placeholder 2"/>
          <p:cNvSpPr txBox="1">
            <a:spLocks/>
          </p:cNvSpPr>
          <p:nvPr/>
        </p:nvSpPr>
        <p:spPr>
          <a:xfrm>
            <a:off x="6411132" y="4454886"/>
            <a:ext cx="5780868" cy="27696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1" dirty="0" smtClean="0">
                <a:solidFill>
                  <a:schemeClr val="accent5">
                    <a:lumMod val="75000"/>
                  </a:schemeClr>
                </a:solidFill>
              </a:rPr>
              <a:t>Pointers to Solutions</a:t>
            </a:r>
            <a:r>
              <a:rPr lang="en-US" sz="2200" dirty="0" smtClean="0"/>
              <a:t> </a:t>
            </a:r>
          </a:p>
          <a:p>
            <a:pPr lvl="1"/>
            <a:r>
              <a:rPr lang="en-US" sz="2200" dirty="0" smtClean="0"/>
              <a:t>Use </a:t>
            </a:r>
            <a:r>
              <a:rPr lang="en-US" sz="2200" dirty="0"/>
              <a:t>of hybrid communications </a:t>
            </a:r>
            <a:r>
              <a:rPr lang="en-US" sz="2200" dirty="0" smtClean="0"/>
              <a:t>to allow moving towards universalization of the </a:t>
            </a:r>
            <a:r>
              <a:rPr lang="en-US" sz="2200" dirty="0"/>
              <a:t>connectivity  </a:t>
            </a:r>
          </a:p>
          <a:p>
            <a:pPr lvl="1"/>
            <a:r>
              <a:rPr lang="en-US" sz="2200" dirty="0"/>
              <a:t>I</a:t>
            </a:r>
            <a:r>
              <a:rPr lang="en-US" sz="2200" dirty="0" smtClean="0"/>
              <a:t>nnovative policy </a:t>
            </a:r>
            <a:r>
              <a:rPr lang="en-US" sz="2200" dirty="0"/>
              <a:t>and business models </a:t>
            </a:r>
          </a:p>
          <a:p>
            <a:pPr marL="457200" lvl="1" indent="0">
              <a:buNone/>
            </a:pPr>
            <a:r>
              <a:rPr lang="en-US" altLang="en-US" sz="1996" dirty="0" smtClean="0"/>
              <a:t> </a:t>
            </a:r>
          </a:p>
          <a:p>
            <a:pPr>
              <a:buFont typeface="Monotype Sorts" pitchFamily="2" charset="2"/>
              <a:buNone/>
            </a:pPr>
            <a:endParaRPr lang="en-US" altLang="en-US" sz="2396" dirty="0"/>
          </a:p>
        </p:txBody>
      </p:sp>
    </p:spTree>
    <p:extLst>
      <p:ext uri="{BB962C8B-B14F-4D97-AF65-F5344CB8AC3E}">
        <p14:creationId xmlns:p14="http://schemas.microsoft.com/office/powerpoint/2010/main" val="40220805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949198" y="-138575"/>
            <a:ext cx="10515600" cy="1325563"/>
          </a:xfrm>
        </p:spPr>
        <p:txBody>
          <a:bodyPr/>
          <a:lstStyle/>
          <a:p>
            <a:pPr algn="ctr"/>
            <a:r>
              <a:rPr lang="en-US" b="1" dirty="0">
                <a:solidFill>
                  <a:srgbClr val="002060"/>
                </a:solidFill>
              </a:rPr>
              <a:t>L</a:t>
            </a:r>
            <a:r>
              <a:rPr lang="en-US" b="1" dirty="0" smtClean="0">
                <a:solidFill>
                  <a:srgbClr val="002060"/>
                </a:solidFill>
              </a:rPr>
              <a:t>ast Mile </a:t>
            </a:r>
            <a:r>
              <a:rPr lang="en-US" b="1" dirty="0">
                <a:solidFill>
                  <a:srgbClr val="002060"/>
                </a:solidFill>
              </a:rPr>
              <a:t>C</a:t>
            </a:r>
            <a:r>
              <a:rPr lang="en-US" b="1" dirty="0" smtClean="0">
                <a:solidFill>
                  <a:srgbClr val="002060"/>
                </a:solidFill>
              </a:rPr>
              <a:t>onnectivity </a:t>
            </a:r>
            <a:r>
              <a:rPr lang="en-US" b="1" dirty="0">
                <a:solidFill>
                  <a:srgbClr val="002060"/>
                </a:solidFill>
              </a:rPr>
              <a:t>T</a:t>
            </a:r>
            <a:r>
              <a:rPr lang="en-US" b="1" dirty="0" smtClean="0">
                <a:solidFill>
                  <a:srgbClr val="002060"/>
                </a:solidFill>
              </a:rPr>
              <a:t>echnologies </a:t>
            </a:r>
            <a:endParaRPr lang="en-US" altLang="en-US" b="1" dirty="0" smtClean="0">
              <a:solidFill>
                <a:srgbClr val="002060"/>
              </a:solidFill>
            </a:endParaRPr>
          </a:p>
        </p:txBody>
      </p:sp>
      <p:sp>
        <p:nvSpPr>
          <p:cNvPr id="30" name="Content Placeholder 2"/>
          <p:cNvSpPr txBox="1">
            <a:spLocks/>
          </p:cNvSpPr>
          <p:nvPr/>
        </p:nvSpPr>
        <p:spPr>
          <a:xfrm>
            <a:off x="302435" y="1656001"/>
            <a:ext cx="5904563" cy="48789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396" b="1" dirty="0" smtClean="0">
                <a:solidFill>
                  <a:srgbClr val="002060"/>
                </a:solidFill>
              </a:rPr>
              <a:t>Diverse technologies are used </a:t>
            </a:r>
          </a:p>
          <a:p>
            <a:pPr lvl="1"/>
            <a:r>
              <a:rPr lang="en-US" altLang="en-US" b="1" dirty="0" smtClean="0"/>
              <a:t>Wireless technologies </a:t>
            </a:r>
          </a:p>
          <a:p>
            <a:pPr lvl="2"/>
            <a:r>
              <a:rPr lang="en-US" altLang="en-US" sz="2400" dirty="0" smtClean="0"/>
              <a:t>Mobile Cellular </a:t>
            </a:r>
          </a:p>
          <a:p>
            <a:pPr lvl="2"/>
            <a:r>
              <a:rPr lang="en-US" altLang="en-US" sz="2400" dirty="0" smtClean="0"/>
              <a:t>Satellite</a:t>
            </a:r>
          </a:p>
          <a:p>
            <a:pPr lvl="2"/>
            <a:r>
              <a:rPr lang="en-US" altLang="en-US" sz="2400" dirty="0" smtClean="0"/>
              <a:t>Wi-Fi</a:t>
            </a:r>
          </a:p>
          <a:p>
            <a:pPr lvl="2"/>
            <a:r>
              <a:rPr lang="en-US" altLang="en-US" sz="2400" dirty="0" smtClean="0"/>
              <a:t>LAN and </a:t>
            </a:r>
            <a:r>
              <a:rPr lang="en-US" altLang="en-US" sz="2400" dirty="0" err="1" smtClean="0"/>
              <a:t>IoT</a:t>
            </a:r>
            <a:r>
              <a:rPr lang="en-US" altLang="en-US" sz="2400" dirty="0" smtClean="0"/>
              <a:t> technologies</a:t>
            </a:r>
          </a:p>
          <a:p>
            <a:pPr lvl="2"/>
            <a:r>
              <a:rPr lang="en-US" altLang="en-US" sz="2400" dirty="0" smtClean="0"/>
              <a:t>Etc.</a:t>
            </a:r>
          </a:p>
          <a:p>
            <a:pPr lvl="1"/>
            <a:r>
              <a:rPr lang="en-US" altLang="en-US" b="1" dirty="0" smtClean="0"/>
              <a:t>Wired technologies</a:t>
            </a:r>
          </a:p>
          <a:p>
            <a:pPr lvl="2"/>
            <a:r>
              <a:rPr lang="en-US" altLang="en-US" sz="2400" dirty="0" smtClean="0"/>
              <a:t>Fiber optic</a:t>
            </a:r>
          </a:p>
          <a:p>
            <a:pPr lvl="2"/>
            <a:r>
              <a:rPr lang="en-US" sz="2400" dirty="0" smtClean="0"/>
              <a:t>Coaxial Cable</a:t>
            </a:r>
          </a:p>
          <a:p>
            <a:pPr lvl="2"/>
            <a:r>
              <a:rPr lang="en-US" sz="2400" dirty="0" smtClean="0"/>
              <a:t>Asymmetric </a:t>
            </a:r>
            <a:r>
              <a:rPr lang="en-US" sz="2400" dirty="0"/>
              <a:t>digital subscriber line (ADSL) </a:t>
            </a:r>
            <a:endParaRPr lang="en-US" altLang="en-US" sz="2400" dirty="0" smtClean="0"/>
          </a:p>
        </p:txBody>
      </p:sp>
      <p:sp>
        <p:nvSpPr>
          <p:cNvPr id="6" name="Content Placeholder 2"/>
          <p:cNvSpPr>
            <a:spLocks noGrp="1"/>
          </p:cNvSpPr>
          <p:nvPr>
            <p:ph sz="half" idx="1"/>
          </p:nvPr>
        </p:nvSpPr>
        <p:spPr>
          <a:xfrm>
            <a:off x="6799434" y="1656001"/>
            <a:ext cx="5010491" cy="3075920"/>
          </a:xfrm>
        </p:spPr>
        <p:txBody>
          <a:bodyPr/>
          <a:lstStyle/>
          <a:p>
            <a:r>
              <a:rPr lang="en-US" altLang="en-US" sz="2396" b="1" dirty="0">
                <a:solidFill>
                  <a:srgbClr val="002060"/>
                </a:solidFill>
              </a:rPr>
              <a:t>Diverse application requirements</a:t>
            </a:r>
          </a:p>
          <a:p>
            <a:pPr lvl="1"/>
            <a:r>
              <a:rPr lang="en-US" altLang="en-US" sz="1996" dirty="0"/>
              <a:t>Energy consumption</a:t>
            </a:r>
          </a:p>
          <a:p>
            <a:pPr lvl="1"/>
            <a:r>
              <a:rPr lang="en-US" altLang="en-US" sz="1996" dirty="0"/>
              <a:t>Range</a:t>
            </a:r>
          </a:p>
          <a:p>
            <a:pPr lvl="1"/>
            <a:r>
              <a:rPr lang="en-US" altLang="en-US" sz="1996" dirty="0"/>
              <a:t>Bandwidth</a:t>
            </a:r>
          </a:p>
          <a:p>
            <a:pPr lvl="1"/>
            <a:r>
              <a:rPr lang="en-US" altLang="en-US" sz="1996" dirty="0"/>
              <a:t>Mobility</a:t>
            </a:r>
          </a:p>
          <a:p>
            <a:pPr lvl="1"/>
            <a:r>
              <a:rPr lang="en-US" altLang="en-US" sz="1996" dirty="0"/>
              <a:t>Cost </a:t>
            </a:r>
          </a:p>
          <a:p>
            <a:pPr>
              <a:buFont typeface="Monotype Sorts" pitchFamily="2" charset="2"/>
              <a:buNone/>
            </a:pPr>
            <a:endParaRPr lang="en-US" altLang="en-US" sz="2396" dirty="0"/>
          </a:p>
        </p:txBody>
      </p:sp>
      <p:sp>
        <p:nvSpPr>
          <p:cNvPr id="10" name="Content Placeholder 27"/>
          <p:cNvSpPr>
            <a:spLocks noGrp="1"/>
          </p:cNvSpPr>
          <p:nvPr>
            <p:ph sz="half" idx="2"/>
          </p:nvPr>
        </p:nvSpPr>
        <p:spPr>
          <a:xfrm>
            <a:off x="6978965" y="4095482"/>
            <a:ext cx="4316577" cy="2300018"/>
          </a:xfrm>
        </p:spPr>
        <p:txBody>
          <a:bodyPr/>
          <a:lstStyle/>
          <a:p>
            <a:r>
              <a:rPr lang="en-US" altLang="en-US" sz="2396" b="1" dirty="0">
                <a:solidFill>
                  <a:srgbClr val="002060"/>
                </a:solidFill>
              </a:rPr>
              <a:t>Technologies have different </a:t>
            </a:r>
          </a:p>
          <a:p>
            <a:pPr lvl="1"/>
            <a:r>
              <a:rPr lang="en-US" altLang="en-US" sz="1996" dirty="0"/>
              <a:t>Signal penetration</a:t>
            </a:r>
          </a:p>
          <a:p>
            <a:pPr lvl="1"/>
            <a:r>
              <a:rPr lang="en-US" altLang="en-US" sz="1996" dirty="0"/>
              <a:t>Frequency use</a:t>
            </a:r>
          </a:p>
          <a:p>
            <a:pPr lvl="1"/>
            <a:r>
              <a:rPr lang="en-US" altLang="en-US" sz="1996" dirty="0"/>
              <a:t>Cost</a:t>
            </a:r>
          </a:p>
          <a:p>
            <a:pPr lvl="1"/>
            <a:r>
              <a:rPr lang="en-US" altLang="en-US" sz="1996" dirty="0"/>
              <a:t>Market size</a:t>
            </a:r>
          </a:p>
          <a:p>
            <a:pPr lvl="1"/>
            <a:r>
              <a:rPr lang="en-US" altLang="en-US" sz="1996" dirty="0"/>
              <a:t>Age, integration</a:t>
            </a:r>
          </a:p>
        </p:txBody>
      </p:sp>
    </p:spTree>
    <p:extLst>
      <p:ext uri="{BB962C8B-B14F-4D97-AF65-F5344CB8AC3E}">
        <p14:creationId xmlns:p14="http://schemas.microsoft.com/office/powerpoint/2010/main" val="33367048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Title 1"/>
          <p:cNvSpPr>
            <a:spLocks noGrp="1"/>
          </p:cNvSpPr>
          <p:nvPr>
            <p:ph type="title"/>
          </p:nvPr>
        </p:nvSpPr>
        <p:spPr>
          <a:xfrm>
            <a:off x="853850" y="79776"/>
            <a:ext cx="10515600" cy="1325563"/>
          </a:xfrm>
        </p:spPr>
        <p:txBody>
          <a:bodyPr>
            <a:normAutofit/>
          </a:bodyPr>
          <a:lstStyle/>
          <a:p>
            <a:pPr algn="ctr"/>
            <a:r>
              <a:rPr lang="en-US" b="1" dirty="0">
                <a:solidFill>
                  <a:srgbClr val="002060"/>
                </a:solidFill>
              </a:rPr>
              <a:t>Last Mile Connectivity Technologies </a:t>
            </a:r>
            <a:r>
              <a:rPr lang="en-US" sz="2400" b="1" dirty="0" smtClean="0">
                <a:solidFill>
                  <a:srgbClr val="002060"/>
                </a:solidFill>
              </a:rPr>
              <a:t>( Cont.)</a:t>
            </a:r>
            <a:endParaRPr lang="en-US" altLang="en-US" sz="2400" b="1" dirty="0" smtClean="0">
              <a:solidFill>
                <a:srgbClr val="002060"/>
              </a:solidFill>
            </a:endParaRPr>
          </a:p>
        </p:txBody>
      </p:sp>
      <p:sp>
        <p:nvSpPr>
          <p:cNvPr id="17413" name="TextBox 7"/>
          <p:cNvSpPr txBox="1">
            <a:spLocks noChangeArrowheads="1"/>
          </p:cNvSpPr>
          <p:nvPr/>
        </p:nvSpPr>
        <p:spPr bwMode="auto">
          <a:xfrm>
            <a:off x="9026187" y="4778423"/>
            <a:ext cx="773268" cy="369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797"/>
              <a:t>Range</a:t>
            </a:r>
          </a:p>
        </p:txBody>
      </p:sp>
      <p:cxnSp>
        <p:nvCxnSpPr>
          <p:cNvPr id="17414" name="Straight Connector 4"/>
          <p:cNvCxnSpPr>
            <a:cxnSpLocks noChangeShapeType="1"/>
          </p:cNvCxnSpPr>
          <p:nvPr/>
        </p:nvCxnSpPr>
        <p:spPr bwMode="auto">
          <a:xfrm>
            <a:off x="7099355" y="4550245"/>
            <a:ext cx="4791726" cy="1584"/>
          </a:xfrm>
          <a:prstGeom prst="line">
            <a:avLst/>
          </a:prstGeom>
          <a:noFill/>
          <a:ln w="50800" algn="ctr">
            <a:solidFill>
              <a:schemeClr val="tx2"/>
            </a:solidFill>
            <a:round/>
            <a:headEnd/>
            <a:tailEnd/>
          </a:ln>
          <a:extLst>
            <a:ext uri="{909E8E84-426E-40DD-AFC4-6F175D3DCCD1}">
              <a14:hiddenFill xmlns:a14="http://schemas.microsoft.com/office/drawing/2010/main">
                <a:noFill/>
              </a14:hiddenFill>
            </a:ext>
          </a:extLst>
        </p:spPr>
      </p:cxnSp>
      <p:cxnSp>
        <p:nvCxnSpPr>
          <p:cNvPr id="17415" name="Straight Connector 6"/>
          <p:cNvCxnSpPr>
            <a:cxnSpLocks noChangeShapeType="1"/>
          </p:cNvCxnSpPr>
          <p:nvPr/>
        </p:nvCxnSpPr>
        <p:spPr bwMode="auto">
          <a:xfrm rot="5400000" flipH="1" flipV="1">
            <a:off x="5995706" y="3448179"/>
            <a:ext cx="2205715" cy="1584"/>
          </a:xfrm>
          <a:prstGeom prst="line">
            <a:avLst/>
          </a:prstGeom>
          <a:noFill/>
          <a:ln w="50800" algn="ctr">
            <a:solidFill>
              <a:schemeClr val="tx2"/>
            </a:solidFill>
            <a:round/>
            <a:headEnd/>
            <a:tailEnd/>
          </a:ln>
          <a:extLst>
            <a:ext uri="{909E8E84-426E-40DD-AFC4-6F175D3DCCD1}">
              <a14:hiddenFill xmlns:a14="http://schemas.microsoft.com/office/drawing/2010/main">
                <a:noFill/>
              </a14:hiddenFill>
            </a:ext>
          </a:extLst>
        </p:spPr>
      </p:cxnSp>
      <p:sp>
        <p:nvSpPr>
          <p:cNvPr id="17416" name="TextBox 8"/>
          <p:cNvSpPr txBox="1">
            <a:spLocks noChangeArrowheads="1"/>
          </p:cNvSpPr>
          <p:nvPr/>
        </p:nvSpPr>
        <p:spPr bwMode="auto">
          <a:xfrm rot="-5400000">
            <a:off x="5405455" y="3350728"/>
            <a:ext cx="2007644" cy="369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797"/>
              <a:t>Throughput (Mbps)</a:t>
            </a:r>
          </a:p>
        </p:txBody>
      </p:sp>
      <p:sp>
        <p:nvSpPr>
          <p:cNvPr id="17417" name="TextBox 9"/>
          <p:cNvSpPr txBox="1">
            <a:spLocks noChangeArrowheads="1"/>
          </p:cNvSpPr>
          <p:nvPr/>
        </p:nvSpPr>
        <p:spPr bwMode="auto">
          <a:xfrm>
            <a:off x="7099355" y="4550245"/>
            <a:ext cx="445263" cy="339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597"/>
              <a:t>1m</a:t>
            </a:r>
          </a:p>
        </p:txBody>
      </p:sp>
      <p:sp>
        <p:nvSpPr>
          <p:cNvPr id="17418" name="TextBox 10"/>
          <p:cNvSpPr txBox="1">
            <a:spLocks noChangeArrowheads="1"/>
          </p:cNvSpPr>
          <p:nvPr/>
        </p:nvSpPr>
        <p:spPr bwMode="auto">
          <a:xfrm>
            <a:off x="7859947" y="4550245"/>
            <a:ext cx="548260" cy="339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597"/>
              <a:t>10m</a:t>
            </a:r>
          </a:p>
        </p:txBody>
      </p:sp>
      <p:sp>
        <p:nvSpPr>
          <p:cNvPr id="17419" name="TextBox 11"/>
          <p:cNvSpPr txBox="1">
            <a:spLocks noChangeArrowheads="1"/>
          </p:cNvSpPr>
          <p:nvPr/>
        </p:nvSpPr>
        <p:spPr bwMode="auto">
          <a:xfrm>
            <a:off x="8653814" y="4550245"/>
            <a:ext cx="651256" cy="339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597"/>
              <a:t>100m</a:t>
            </a:r>
          </a:p>
        </p:txBody>
      </p:sp>
      <p:sp>
        <p:nvSpPr>
          <p:cNvPr id="17420" name="TextBox 12"/>
          <p:cNvSpPr txBox="1">
            <a:spLocks noChangeArrowheads="1"/>
          </p:cNvSpPr>
          <p:nvPr/>
        </p:nvSpPr>
        <p:spPr bwMode="auto">
          <a:xfrm>
            <a:off x="9533248" y="4550245"/>
            <a:ext cx="594213" cy="339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597"/>
              <a:t>1Km</a:t>
            </a:r>
          </a:p>
        </p:txBody>
      </p:sp>
      <p:sp>
        <p:nvSpPr>
          <p:cNvPr id="17421" name="TextBox 13"/>
          <p:cNvSpPr txBox="1">
            <a:spLocks noChangeArrowheads="1"/>
          </p:cNvSpPr>
          <p:nvPr/>
        </p:nvSpPr>
        <p:spPr bwMode="auto">
          <a:xfrm>
            <a:off x="10293840" y="4550245"/>
            <a:ext cx="651257" cy="339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597"/>
              <a:t>10km</a:t>
            </a:r>
          </a:p>
        </p:txBody>
      </p:sp>
      <p:sp>
        <p:nvSpPr>
          <p:cNvPr id="17422" name="TextBox 14"/>
          <p:cNvSpPr txBox="1">
            <a:spLocks noChangeArrowheads="1"/>
          </p:cNvSpPr>
          <p:nvPr/>
        </p:nvSpPr>
        <p:spPr bwMode="auto">
          <a:xfrm>
            <a:off x="11130490" y="4550245"/>
            <a:ext cx="754253" cy="339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597"/>
              <a:t>100km</a:t>
            </a:r>
          </a:p>
        </p:txBody>
      </p:sp>
      <p:sp>
        <p:nvSpPr>
          <p:cNvPr id="17423" name="TextBox 16"/>
          <p:cNvSpPr txBox="1">
            <a:spLocks noChangeArrowheads="1"/>
          </p:cNvSpPr>
          <p:nvPr/>
        </p:nvSpPr>
        <p:spPr bwMode="auto">
          <a:xfrm>
            <a:off x="6742828" y="3832436"/>
            <a:ext cx="286806" cy="33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597"/>
              <a:t>1</a:t>
            </a:r>
          </a:p>
        </p:txBody>
      </p:sp>
      <p:sp>
        <p:nvSpPr>
          <p:cNvPr id="17424" name="TextBox 17"/>
          <p:cNvSpPr txBox="1">
            <a:spLocks noChangeArrowheads="1"/>
          </p:cNvSpPr>
          <p:nvPr/>
        </p:nvSpPr>
        <p:spPr bwMode="auto">
          <a:xfrm>
            <a:off x="6666769" y="3181181"/>
            <a:ext cx="388218" cy="339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597"/>
              <a:t>10</a:t>
            </a:r>
          </a:p>
        </p:txBody>
      </p:sp>
      <p:sp>
        <p:nvSpPr>
          <p:cNvPr id="17425" name="TextBox 18"/>
          <p:cNvSpPr txBox="1">
            <a:spLocks noChangeArrowheads="1"/>
          </p:cNvSpPr>
          <p:nvPr/>
        </p:nvSpPr>
        <p:spPr bwMode="auto">
          <a:xfrm>
            <a:off x="6570111" y="2463371"/>
            <a:ext cx="491215" cy="33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597" dirty="0"/>
              <a:t>100</a:t>
            </a:r>
          </a:p>
        </p:txBody>
      </p:sp>
      <p:sp>
        <p:nvSpPr>
          <p:cNvPr id="17426" name="TextBox 19"/>
          <p:cNvSpPr txBox="1">
            <a:spLocks noChangeArrowheads="1"/>
          </p:cNvSpPr>
          <p:nvPr/>
        </p:nvSpPr>
        <p:spPr bwMode="auto">
          <a:xfrm>
            <a:off x="10065662" y="3223963"/>
            <a:ext cx="904787" cy="33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597"/>
              <a:t>WiMAX</a:t>
            </a:r>
          </a:p>
        </p:txBody>
      </p:sp>
      <p:sp>
        <p:nvSpPr>
          <p:cNvPr id="17427" name="TextBox 20"/>
          <p:cNvSpPr txBox="1">
            <a:spLocks noChangeArrowheads="1"/>
          </p:cNvSpPr>
          <p:nvPr/>
        </p:nvSpPr>
        <p:spPr bwMode="auto">
          <a:xfrm>
            <a:off x="7577894" y="2572707"/>
            <a:ext cx="662348" cy="339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597"/>
              <a:t>UWB</a:t>
            </a:r>
          </a:p>
        </p:txBody>
      </p:sp>
      <p:sp>
        <p:nvSpPr>
          <p:cNvPr id="17428" name="TextBox 21"/>
          <p:cNvSpPr txBox="1">
            <a:spLocks noChangeArrowheads="1"/>
          </p:cNvSpPr>
          <p:nvPr/>
        </p:nvSpPr>
        <p:spPr bwMode="auto">
          <a:xfrm>
            <a:off x="8096047" y="4136673"/>
            <a:ext cx="752668" cy="33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597"/>
              <a:t>Zigbee</a:t>
            </a:r>
          </a:p>
        </p:txBody>
      </p:sp>
      <p:sp>
        <p:nvSpPr>
          <p:cNvPr id="17429" name="TextBox 22"/>
          <p:cNvSpPr txBox="1">
            <a:spLocks noChangeArrowheads="1"/>
          </p:cNvSpPr>
          <p:nvPr/>
        </p:nvSpPr>
        <p:spPr bwMode="auto">
          <a:xfrm>
            <a:off x="8164184" y="3832436"/>
            <a:ext cx="442094" cy="33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597"/>
              <a:t>BT</a:t>
            </a:r>
          </a:p>
        </p:txBody>
      </p:sp>
      <p:sp>
        <p:nvSpPr>
          <p:cNvPr id="17430" name="TextBox 23"/>
          <p:cNvSpPr txBox="1">
            <a:spLocks noChangeArrowheads="1"/>
          </p:cNvSpPr>
          <p:nvPr/>
        </p:nvSpPr>
        <p:spPr bwMode="auto">
          <a:xfrm>
            <a:off x="8935867" y="3147904"/>
            <a:ext cx="597381" cy="33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597"/>
              <a:t>WiFi</a:t>
            </a:r>
          </a:p>
        </p:txBody>
      </p:sp>
      <p:sp>
        <p:nvSpPr>
          <p:cNvPr id="17431" name="TextBox 24"/>
          <p:cNvSpPr txBox="1">
            <a:spLocks noChangeArrowheads="1"/>
          </p:cNvSpPr>
          <p:nvPr/>
        </p:nvSpPr>
        <p:spPr bwMode="auto">
          <a:xfrm>
            <a:off x="7099355" y="2268470"/>
            <a:ext cx="616336" cy="33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597"/>
              <a:t>IrDA</a:t>
            </a:r>
          </a:p>
        </p:txBody>
      </p:sp>
      <p:sp>
        <p:nvSpPr>
          <p:cNvPr id="47" name="object 21"/>
          <p:cNvSpPr txBox="1"/>
          <p:nvPr/>
        </p:nvSpPr>
        <p:spPr>
          <a:xfrm>
            <a:off x="386331" y="3907908"/>
            <a:ext cx="3504087" cy="1962867"/>
          </a:xfrm>
          <a:prstGeom prst="rect">
            <a:avLst/>
          </a:prstGeom>
        </p:spPr>
        <p:txBody>
          <a:bodyPr wrap="square" lIns="0" tIns="0" rIns="0" bIns="0" rtlCol="0">
            <a:noAutofit/>
          </a:bodyPr>
          <a:lstStyle/>
          <a:p>
            <a:pPr marL="12700">
              <a:lnSpc>
                <a:spcPts val="1964"/>
              </a:lnSpc>
              <a:spcBef>
                <a:spcPts val="98"/>
              </a:spcBef>
            </a:pPr>
            <a:r>
              <a:rPr sz="1800" b="1" spc="0" dirty="0" smtClean="0">
                <a:solidFill>
                  <a:srgbClr val="002060"/>
                </a:solidFill>
                <a:cs typeface="Segoe UI" panose="020B0502040204020203" pitchFamily="34" charset="0"/>
              </a:rPr>
              <a:t>Unlicensed</a:t>
            </a:r>
            <a:r>
              <a:rPr sz="1800" b="1" spc="-4" dirty="0" smtClean="0">
                <a:solidFill>
                  <a:srgbClr val="002060"/>
                </a:solidFill>
                <a:cs typeface="Segoe UI" panose="020B0502040204020203" pitchFamily="34" charset="0"/>
              </a:rPr>
              <a:t> </a:t>
            </a:r>
            <a:r>
              <a:rPr sz="1800" b="1" spc="0" dirty="0" smtClean="0">
                <a:solidFill>
                  <a:srgbClr val="002060"/>
                </a:solidFill>
                <a:cs typeface="Segoe UI" panose="020B0502040204020203" pitchFamily="34" charset="0"/>
              </a:rPr>
              <a:t>spectrum</a:t>
            </a:r>
            <a:endParaRPr sz="1800" dirty="0">
              <a:solidFill>
                <a:srgbClr val="002060"/>
              </a:solidFill>
              <a:cs typeface="Segoe UI" panose="020B0502040204020203" pitchFamily="34" charset="0"/>
            </a:endParaRPr>
          </a:p>
          <a:p>
            <a:pPr marL="586486" marR="283579" indent="-285750">
              <a:lnSpc>
                <a:spcPts val="1680"/>
              </a:lnSpc>
              <a:spcBef>
                <a:spcPts val="1293"/>
              </a:spcBef>
              <a:buFont typeface="Arial" panose="020B0604020202020204" pitchFamily="34" charset="0"/>
              <a:buChar char="•"/>
            </a:pPr>
            <a:r>
              <a:rPr sz="1400" b="1" i="1" spc="0" dirty="0" smtClean="0">
                <a:cs typeface="Segoe UI" panose="020B0502040204020203" pitchFamily="34" charset="0"/>
              </a:rPr>
              <a:t>Low</a:t>
            </a:r>
            <a:r>
              <a:rPr sz="1400" b="1" i="1" spc="-33" dirty="0" smtClean="0">
                <a:cs typeface="Segoe UI" panose="020B0502040204020203" pitchFamily="34" charset="0"/>
              </a:rPr>
              <a:t> </a:t>
            </a:r>
            <a:r>
              <a:rPr sz="1400" b="1" i="1" spc="0" dirty="0" smtClean="0">
                <a:cs typeface="Segoe UI" panose="020B0502040204020203" pitchFamily="34" charset="0"/>
              </a:rPr>
              <a:t>c</a:t>
            </a:r>
            <a:r>
              <a:rPr sz="1400" b="1" i="1" spc="-4" dirty="0" smtClean="0">
                <a:cs typeface="Segoe UI" panose="020B0502040204020203" pitchFamily="34" charset="0"/>
              </a:rPr>
              <a:t>o</a:t>
            </a:r>
            <a:r>
              <a:rPr sz="1400" b="1" i="1" spc="-19" dirty="0" smtClean="0">
                <a:cs typeface="Segoe UI" panose="020B0502040204020203" pitchFamily="34" charset="0"/>
              </a:rPr>
              <a:t>s</a:t>
            </a:r>
            <a:r>
              <a:rPr sz="1400" b="1" i="1" spc="0" dirty="0" smtClean="0">
                <a:cs typeface="Segoe UI" panose="020B0502040204020203" pitchFamily="34" charset="0"/>
              </a:rPr>
              <a:t>t</a:t>
            </a:r>
            <a:r>
              <a:rPr sz="1400" b="1" i="1" spc="-13" dirty="0" smtClean="0">
                <a:cs typeface="Segoe UI" panose="020B0502040204020203" pitchFamily="34" charset="0"/>
              </a:rPr>
              <a:t> </a:t>
            </a:r>
            <a:r>
              <a:rPr sz="1400" b="1" i="1" spc="0" dirty="0" smtClean="0">
                <a:cs typeface="Segoe UI" panose="020B0502040204020203" pitchFamily="34" charset="0"/>
              </a:rPr>
              <a:t>/no</a:t>
            </a:r>
            <a:r>
              <a:rPr sz="1400" b="1" i="1" spc="-25" dirty="0" smtClean="0">
                <a:cs typeface="Segoe UI" panose="020B0502040204020203" pitchFamily="34" charset="0"/>
              </a:rPr>
              <a:t> </a:t>
            </a:r>
            <a:r>
              <a:rPr sz="1400" b="1" i="1" spc="0" dirty="0" smtClean="0">
                <a:cs typeface="Segoe UI" panose="020B0502040204020203" pitchFamily="34" charset="0"/>
              </a:rPr>
              <a:t>license</a:t>
            </a:r>
            <a:r>
              <a:rPr sz="1400" b="1" i="1" spc="-29" dirty="0" smtClean="0">
                <a:cs typeface="Segoe UI" panose="020B0502040204020203" pitchFamily="34" charset="0"/>
              </a:rPr>
              <a:t> </a:t>
            </a:r>
            <a:r>
              <a:rPr sz="1400" b="1" i="1" spc="-25" dirty="0" smtClean="0">
                <a:cs typeface="Segoe UI" panose="020B0502040204020203" pitchFamily="34" charset="0"/>
              </a:rPr>
              <a:t>f</a:t>
            </a:r>
            <a:r>
              <a:rPr sz="1400" b="1" i="1" spc="0" dirty="0" smtClean="0">
                <a:cs typeface="Segoe UI" panose="020B0502040204020203" pitchFamily="34" charset="0"/>
              </a:rPr>
              <a:t>ees </a:t>
            </a:r>
            <a:r>
              <a:rPr sz="1400" b="1" i="1" spc="-19" dirty="0" smtClean="0">
                <a:cs typeface="Segoe UI" panose="020B0502040204020203" pitchFamily="34" charset="0"/>
              </a:rPr>
              <a:t>R</a:t>
            </a:r>
            <a:r>
              <a:rPr sz="1400" b="1" i="1" spc="0" dirty="0" smtClean="0">
                <a:cs typeface="Segoe UI" panose="020B0502040204020203" pitchFamily="34" charset="0"/>
              </a:rPr>
              <a:t>eg</a:t>
            </a:r>
            <a:r>
              <a:rPr sz="1400" b="1" i="1" spc="-4" dirty="0" smtClean="0">
                <a:cs typeface="Segoe UI" panose="020B0502040204020203" pitchFamily="34" charset="0"/>
              </a:rPr>
              <a:t>u</a:t>
            </a:r>
            <a:r>
              <a:rPr sz="1400" b="1" i="1" spc="0" dirty="0" smtClean="0">
                <a:cs typeface="Segoe UI" panose="020B0502040204020203" pitchFamily="34" charset="0"/>
              </a:rPr>
              <a:t>l</a:t>
            </a:r>
            <a:r>
              <a:rPr sz="1400" b="1" i="1" spc="-14" dirty="0" smtClean="0">
                <a:cs typeface="Segoe UI" panose="020B0502040204020203" pitchFamily="34" charset="0"/>
              </a:rPr>
              <a:t>a</a:t>
            </a:r>
            <a:r>
              <a:rPr sz="1400" b="1" i="1" spc="-9" dirty="0" smtClean="0">
                <a:cs typeface="Segoe UI" panose="020B0502040204020203" pitchFamily="34" charset="0"/>
              </a:rPr>
              <a:t>t</a:t>
            </a:r>
            <a:r>
              <a:rPr sz="1400" b="1" i="1" spc="0" dirty="0" smtClean="0">
                <a:cs typeface="Segoe UI" panose="020B0502040204020203" pitchFamily="34" charset="0"/>
              </a:rPr>
              <a:t>o</a:t>
            </a:r>
            <a:r>
              <a:rPr sz="1400" b="1" i="1" spc="4" dirty="0" smtClean="0">
                <a:cs typeface="Segoe UI" panose="020B0502040204020203" pitchFamily="34" charset="0"/>
              </a:rPr>
              <a:t>r</a:t>
            </a:r>
            <a:r>
              <a:rPr sz="1400" b="1" i="1" spc="0" dirty="0" smtClean="0">
                <a:cs typeface="Segoe UI" panose="020B0502040204020203" pitchFamily="34" charset="0"/>
              </a:rPr>
              <a:t>y</a:t>
            </a:r>
            <a:r>
              <a:rPr sz="1400" b="1" i="1" spc="-35" dirty="0" smtClean="0">
                <a:cs typeface="Segoe UI" panose="020B0502040204020203" pitchFamily="34" charset="0"/>
              </a:rPr>
              <a:t> </a:t>
            </a:r>
            <a:r>
              <a:rPr sz="1400" b="1" i="1" spc="0" dirty="0" smtClean="0">
                <a:cs typeface="Segoe UI" panose="020B0502040204020203" pitchFamily="34" charset="0"/>
              </a:rPr>
              <a:t>limits</a:t>
            </a:r>
            <a:r>
              <a:rPr sz="1400" b="1" i="1" spc="19" dirty="0" smtClean="0">
                <a:cs typeface="Segoe UI" panose="020B0502040204020203" pitchFamily="34" charset="0"/>
              </a:rPr>
              <a:t> </a:t>
            </a:r>
            <a:r>
              <a:rPr sz="1400" b="1" i="1" spc="0" dirty="0" smtClean="0">
                <a:cs typeface="Segoe UI" panose="020B0502040204020203" pitchFamily="34" charset="0"/>
              </a:rPr>
              <a:t>(</a:t>
            </a:r>
            <a:r>
              <a:rPr lang="en-US" sz="1400" b="1" i="1" dirty="0" smtClean="0">
                <a:cs typeface="Segoe UI" panose="020B0502040204020203" pitchFamily="34" charset="0"/>
              </a:rPr>
              <a:t>e.g., power </a:t>
            </a:r>
            <a:r>
              <a:rPr sz="1400" b="1" i="1" spc="-14" dirty="0" smtClean="0">
                <a:cs typeface="Segoe UI" panose="020B0502040204020203" pitchFamily="34" charset="0"/>
              </a:rPr>
              <a:t>r</a:t>
            </a:r>
            <a:r>
              <a:rPr sz="1400" b="1" i="1" spc="0" dirty="0" smtClean="0">
                <a:cs typeface="Segoe UI" panose="020B0502040204020203" pitchFamily="34" charset="0"/>
              </a:rPr>
              <a:t>e</a:t>
            </a:r>
            <a:r>
              <a:rPr sz="1400" b="1" i="1" spc="-19" dirty="0" smtClean="0">
                <a:cs typeface="Segoe UI" panose="020B0502040204020203" pitchFamily="34" charset="0"/>
              </a:rPr>
              <a:t>s</a:t>
            </a:r>
            <a:r>
              <a:rPr sz="1400" b="1" i="1" spc="0" dirty="0" smtClean="0">
                <a:cs typeface="Segoe UI" panose="020B0502040204020203" pitchFamily="34" charset="0"/>
              </a:rPr>
              <a:t>tri</a:t>
            </a:r>
            <a:r>
              <a:rPr sz="1400" b="1" i="1" spc="4" dirty="0" smtClean="0">
                <a:cs typeface="Segoe UI" panose="020B0502040204020203" pitchFamily="34" charset="0"/>
              </a:rPr>
              <a:t>c</a:t>
            </a:r>
            <a:r>
              <a:rPr sz="1400" b="1" i="1" spc="0" dirty="0" smtClean="0">
                <a:cs typeface="Segoe UI" panose="020B0502040204020203" pitchFamily="34" charset="0"/>
              </a:rPr>
              <a:t>tions)</a:t>
            </a:r>
            <a:r>
              <a:rPr lang="en-US" sz="1400" b="1" i="1" spc="0" dirty="0" smtClean="0">
                <a:cs typeface="Segoe UI" panose="020B0502040204020203" pitchFamily="34" charset="0"/>
              </a:rPr>
              <a:t> </a:t>
            </a:r>
          </a:p>
          <a:p>
            <a:pPr marL="586486" marR="283579" indent="-285750">
              <a:lnSpc>
                <a:spcPts val="1680"/>
              </a:lnSpc>
              <a:spcBef>
                <a:spcPts val="1293"/>
              </a:spcBef>
              <a:buFont typeface="Arial" panose="020B0604020202020204" pitchFamily="34" charset="0"/>
              <a:buChar char="•"/>
            </a:pPr>
            <a:r>
              <a:rPr sz="1400" b="1" i="1" spc="0" dirty="0" smtClean="0">
                <a:cs typeface="Segoe UI" panose="020B0502040204020203" pitchFamily="34" charset="0"/>
              </a:rPr>
              <a:t>N</a:t>
            </a:r>
            <a:r>
              <a:rPr sz="1400" b="1" i="1" spc="-4" dirty="0" smtClean="0">
                <a:cs typeface="Segoe UI" panose="020B0502040204020203" pitchFamily="34" charset="0"/>
              </a:rPr>
              <a:t>o</a:t>
            </a:r>
            <a:r>
              <a:rPr sz="1400" b="1" i="1" spc="0" dirty="0" smtClean="0">
                <a:cs typeface="Segoe UI" panose="020B0502040204020203" pitchFamily="34" charset="0"/>
              </a:rPr>
              <a:t>n-gua</a:t>
            </a:r>
            <a:r>
              <a:rPr sz="1400" b="1" i="1" spc="-29" dirty="0" smtClean="0">
                <a:cs typeface="Segoe UI" panose="020B0502040204020203" pitchFamily="34" charset="0"/>
              </a:rPr>
              <a:t>r</a:t>
            </a:r>
            <a:r>
              <a:rPr sz="1400" b="1" i="1" spc="0" dirty="0" smtClean="0">
                <a:cs typeface="Segoe UI" panose="020B0502040204020203" pitchFamily="34" charset="0"/>
              </a:rPr>
              <a:t>a</a:t>
            </a:r>
            <a:r>
              <a:rPr sz="1400" b="1" i="1" spc="-14" dirty="0" smtClean="0">
                <a:cs typeface="Segoe UI" panose="020B0502040204020203" pitchFamily="34" charset="0"/>
              </a:rPr>
              <a:t>nt</a:t>
            </a:r>
            <a:r>
              <a:rPr sz="1400" b="1" i="1" spc="0" dirty="0" smtClean="0">
                <a:cs typeface="Segoe UI" panose="020B0502040204020203" pitchFamily="34" charset="0"/>
              </a:rPr>
              <a:t>eed</a:t>
            </a:r>
            <a:r>
              <a:rPr sz="1400" b="1" i="1" spc="-100" dirty="0" smtClean="0">
                <a:cs typeface="Segoe UI" panose="020B0502040204020203" pitchFamily="34" charset="0"/>
              </a:rPr>
              <a:t> </a:t>
            </a:r>
            <a:r>
              <a:rPr sz="1400" b="1" i="1" spc="0" dirty="0" smtClean="0">
                <a:cs typeface="Segoe UI" panose="020B0502040204020203" pitchFamily="34" charset="0"/>
              </a:rPr>
              <a:t>QoS</a:t>
            </a:r>
            <a:endParaRPr sz="1400" b="1" i="1" dirty="0">
              <a:cs typeface="Segoe UI" panose="020B0502040204020203" pitchFamily="34" charset="0"/>
            </a:endParaRPr>
          </a:p>
        </p:txBody>
      </p:sp>
      <p:sp>
        <p:nvSpPr>
          <p:cNvPr id="48" name="object 20"/>
          <p:cNvSpPr txBox="1"/>
          <p:nvPr/>
        </p:nvSpPr>
        <p:spPr>
          <a:xfrm>
            <a:off x="3814554" y="4463590"/>
            <a:ext cx="2772460" cy="629666"/>
          </a:xfrm>
          <a:prstGeom prst="rect">
            <a:avLst/>
          </a:prstGeom>
        </p:spPr>
        <p:txBody>
          <a:bodyPr wrap="square" lIns="0" tIns="0" rIns="0" bIns="0" rtlCol="0">
            <a:noAutofit/>
          </a:bodyPr>
          <a:lstStyle/>
          <a:p>
            <a:pPr marL="355600" indent="-342900">
              <a:lnSpc>
                <a:spcPts val="1525"/>
              </a:lnSpc>
              <a:spcBef>
                <a:spcPts val="76"/>
              </a:spcBef>
              <a:buFont typeface="Arial" panose="020B0604020202020204" pitchFamily="34" charset="0"/>
              <a:buChar char="•"/>
            </a:pPr>
            <a:r>
              <a:rPr sz="2100" b="1" i="1" spc="0" baseline="1950" dirty="0" smtClean="0">
                <a:cs typeface="Segoe UI" panose="020B0502040204020203" pitchFamily="34" charset="0"/>
              </a:rPr>
              <a:t>B</a:t>
            </a:r>
            <a:r>
              <a:rPr sz="2100" b="1" i="1" spc="-9" baseline="1950" dirty="0" smtClean="0">
                <a:cs typeface="Segoe UI" panose="020B0502040204020203" pitchFamily="34" charset="0"/>
              </a:rPr>
              <a:t>e</a:t>
            </a:r>
            <a:r>
              <a:rPr sz="2100" b="1" i="1" spc="-14" baseline="1950" dirty="0" smtClean="0">
                <a:cs typeface="Segoe UI" panose="020B0502040204020203" pitchFamily="34" charset="0"/>
              </a:rPr>
              <a:t>tt</a:t>
            </a:r>
            <a:r>
              <a:rPr sz="2100" b="1" i="1" spc="0" baseline="1950" dirty="0" smtClean="0">
                <a:cs typeface="Segoe UI" panose="020B0502040204020203" pitchFamily="34" charset="0"/>
              </a:rPr>
              <a:t>er</a:t>
            </a:r>
            <a:r>
              <a:rPr sz="2100" b="1" i="1" spc="-26" baseline="1950" dirty="0" smtClean="0">
                <a:cs typeface="Segoe UI" panose="020B0502040204020203" pitchFamily="34" charset="0"/>
              </a:rPr>
              <a:t> </a:t>
            </a:r>
            <a:r>
              <a:rPr sz="2100" b="1" i="1" spc="0" baseline="1950" dirty="0" smtClean="0">
                <a:cs typeface="Segoe UI" panose="020B0502040204020203" pitchFamily="34" charset="0"/>
              </a:rPr>
              <a:t>I</a:t>
            </a:r>
            <a:r>
              <a:rPr sz="2100" b="1" i="1" spc="-4" baseline="1950" dirty="0" smtClean="0">
                <a:cs typeface="Segoe UI" panose="020B0502040204020203" pitchFamily="34" charset="0"/>
              </a:rPr>
              <a:t>n</a:t>
            </a:r>
            <a:r>
              <a:rPr sz="2100" b="1" i="1" spc="-25" baseline="1950" dirty="0" smtClean="0">
                <a:cs typeface="Segoe UI" panose="020B0502040204020203" pitchFamily="34" charset="0"/>
              </a:rPr>
              <a:t>f</a:t>
            </a:r>
            <a:r>
              <a:rPr sz="2100" b="1" i="1" spc="0" baseline="1950" dirty="0" smtClean="0">
                <a:cs typeface="Segoe UI" panose="020B0502040204020203" pitchFamily="34" charset="0"/>
              </a:rPr>
              <a:t>e</a:t>
            </a:r>
            <a:r>
              <a:rPr sz="2100" b="1" i="1" spc="-19" baseline="1950" dirty="0" smtClean="0">
                <a:cs typeface="Segoe UI" panose="020B0502040204020203" pitchFamily="34" charset="0"/>
              </a:rPr>
              <a:t>r</a:t>
            </a:r>
            <a:r>
              <a:rPr sz="2100" b="1" i="1" spc="0" baseline="1950" dirty="0" smtClean="0">
                <a:cs typeface="Segoe UI" panose="020B0502040204020203" pitchFamily="34" charset="0"/>
              </a:rPr>
              <a:t>ence</a:t>
            </a:r>
            <a:r>
              <a:rPr sz="2100" b="1" i="1" spc="-53" baseline="1950" dirty="0" smtClean="0">
                <a:cs typeface="Segoe UI" panose="020B0502040204020203" pitchFamily="34" charset="0"/>
              </a:rPr>
              <a:t> </a:t>
            </a:r>
            <a:r>
              <a:rPr sz="2100" b="1" i="1" spc="0" baseline="1950" dirty="0" smtClean="0">
                <a:cs typeface="Segoe UI" panose="020B0502040204020203" pitchFamily="34" charset="0"/>
              </a:rPr>
              <a:t>mana</a:t>
            </a:r>
            <a:r>
              <a:rPr sz="2100" b="1" i="1" spc="-19" baseline="1950" dirty="0" smtClean="0">
                <a:cs typeface="Segoe UI" panose="020B0502040204020203" pitchFamily="34" charset="0"/>
              </a:rPr>
              <a:t>g</a:t>
            </a:r>
            <a:r>
              <a:rPr sz="2100" b="1" i="1" spc="0" baseline="1950" dirty="0" smtClean="0">
                <a:cs typeface="Segoe UI" panose="020B0502040204020203" pitchFamily="34" charset="0"/>
              </a:rPr>
              <a:t>eme</a:t>
            </a:r>
            <a:r>
              <a:rPr sz="2100" b="1" i="1" spc="-9" baseline="1950" dirty="0" smtClean="0">
                <a:cs typeface="Segoe UI" panose="020B0502040204020203" pitchFamily="34" charset="0"/>
              </a:rPr>
              <a:t>n</a:t>
            </a:r>
            <a:r>
              <a:rPr sz="2100" b="1" i="1" spc="0" baseline="1950" dirty="0" smtClean="0">
                <a:cs typeface="Segoe UI" panose="020B0502040204020203" pitchFamily="34" charset="0"/>
              </a:rPr>
              <a:t>t</a:t>
            </a:r>
            <a:endParaRPr sz="1400" i="1" dirty="0">
              <a:cs typeface="Segoe UI" panose="020B0502040204020203" pitchFamily="34" charset="0"/>
            </a:endParaRPr>
          </a:p>
          <a:p>
            <a:pPr marL="355600" marR="26631" indent="-342900">
              <a:lnSpc>
                <a:spcPts val="1680"/>
              </a:lnSpc>
              <a:spcBef>
                <a:spcPts val="7"/>
              </a:spcBef>
              <a:buFont typeface="Arial" panose="020B0604020202020204" pitchFamily="34" charset="0"/>
              <a:buChar char="•"/>
            </a:pPr>
            <a:r>
              <a:rPr sz="2100" b="1" i="1" spc="0" baseline="1950" dirty="0" smtClean="0">
                <a:cs typeface="Segoe UI" panose="020B0502040204020203" pitchFamily="34" charset="0"/>
              </a:rPr>
              <a:t>N</a:t>
            </a:r>
            <a:r>
              <a:rPr sz="2100" b="1" i="1" spc="-14" baseline="1950" dirty="0" smtClean="0">
                <a:cs typeface="Segoe UI" panose="020B0502040204020203" pitchFamily="34" charset="0"/>
              </a:rPr>
              <a:t>e</a:t>
            </a:r>
            <a:r>
              <a:rPr sz="2100" b="1" i="1" spc="0" baseline="1950" dirty="0" smtClean="0">
                <a:cs typeface="Segoe UI" panose="020B0502040204020203" pitchFamily="34" charset="0"/>
              </a:rPr>
              <a:t>t</a:t>
            </a:r>
            <a:r>
              <a:rPr sz="2100" b="1" i="1" spc="-9" baseline="1950" dirty="0" smtClean="0">
                <a:cs typeface="Segoe UI" panose="020B0502040204020203" pitchFamily="34" charset="0"/>
              </a:rPr>
              <a:t>w</a:t>
            </a:r>
            <a:r>
              <a:rPr sz="2100" b="1" i="1" spc="0" baseline="1950" dirty="0" smtClean="0">
                <a:cs typeface="Segoe UI" panose="020B0502040204020203" pitchFamily="34" charset="0"/>
              </a:rPr>
              <a:t>ork</a:t>
            </a:r>
            <a:r>
              <a:rPr sz="2100" b="1" i="1" spc="-31" baseline="1950" dirty="0" smtClean="0">
                <a:cs typeface="Segoe UI" panose="020B0502040204020203" pitchFamily="34" charset="0"/>
              </a:rPr>
              <a:t> </a:t>
            </a:r>
            <a:r>
              <a:rPr sz="2100" b="1" i="1" spc="0" baseline="1950" dirty="0" smtClean="0">
                <a:cs typeface="Segoe UI" panose="020B0502040204020203" pitchFamily="34" charset="0"/>
              </a:rPr>
              <a:t>Security</a:t>
            </a:r>
            <a:endParaRPr sz="1400" i="1" dirty="0">
              <a:cs typeface="Segoe UI" panose="020B0502040204020203" pitchFamily="34" charset="0"/>
            </a:endParaRPr>
          </a:p>
          <a:p>
            <a:pPr marL="355600" marR="26631" indent="-342900">
              <a:lnSpc>
                <a:spcPts val="1680"/>
              </a:lnSpc>
              <a:buFont typeface="Arial" panose="020B0604020202020204" pitchFamily="34" charset="0"/>
              <a:buChar char="•"/>
            </a:pPr>
            <a:r>
              <a:rPr sz="2100" b="1" i="1" spc="-19" baseline="1950" dirty="0" smtClean="0">
                <a:cs typeface="Segoe UI" panose="020B0502040204020203" pitchFamily="34" charset="0"/>
              </a:rPr>
              <a:t>R</a:t>
            </a:r>
            <a:r>
              <a:rPr sz="2100" b="1" i="1" spc="0" baseline="1950" dirty="0" smtClean="0">
                <a:cs typeface="Segoe UI" panose="020B0502040204020203" pitchFamily="34" charset="0"/>
              </a:rPr>
              <a:t>el</a:t>
            </a:r>
            <a:r>
              <a:rPr sz="2100" b="1" i="1" spc="-4" baseline="1950" dirty="0" smtClean="0">
                <a:cs typeface="Segoe UI" panose="020B0502040204020203" pitchFamily="34" charset="0"/>
              </a:rPr>
              <a:t>i</a:t>
            </a:r>
            <a:r>
              <a:rPr sz="2100" b="1" i="1" spc="0" baseline="1950" dirty="0" smtClean="0">
                <a:cs typeface="Segoe UI" panose="020B0502040204020203" pitchFamily="34" charset="0"/>
              </a:rPr>
              <a:t>ability</a:t>
            </a:r>
            <a:endParaRPr sz="1400" i="1" dirty="0">
              <a:cs typeface="Segoe UI" panose="020B0502040204020203" pitchFamily="34" charset="0"/>
            </a:endParaRPr>
          </a:p>
        </p:txBody>
      </p:sp>
      <p:sp>
        <p:nvSpPr>
          <p:cNvPr id="49" name="object 22"/>
          <p:cNvSpPr txBox="1"/>
          <p:nvPr/>
        </p:nvSpPr>
        <p:spPr>
          <a:xfrm>
            <a:off x="3796585" y="3862033"/>
            <a:ext cx="2703806" cy="254000"/>
          </a:xfrm>
          <a:prstGeom prst="rect">
            <a:avLst/>
          </a:prstGeom>
        </p:spPr>
        <p:txBody>
          <a:bodyPr wrap="square" lIns="0" tIns="0" rIns="0" bIns="0" rtlCol="0">
            <a:noAutofit/>
          </a:bodyPr>
          <a:lstStyle/>
          <a:p>
            <a:pPr marL="12700">
              <a:lnSpc>
                <a:spcPts val="1964"/>
              </a:lnSpc>
              <a:spcBef>
                <a:spcPts val="98"/>
              </a:spcBef>
            </a:pPr>
            <a:r>
              <a:rPr sz="1800" b="1" spc="0" dirty="0" smtClean="0">
                <a:solidFill>
                  <a:srgbClr val="000066"/>
                </a:solidFill>
                <a:cs typeface="Segoe UI" panose="020B0502040204020203" pitchFamily="34" charset="0"/>
              </a:rPr>
              <a:t>Licensed spectrum</a:t>
            </a:r>
            <a:endParaRPr sz="1800" dirty="0">
              <a:cs typeface="Segoe UI" panose="020B0502040204020203" pitchFamily="34" charset="0"/>
            </a:endParaRPr>
          </a:p>
        </p:txBody>
      </p:sp>
      <p:sp>
        <p:nvSpPr>
          <p:cNvPr id="50" name="Content Placeholder 27"/>
          <p:cNvSpPr txBox="1">
            <a:spLocks/>
          </p:cNvSpPr>
          <p:nvPr/>
        </p:nvSpPr>
        <p:spPr bwMode="auto">
          <a:xfrm>
            <a:off x="252699" y="1523839"/>
            <a:ext cx="5828040" cy="2357834"/>
          </a:xfrm>
          <a:prstGeom prst="rect">
            <a:avLst/>
          </a:prstGeom>
          <a:noFill/>
          <a:ln w="12700">
            <a:noFill/>
            <a:miter lim="800000"/>
            <a:headEnd/>
            <a:tailEnd/>
          </a:ln>
        </p:spPr>
        <p:txBody>
          <a:bodyPr lIns="90321" tIns="44368" rIns="90321" bIns="44368"/>
          <a:lstStyle/>
          <a:p>
            <a:pPr>
              <a:lnSpc>
                <a:spcPct val="89000"/>
              </a:lnSpc>
              <a:spcBef>
                <a:spcPct val="30000"/>
              </a:spcBef>
              <a:buClr>
                <a:schemeClr val="accent1"/>
              </a:buClr>
              <a:buSzPct val="75000"/>
              <a:defRPr/>
            </a:pPr>
            <a:r>
              <a:rPr lang="en-US" sz="1797" b="1" kern="0" dirty="0" smtClean="0">
                <a:solidFill>
                  <a:srgbClr val="002060"/>
                </a:solidFill>
                <a:ea typeface="ＭＳ Ｐゴシック" pitchFamily="-65" charset="-128"/>
                <a:cs typeface="ＭＳ Ｐゴシック" pitchFamily="-65" charset="-128"/>
              </a:rPr>
              <a:t>Diverse deployments</a:t>
            </a:r>
          </a:p>
          <a:p>
            <a:pPr marL="799277" lvl="1" indent="-342900">
              <a:lnSpc>
                <a:spcPct val="89000"/>
              </a:lnSpc>
              <a:spcBef>
                <a:spcPct val="30000"/>
              </a:spcBef>
              <a:buClr>
                <a:schemeClr val="accent2"/>
              </a:buClr>
              <a:buSzPct val="100000"/>
              <a:buFont typeface="Arial" panose="020B0604020202020204" pitchFamily="34" charset="0"/>
              <a:buChar char="•"/>
              <a:defRPr/>
            </a:pPr>
            <a:r>
              <a:rPr lang="en-US" sz="1996" b="1" kern="0" dirty="0" smtClean="0">
                <a:ea typeface="ＭＳ Ｐゴシック" charset="-128"/>
              </a:rPr>
              <a:t>Provisioned or </a:t>
            </a:r>
            <a:r>
              <a:rPr lang="en-US" sz="1996" b="1" kern="0" dirty="0" err="1" smtClean="0">
                <a:ea typeface="ＭＳ Ｐゴシック" charset="-128"/>
              </a:rPr>
              <a:t>unprovisioned</a:t>
            </a:r>
            <a:endParaRPr lang="en-US" sz="1996" b="1" kern="0" dirty="0" smtClean="0">
              <a:ea typeface="ＭＳ Ｐゴシック" charset="-128"/>
            </a:endParaRPr>
          </a:p>
          <a:p>
            <a:pPr marL="1256477" lvl="2" indent="-342900">
              <a:lnSpc>
                <a:spcPct val="89000"/>
              </a:lnSpc>
              <a:spcBef>
                <a:spcPct val="30000"/>
              </a:spcBef>
              <a:buClr>
                <a:schemeClr val="accent2"/>
              </a:buClr>
              <a:buSzPct val="100000"/>
              <a:buFont typeface="Arial" panose="020B0604020202020204" pitchFamily="34" charset="0"/>
              <a:buChar char="•"/>
              <a:defRPr/>
            </a:pPr>
            <a:r>
              <a:rPr lang="en-US" sz="2000" b="1" dirty="0" smtClean="0"/>
              <a:t>Provisioning</a:t>
            </a:r>
            <a:r>
              <a:rPr lang="en-US" sz="2000" dirty="0"/>
              <a:t> involves </a:t>
            </a:r>
            <a:r>
              <a:rPr lang="en-US" sz="2000" dirty="0" smtClean="0"/>
              <a:t>preparing </a:t>
            </a:r>
            <a:r>
              <a:rPr lang="en-US" sz="2000" dirty="0"/>
              <a:t>and equipping a network to allow it to provide new services to its users</a:t>
            </a:r>
            <a:endParaRPr lang="en-US" sz="1996" b="1" kern="0" dirty="0" smtClean="0">
              <a:ea typeface="ＭＳ Ｐゴシック" charset="-128"/>
            </a:endParaRPr>
          </a:p>
          <a:p>
            <a:pPr marL="799277" lvl="1" indent="-342900">
              <a:lnSpc>
                <a:spcPct val="89000"/>
              </a:lnSpc>
              <a:spcBef>
                <a:spcPct val="30000"/>
              </a:spcBef>
              <a:buClr>
                <a:schemeClr val="accent2"/>
              </a:buClr>
              <a:buSzPct val="100000"/>
              <a:buFont typeface="Arial" panose="020B0604020202020204" pitchFamily="34" charset="0"/>
              <a:buChar char="•"/>
              <a:defRPr/>
            </a:pPr>
            <a:r>
              <a:rPr lang="en-US" sz="1996" b="1" kern="0" dirty="0">
                <a:ea typeface="ＭＳ Ｐゴシック" charset="-128"/>
              </a:rPr>
              <a:t>Licensed versus </a:t>
            </a:r>
            <a:r>
              <a:rPr lang="en-US" sz="1996" b="1" kern="0" dirty="0" smtClean="0">
                <a:ea typeface="ＭＳ Ｐゴシック" charset="-128"/>
              </a:rPr>
              <a:t>unlicensed </a:t>
            </a:r>
            <a:endParaRPr lang="en-US" sz="1996" b="1" kern="0" dirty="0">
              <a:ea typeface="ＭＳ Ｐゴシック" charset="-128"/>
            </a:endParaRPr>
          </a:p>
        </p:txBody>
      </p:sp>
      <p:sp>
        <p:nvSpPr>
          <p:cNvPr id="4" name="Rectangle 3"/>
          <p:cNvSpPr/>
          <p:nvPr/>
        </p:nvSpPr>
        <p:spPr>
          <a:xfrm>
            <a:off x="7544618" y="5314353"/>
            <a:ext cx="4372992" cy="369332"/>
          </a:xfrm>
          <a:prstGeom prst="rect">
            <a:avLst/>
          </a:prstGeom>
        </p:spPr>
        <p:txBody>
          <a:bodyPr wrap="none">
            <a:spAutoFit/>
          </a:bodyPr>
          <a:lstStyle/>
          <a:p>
            <a:r>
              <a:rPr lang="en-US" altLang="en-US" b="1" dirty="0">
                <a:solidFill>
                  <a:srgbClr val="002060"/>
                </a:solidFill>
              </a:rPr>
              <a:t>Data Rate vs. Range of Various Technologies</a:t>
            </a:r>
            <a:endParaRPr lang="en-US" dirty="0"/>
          </a:p>
        </p:txBody>
      </p:sp>
    </p:spTree>
    <p:extLst>
      <p:ext uri="{BB962C8B-B14F-4D97-AF65-F5344CB8AC3E}">
        <p14:creationId xmlns:p14="http://schemas.microsoft.com/office/powerpoint/2010/main" val="20370875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451" y="42491"/>
            <a:ext cx="10515600" cy="1325563"/>
          </a:xfrm>
        </p:spPr>
        <p:txBody>
          <a:bodyPr/>
          <a:lstStyle/>
          <a:p>
            <a:pPr lvl="0" algn="ctr"/>
            <a:r>
              <a:rPr lang="en-US" b="1" dirty="0" smtClean="0">
                <a:solidFill>
                  <a:srgbClr val="002060"/>
                </a:solidFill>
              </a:rPr>
              <a:t>Mobile Cellular Technologies</a:t>
            </a:r>
            <a:endParaRPr lang="en-US" b="1" dirty="0">
              <a:solidFill>
                <a:srgbClr val="002060"/>
              </a:solidFill>
            </a:endParaRPr>
          </a:p>
        </p:txBody>
      </p:sp>
      <p:sp>
        <p:nvSpPr>
          <p:cNvPr id="3" name="Content Placeholder 2"/>
          <p:cNvSpPr>
            <a:spLocks noGrp="1"/>
          </p:cNvSpPr>
          <p:nvPr>
            <p:ph idx="1"/>
          </p:nvPr>
        </p:nvSpPr>
        <p:spPr>
          <a:xfrm>
            <a:off x="0" y="1357124"/>
            <a:ext cx="6985313" cy="5408023"/>
          </a:xfrm>
        </p:spPr>
        <p:txBody>
          <a:bodyPr>
            <a:normAutofit/>
          </a:bodyPr>
          <a:lstStyle/>
          <a:p>
            <a:pPr lvl="0"/>
            <a:r>
              <a:rPr lang="en-US" b="1" dirty="0">
                <a:solidFill>
                  <a:srgbClr val="002060"/>
                </a:solidFill>
              </a:rPr>
              <a:t>S</a:t>
            </a:r>
            <a:r>
              <a:rPr lang="en-US" b="1" dirty="0" smtClean="0">
                <a:solidFill>
                  <a:srgbClr val="002060"/>
                </a:solidFill>
              </a:rPr>
              <a:t>pectrum regime: </a:t>
            </a:r>
            <a:r>
              <a:rPr lang="en-US" dirty="0"/>
              <a:t>Licensed</a:t>
            </a:r>
            <a:r>
              <a:rPr lang="en-US" dirty="0" smtClean="0"/>
              <a:t> </a:t>
            </a:r>
          </a:p>
          <a:p>
            <a:pPr lvl="0"/>
            <a:r>
              <a:rPr lang="en-US" b="1" dirty="0" smtClean="0">
                <a:solidFill>
                  <a:srgbClr val="002060"/>
                </a:solidFill>
              </a:rPr>
              <a:t>Coverage:  </a:t>
            </a:r>
            <a:r>
              <a:rPr lang="en-US" dirty="0" smtClean="0"/>
              <a:t>Wide area or metropolitan area</a:t>
            </a:r>
          </a:p>
          <a:p>
            <a:pPr lvl="0"/>
            <a:r>
              <a:rPr lang="en-US" b="1" dirty="0" smtClean="0">
                <a:solidFill>
                  <a:srgbClr val="002060"/>
                </a:solidFill>
              </a:rPr>
              <a:t>Data rate: </a:t>
            </a:r>
            <a:r>
              <a:rPr lang="en-US" dirty="0" smtClean="0"/>
              <a:t>increasingly high </a:t>
            </a:r>
          </a:p>
          <a:p>
            <a:pPr lvl="0"/>
            <a:r>
              <a:rPr lang="en-US" dirty="0" smtClean="0"/>
              <a:t> </a:t>
            </a:r>
            <a:r>
              <a:rPr lang="en-US" b="1" dirty="0" smtClean="0">
                <a:solidFill>
                  <a:srgbClr val="002060"/>
                </a:solidFill>
              </a:rPr>
              <a:t>Evolution: </a:t>
            </a:r>
            <a:r>
              <a:rPr lang="en-US" dirty="0" smtClean="0"/>
              <a:t>5 generations </a:t>
            </a:r>
          </a:p>
          <a:p>
            <a:pPr lvl="1"/>
            <a:r>
              <a:rPr lang="en-US" b="1" dirty="0" smtClean="0"/>
              <a:t>1G </a:t>
            </a:r>
            <a:r>
              <a:rPr lang="en-US" b="1" dirty="0" smtClean="0">
                <a:sym typeface="Wingdings" panose="05000000000000000000" pitchFamily="2" charset="2"/>
              </a:rPr>
              <a:t> </a:t>
            </a:r>
            <a:r>
              <a:rPr lang="en-US" b="1" dirty="0">
                <a:sym typeface="Wingdings" panose="05000000000000000000" pitchFamily="2" charset="2"/>
              </a:rPr>
              <a:t>: </a:t>
            </a:r>
            <a:r>
              <a:rPr lang="en-US" dirty="0">
                <a:sym typeface="Wingdings" panose="05000000000000000000" pitchFamily="2" charset="2"/>
              </a:rPr>
              <a:t>Analog </a:t>
            </a:r>
          </a:p>
          <a:p>
            <a:pPr lvl="1"/>
            <a:r>
              <a:rPr lang="en-US" b="1" dirty="0" smtClean="0">
                <a:sym typeface="Wingdings" panose="05000000000000000000" pitchFamily="2" charset="2"/>
              </a:rPr>
              <a:t>2G</a:t>
            </a:r>
            <a:r>
              <a:rPr lang="en-US" dirty="0" smtClean="0">
                <a:sym typeface="Wingdings" panose="05000000000000000000" pitchFamily="2" charset="2"/>
              </a:rPr>
              <a:t> : Digital </a:t>
            </a:r>
          </a:p>
          <a:p>
            <a:pPr lvl="1"/>
            <a:r>
              <a:rPr lang="en-US" b="1" dirty="0" smtClean="0">
                <a:sym typeface="Wingdings" panose="05000000000000000000" pitchFamily="2" charset="2"/>
              </a:rPr>
              <a:t>3G </a:t>
            </a:r>
            <a:r>
              <a:rPr lang="en-US" b="1" dirty="0">
                <a:sym typeface="Wingdings" panose="05000000000000000000" pitchFamily="2" charset="2"/>
              </a:rPr>
              <a:t>: </a:t>
            </a:r>
            <a:r>
              <a:rPr lang="en-US" dirty="0">
                <a:sym typeface="Wingdings" panose="05000000000000000000" pitchFamily="2" charset="2"/>
              </a:rPr>
              <a:t>V</a:t>
            </a:r>
            <a:r>
              <a:rPr lang="en-US" dirty="0" smtClean="0">
                <a:sym typeface="Wingdings" panose="05000000000000000000" pitchFamily="2" charset="2"/>
              </a:rPr>
              <a:t>oice and data </a:t>
            </a:r>
            <a:r>
              <a:rPr lang="en-US" b="1" dirty="0" smtClean="0">
                <a:sym typeface="Wingdings" panose="05000000000000000000" pitchFamily="2" charset="2"/>
              </a:rPr>
              <a:t>(</a:t>
            </a:r>
            <a:r>
              <a:rPr lang="en-US" dirty="0" smtClean="0">
                <a:sym typeface="Wingdings" panose="05000000000000000000" pitchFamily="2" charset="2"/>
              </a:rPr>
              <a:t>Broadband) </a:t>
            </a:r>
          </a:p>
          <a:p>
            <a:pPr lvl="1"/>
            <a:r>
              <a:rPr lang="en-US" b="1" dirty="0" smtClean="0">
                <a:sym typeface="Wingdings" panose="05000000000000000000" pitchFamily="2" charset="2"/>
              </a:rPr>
              <a:t>4G : </a:t>
            </a:r>
            <a:r>
              <a:rPr lang="en-US" dirty="0" smtClean="0">
                <a:sym typeface="Wingdings" panose="05000000000000000000" pitchFamily="2" charset="2"/>
              </a:rPr>
              <a:t>Broadband evolution, LTE</a:t>
            </a:r>
            <a:r>
              <a:rPr lang="en-US" dirty="0">
                <a:sym typeface="Wingdings" panose="05000000000000000000" pitchFamily="2" charset="2"/>
              </a:rPr>
              <a:t>, LTE </a:t>
            </a:r>
            <a:r>
              <a:rPr lang="en-US" dirty="0" smtClean="0">
                <a:sym typeface="Wingdings" panose="05000000000000000000" pitchFamily="2" charset="2"/>
              </a:rPr>
              <a:t>advanced, Multimedia </a:t>
            </a:r>
          </a:p>
          <a:p>
            <a:pPr lvl="1"/>
            <a:r>
              <a:rPr lang="en-US" b="1" dirty="0" smtClean="0">
                <a:sym typeface="Wingdings" panose="05000000000000000000" pitchFamily="2" charset="2"/>
              </a:rPr>
              <a:t>5G </a:t>
            </a:r>
            <a:r>
              <a:rPr lang="en-US" b="1" dirty="0">
                <a:sym typeface="Wingdings" panose="05000000000000000000" pitchFamily="2" charset="2"/>
              </a:rPr>
              <a:t>: </a:t>
            </a:r>
            <a:r>
              <a:rPr lang="en-US" dirty="0" smtClean="0">
                <a:sym typeface="Wingdings" panose="05000000000000000000" pitchFamily="2" charset="2"/>
              </a:rPr>
              <a:t>High data rate, intensive M2M, low delay, etc.  </a:t>
            </a:r>
            <a:endParaRPr lang="en-US" dirty="0">
              <a:sym typeface="Wingdings" panose="05000000000000000000" pitchFamily="2" charset="2"/>
            </a:endParaRPr>
          </a:p>
          <a:p>
            <a:pPr marL="514350" lvl="0" indent="-514350">
              <a:buAutoNum type="arabicPeriod"/>
            </a:pP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8922" y="1503971"/>
            <a:ext cx="5383078" cy="4560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5"/>
          <p:cNvSpPr txBox="1">
            <a:spLocks noChangeArrowheads="1"/>
          </p:cNvSpPr>
          <p:nvPr/>
        </p:nvSpPr>
        <p:spPr bwMode="auto">
          <a:xfrm>
            <a:off x="6808922" y="6064509"/>
            <a:ext cx="6108726" cy="531331"/>
          </a:xfrm>
          <a:prstGeom prst="rect">
            <a:avLst/>
          </a:prstGeom>
          <a:noFill/>
          <a:ln w="9525">
            <a:noFill/>
            <a:miter lim="800000"/>
            <a:headEnd/>
            <a:tailEnd/>
          </a:ln>
          <a:effectLst/>
          <a:extLst/>
        </p:spPr>
        <p:txBody>
          <a:bodyPr vert="horz" wrap="square" lIns="68580" tIns="34290" rIns="68580" bIns="34290" numCol="1" anchor="t" anchorCtr="0" compatLnSpc="1">
            <a:prstTxWarp prst="textNoShape">
              <a:avLst/>
            </a:prstTxWarp>
          </a:bodyPr>
          <a:lstStyle>
            <a:lvl1pPr marL="342900" indent="-342900">
              <a:lnSpc>
                <a:spcPct val="90000"/>
              </a:lnSpc>
              <a:spcBef>
                <a:spcPct val="10000"/>
              </a:spcBef>
              <a:buClr>
                <a:srgbClr val="0E438A"/>
              </a:buClr>
              <a:buSzPct val="110000"/>
              <a:buFont typeface="Wingdings" pitchFamily="2" charset="2"/>
              <a:buChar char="§"/>
              <a:tabLst>
                <a:tab pos="363538" algn="l"/>
              </a:tabLst>
              <a:defRPr sz="2800">
                <a:solidFill>
                  <a:schemeClr val="tx1"/>
                </a:solidFill>
                <a:latin typeface="Arial" pitchFamily="34" charset="0"/>
                <a:cs typeface="Arial" pitchFamily="34" charset="0"/>
              </a:defRPr>
            </a:lvl1pPr>
            <a:lvl2pPr marL="742950" indent="-285750">
              <a:spcBef>
                <a:spcPct val="20000"/>
              </a:spcBef>
              <a:buClr>
                <a:srgbClr val="0099CC"/>
              </a:buClr>
              <a:buFont typeface="Wingdings" pitchFamily="2" charset="2"/>
              <a:buChar char="Ø"/>
              <a:defRPr sz="2800">
                <a:solidFill>
                  <a:srgbClr val="5C5C5C"/>
                </a:solidFill>
                <a:latin typeface="+mn-lt"/>
              </a:defRPr>
            </a:lvl2pPr>
            <a:lvl3pPr marL="1143000" indent="-228600">
              <a:spcBef>
                <a:spcPct val="20000"/>
              </a:spcBef>
              <a:buClr>
                <a:srgbClr val="0099CC"/>
              </a:buClr>
              <a:buFont typeface="Wingdings" pitchFamily="2" charset="2"/>
              <a:buChar char="§"/>
              <a:defRPr>
                <a:solidFill>
                  <a:srgbClr val="5C5C5C"/>
                </a:solidFill>
                <a:latin typeface="+mn-lt"/>
              </a:defRPr>
            </a:lvl3pPr>
            <a:lvl4pPr marL="1600200" indent="-228600">
              <a:spcBef>
                <a:spcPct val="20000"/>
              </a:spcBef>
              <a:buFont typeface="Verdana" pitchFamily="34" charset="0"/>
              <a:buChar char="–"/>
              <a:defRPr sz="2000">
                <a:solidFill>
                  <a:srgbClr val="5C5C5C"/>
                </a:solidFill>
                <a:latin typeface="+mn-lt"/>
              </a:defRPr>
            </a:lvl4pPr>
            <a:lvl5pPr marL="2057400" indent="-228600">
              <a:spcBef>
                <a:spcPct val="20000"/>
              </a:spcBef>
              <a:buFont typeface="Verdana" pitchFamily="34" charset="0"/>
              <a:buChar char="–"/>
              <a:defRPr sz="2000">
                <a:solidFill>
                  <a:srgbClr val="5C5C5C"/>
                </a:solidFill>
                <a:latin typeface="+mn-lt"/>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eaLnBrk="0" fontAlgn="base" hangingPunct="0">
              <a:spcAft>
                <a:spcPct val="0"/>
              </a:spcAft>
              <a:buNone/>
            </a:pPr>
            <a:endParaRPr lang="en-US" sz="900" dirty="0">
              <a:solidFill>
                <a:prstClr val="black"/>
              </a:solidFill>
            </a:endParaRPr>
          </a:p>
          <a:p>
            <a:pPr marL="0" indent="0" eaLnBrk="0" fontAlgn="base" hangingPunct="0">
              <a:spcAft>
                <a:spcPct val="0"/>
              </a:spcAft>
              <a:buNone/>
            </a:pPr>
            <a:r>
              <a:rPr lang="en-US" sz="1400" i="1" dirty="0" smtClean="0">
                <a:solidFill>
                  <a:prstClr val="black"/>
                </a:solidFill>
              </a:rPr>
              <a:t>Figure </a:t>
            </a:r>
            <a:r>
              <a:rPr lang="en-US" sz="1400" i="1" dirty="0">
                <a:solidFill>
                  <a:prstClr val="black"/>
                </a:solidFill>
              </a:rPr>
              <a:t>from: </a:t>
            </a:r>
            <a:r>
              <a:rPr lang="en-US" sz="1400" i="1" dirty="0">
                <a:solidFill>
                  <a:prstClr val="black"/>
                </a:solidFill>
                <a:hlinkClick r:id="rId3"/>
              </a:rPr>
              <a:t>http://sudhakarreddymr.wordpress.com/2011/06/01</a:t>
            </a:r>
            <a:r>
              <a:rPr lang="en-US" sz="1400" i="1" dirty="0" smtClean="0">
                <a:solidFill>
                  <a:prstClr val="black"/>
                </a:solidFill>
                <a:hlinkClick r:id="rId3"/>
              </a:rPr>
              <a:t>/   difference-between-1g-2g-2-5g-3g-pre-4g-and-4g</a:t>
            </a:r>
            <a:r>
              <a:rPr lang="en-US" sz="750" i="1" dirty="0">
                <a:solidFill>
                  <a:prstClr val="black"/>
                </a:solidFill>
                <a:hlinkClick r:id="rId3"/>
              </a:rPr>
              <a:t>/</a:t>
            </a:r>
            <a:r>
              <a:rPr lang="en-US" sz="750" i="1" dirty="0">
                <a:solidFill>
                  <a:prstClr val="black"/>
                </a:solidFill>
              </a:rPr>
              <a:t>   </a:t>
            </a:r>
            <a:endParaRPr lang="en-US" sz="2400" dirty="0">
              <a:solidFill>
                <a:prstClr val="black"/>
              </a:solidFill>
            </a:endParaRPr>
          </a:p>
          <a:p>
            <a:pPr marL="0" indent="0" eaLnBrk="0" fontAlgn="base" hangingPunct="0">
              <a:spcAft>
                <a:spcPct val="0"/>
              </a:spcAft>
              <a:buNone/>
            </a:pPr>
            <a:endParaRPr lang="es-ES_tradnl" sz="2400" b="1" dirty="0">
              <a:solidFill>
                <a:srgbClr val="6585CF">
                  <a:lumMod val="75000"/>
                </a:srgbClr>
              </a:solidFill>
            </a:endParaRPr>
          </a:p>
          <a:p>
            <a:pPr marL="0" indent="0" eaLnBrk="0" fontAlgn="base" hangingPunct="0">
              <a:spcAft>
                <a:spcPct val="0"/>
              </a:spcAft>
              <a:buNone/>
            </a:pPr>
            <a:endParaRPr lang="en-US" sz="750" dirty="0">
              <a:solidFill>
                <a:prstClr val="black"/>
              </a:solidFill>
            </a:endParaRPr>
          </a:p>
          <a:p>
            <a:pPr marL="0" indent="0" eaLnBrk="0" fontAlgn="base" hangingPunct="0">
              <a:spcAft>
                <a:spcPct val="0"/>
              </a:spcAft>
              <a:buNone/>
            </a:pPr>
            <a:endParaRPr lang="en-GB" sz="1800" dirty="0">
              <a:solidFill>
                <a:prstClr val="black"/>
              </a:solidFill>
            </a:endParaRPr>
          </a:p>
          <a:p>
            <a:pPr eaLnBrk="0" fontAlgn="base" hangingPunct="0">
              <a:spcAft>
                <a:spcPct val="0"/>
              </a:spcAft>
            </a:pPr>
            <a:endParaRPr lang="en-US" sz="1800" dirty="0">
              <a:solidFill>
                <a:prstClr val="black"/>
              </a:solidFill>
            </a:endParaRPr>
          </a:p>
        </p:txBody>
      </p:sp>
    </p:spTree>
    <p:extLst>
      <p:ext uri="{BB962C8B-B14F-4D97-AF65-F5344CB8AC3E}">
        <p14:creationId xmlns:p14="http://schemas.microsoft.com/office/powerpoint/2010/main" val="201390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20451" y="42491"/>
            <a:ext cx="10515600" cy="1325563"/>
          </a:xfrm>
        </p:spPr>
        <p:txBody>
          <a:bodyPr/>
          <a:lstStyle/>
          <a:p>
            <a:pPr lvl="0" algn="ctr"/>
            <a:r>
              <a:rPr lang="en-US" b="1" dirty="0" smtClean="0">
                <a:solidFill>
                  <a:srgbClr val="002060"/>
                </a:solidFill>
              </a:rPr>
              <a:t>Mobile Cellular Technologies </a:t>
            </a:r>
            <a:r>
              <a:rPr lang="en-US" sz="2000" b="1" dirty="0" smtClean="0">
                <a:solidFill>
                  <a:srgbClr val="002060"/>
                </a:solidFill>
              </a:rPr>
              <a:t>(cont.)</a:t>
            </a:r>
            <a:endParaRPr lang="en-US" sz="2000" b="1" dirty="0">
              <a:solidFill>
                <a:srgbClr val="002060"/>
              </a:solidFill>
            </a:endParaRPr>
          </a:p>
        </p:txBody>
      </p:sp>
      <p:sp>
        <p:nvSpPr>
          <p:cNvPr id="3" name="Content Placeholder 2"/>
          <p:cNvSpPr>
            <a:spLocks noGrp="1"/>
          </p:cNvSpPr>
          <p:nvPr>
            <p:ph idx="1"/>
          </p:nvPr>
        </p:nvSpPr>
        <p:spPr>
          <a:xfrm>
            <a:off x="6649334" y="1687132"/>
            <a:ext cx="5031803" cy="3155325"/>
          </a:xfrm>
        </p:spPr>
        <p:txBody>
          <a:bodyPr>
            <a:normAutofit fontScale="92500" lnSpcReduction="10000"/>
          </a:bodyPr>
          <a:lstStyle/>
          <a:p>
            <a:pPr lvl="0"/>
            <a:r>
              <a:rPr lang="en-US" b="1" dirty="0" smtClean="0">
                <a:solidFill>
                  <a:srgbClr val="002060"/>
                </a:solidFill>
              </a:rPr>
              <a:t>Key Observations </a:t>
            </a:r>
          </a:p>
          <a:p>
            <a:pPr lvl="1"/>
            <a:r>
              <a:rPr lang="en-US" b="1" dirty="0" smtClean="0">
                <a:solidFill>
                  <a:srgbClr val="002060"/>
                </a:solidFill>
              </a:rPr>
              <a:t>Advantage: </a:t>
            </a:r>
            <a:r>
              <a:rPr lang="en-US" dirty="0" smtClean="0"/>
              <a:t>Popular solution  for last mile connectivity </a:t>
            </a:r>
          </a:p>
          <a:p>
            <a:pPr lvl="1"/>
            <a:r>
              <a:rPr lang="en-US" b="1" dirty="0" smtClean="0">
                <a:solidFill>
                  <a:srgbClr val="002060"/>
                </a:solidFill>
              </a:rPr>
              <a:t>Challenge:  </a:t>
            </a:r>
            <a:r>
              <a:rPr lang="en-US" dirty="0"/>
              <a:t>S</a:t>
            </a:r>
            <a:r>
              <a:rPr lang="en-US" dirty="0" smtClean="0"/>
              <a:t>ervice providers are reluctant to provide services in some remote and rural areas due to  so called “low return in investment” </a:t>
            </a:r>
          </a:p>
          <a:p>
            <a:pPr lvl="1"/>
            <a:r>
              <a:rPr lang="en-US" b="1" dirty="0" smtClean="0">
                <a:solidFill>
                  <a:srgbClr val="002060"/>
                </a:solidFill>
              </a:rPr>
              <a:t>Case Study: </a:t>
            </a:r>
            <a:r>
              <a:rPr lang="en-US" dirty="0" smtClean="0"/>
              <a:t>Many others rural areas are connected using mobile cellular technologies </a:t>
            </a:r>
          </a:p>
          <a:p>
            <a:pPr marL="514350" lvl="0" indent="-514350">
              <a:buAutoNum type="arabicPeriod"/>
            </a:pPr>
            <a:endParaRPr lang="en-US" dirty="0"/>
          </a:p>
        </p:txBody>
      </p:sp>
      <p:pic>
        <p:nvPicPr>
          <p:cNvPr id="4" name="Picture 3"/>
          <p:cNvPicPr>
            <a:picLocks noChangeAspect="1"/>
          </p:cNvPicPr>
          <p:nvPr/>
        </p:nvPicPr>
        <p:blipFill>
          <a:blip r:embed="rId2"/>
          <a:stretch>
            <a:fillRect/>
          </a:stretch>
        </p:blipFill>
        <p:spPr>
          <a:xfrm>
            <a:off x="0" y="1055008"/>
            <a:ext cx="6173713" cy="4827177"/>
          </a:xfrm>
          <a:prstGeom prst="rect">
            <a:avLst/>
          </a:prstGeom>
        </p:spPr>
      </p:pic>
      <p:sp>
        <p:nvSpPr>
          <p:cNvPr id="5" name="Rectangle 4"/>
          <p:cNvSpPr/>
          <p:nvPr/>
        </p:nvSpPr>
        <p:spPr>
          <a:xfrm>
            <a:off x="315524" y="5882185"/>
            <a:ext cx="6096000" cy="646331"/>
          </a:xfrm>
          <a:prstGeom prst="rect">
            <a:avLst/>
          </a:prstGeom>
        </p:spPr>
        <p:txBody>
          <a:bodyPr>
            <a:spAutoFit/>
          </a:bodyPr>
          <a:lstStyle/>
          <a:p>
            <a:r>
              <a:rPr lang="en-US" dirty="0" smtClean="0">
                <a:hlinkClick r:id="rId3"/>
              </a:rPr>
              <a:t>Source ITU: Figure from: https</a:t>
            </a:r>
            <a:r>
              <a:rPr lang="en-US" dirty="0">
                <a:hlinkClick r:id="rId3"/>
              </a:rPr>
              <a:t>://www.itu.int/en/ITU-D/Statistics/Documents/facts/ICTFactsFigures2017.pdf</a:t>
            </a:r>
            <a:endParaRPr lang="en-US" dirty="0"/>
          </a:p>
        </p:txBody>
      </p:sp>
    </p:spTree>
    <p:extLst>
      <p:ext uri="{BB962C8B-B14F-4D97-AF65-F5344CB8AC3E}">
        <p14:creationId xmlns:p14="http://schemas.microsoft.com/office/powerpoint/2010/main" val="883687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9438</TotalTime>
  <Words>1259</Words>
  <Application>Microsoft Office PowerPoint</Application>
  <PresentationFormat>Widescreen</PresentationFormat>
  <Paragraphs>248</Paragraphs>
  <Slides>21</Slides>
  <Notes>1</Notes>
  <HiddenSlides>4</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Monotype Sorts</vt:lpstr>
      <vt:lpstr>MS PGothic</vt:lpstr>
      <vt:lpstr>Source Sans Pro</vt:lpstr>
      <vt:lpstr>Arial</vt:lpstr>
      <vt:lpstr>Calibri</vt:lpstr>
      <vt:lpstr>Calibri Light</vt:lpstr>
      <vt:lpstr>Georgia</vt:lpstr>
      <vt:lpstr>Segoe UI</vt:lpstr>
      <vt:lpstr>Times New Roman</vt:lpstr>
      <vt:lpstr>Wingdings</vt:lpstr>
      <vt:lpstr>Office Theme</vt:lpstr>
      <vt:lpstr>Connecting the Last Mile, a Fundamental of Digital Transformation </vt:lpstr>
      <vt:lpstr>Outline</vt:lpstr>
      <vt:lpstr>Introduction</vt:lpstr>
      <vt:lpstr>Introduction (cont.)</vt:lpstr>
      <vt:lpstr>Introduction (cont.)</vt:lpstr>
      <vt:lpstr>Last Mile Connectivity Technologies </vt:lpstr>
      <vt:lpstr>Last Mile Connectivity Technologies ( Cont.)</vt:lpstr>
      <vt:lpstr>Mobile Cellular Technologies</vt:lpstr>
      <vt:lpstr>Mobile Cellular Technologies (cont.)</vt:lpstr>
      <vt:lpstr>Satellite Technologies</vt:lpstr>
      <vt:lpstr>Optical Fiber Technology</vt:lpstr>
      <vt:lpstr>Wi-Fi  Technology</vt:lpstr>
      <vt:lpstr>High Altitude Platform Station (HAPS) and UAVs</vt:lpstr>
      <vt:lpstr>Other Technologies</vt:lpstr>
      <vt:lpstr>Business and Regulatory Models</vt:lpstr>
      <vt:lpstr>Business and regulatory models (cont.)</vt:lpstr>
      <vt:lpstr>Business and regulatory models (cont.)</vt:lpstr>
      <vt:lpstr>ITU Last Mile Connectivity Project:  Objectives</vt:lpstr>
      <vt:lpstr>ITU Last Mile Connectivity Project:  Deliverables </vt:lpstr>
      <vt:lpstr>ITU Last Mile Connectivity Project:  Implementation</vt:lpstr>
      <vt:lpstr>Please contact Aminata A. Garba, aminata.amadou-garba@itu.int, for more information, questions or interests about the ITU Last Mile Connectivity Project  Thank You</vt:lpstr>
    </vt:vector>
  </TitlesOfParts>
  <Company>ITU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Amadou Garba, Aminata</dc:creator>
  <cp:lastModifiedBy>Amadou Garba, Aminata</cp:lastModifiedBy>
  <cp:revision>456</cp:revision>
  <dcterms:created xsi:type="dcterms:W3CDTF">2019-03-07T09:06:02Z</dcterms:created>
  <dcterms:modified xsi:type="dcterms:W3CDTF">2019-05-13T15:38:20Z</dcterms:modified>
</cp:coreProperties>
</file>