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4" r:id="rId4"/>
    <p:sldId id="263" r:id="rId5"/>
    <p:sldId id="269" r:id="rId6"/>
    <p:sldId id="266" r:id="rId7"/>
    <p:sldId id="267" r:id="rId8"/>
    <p:sldId id="265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4C2D4-5106-427F-BF0A-DD193EBC87BC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5F292-F57E-4F7A-9BB4-1C51344A2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7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5F292-F57E-4F7A-9BB4-1C51344A204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4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630C-894B-4161-B1FF-9AFD579D108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EF30-4084-436C-ADDD-4CA1AE136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40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630C-894B-4161-B1FF-9AFD579D108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EF30-4084-436C-ADDD-4CA1AE136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51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630C-894B-4161-B1FF-9AFD579D108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EF30-4084-436C-ADDD-4CA1AE136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72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630C-894B-4161-B1FF-9AFD579D108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EF30-4084-436C-ADDD-4CA1AE136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67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630C-894B-4161-B1FF-9AFD579D108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EF30-4084-436C-ADDD-4CA1AE136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5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630C-894B-4161-B1FF-9AFD579D108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EF30-4084-436C-ADDD-4CA1AE136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6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630C-894B-4161-B1FF-9AFD579D108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EF30-4084-436C-ADDD-4CA1AE136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63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630C-894B-4161-B1FF-9AFD579D108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EF30-4084-436C-ADDD-4CA1AE136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7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630C-894B-4161-B1FF-9AFD579D108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EF30-4084-436C-ADDD-4CA1AE136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2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630C-894B-4161-B1FF-9AFD579D108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EF30-4084-436C-ADDD-4CA1AE136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3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630C-894B-4161-B1FF-9AFD579D108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EF30-4084-436C-ADDD-4CA1AE136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25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1630C-894B-4161-B1FF-9AFD579D108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BEF30-4084-436C-ADDD-4CA1AE136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6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0842" y="427494"/>
            <a:ext cx="9130145" cy="835475"/>
          </a:xfrm>
        </p:spPr>
        <p:txBody>
          <a:bodyPr>
            <a:normAutofit fontScale="90000"/>
          </a:bodyPr>
          <a:lstStyle/>
          <a:p>
            <a:r>
              <a:rPr lang="uk-UA" sz="6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 соціальної інженерії</a:t>
            </a:r>
            <a:endParaRPr lang="ru-RU" sz="6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2" y="1351660"/>
            <a:ext cx="3721377" cy="28895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55623" y="2141369"/>
            <a:ext cx="35298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800" dirty="0" smtClean="0">
                <a:latin typeface="+mj-lt"/>
              </a:rPr>
              <a:t> </a:t>
            </a:r>
            <a:endParaRPr lang="ru-RU" sz="58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2114" y="1654759"/>
            <a:ext cx="22721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800" dirty="0" smtClean="0">
                <a:latin typeface="+mj-lt"/>
              </a:rPr>
              <a:t>або</a:t>
            </a:r>
            <a:endParaRPr lang="ru-RU" sz="58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55623" y="3091875"/>
            <a:ext cx="69076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dirty="0" smtClean="0">
                <a:latin typeface="+mj-lt"/>
              </a:rPr>
              <a:t>“</a:t>
            </a:r>
            <a:r>
              <a:rPr lang="uk-UA" sz="5800" dirty="0" smtClean="0">
                <a:latin typeface="+mj-lt"/>
              </a:rPr>
              <a:t>Вітаємо, ви виграли</a:t>
            </a:r>
            <a:endParaRPr lang="ru-RU" sz="58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14062" y="4480959"/>
            <a:ext cx="545854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800" dirty="0" smtClean="0">
                <a:latin typeface="+mj-lt"/>
              </a:rPr>
              <a:t>новий </a:t>
            </a:r>
            <a:r>
              <a:rPr lang="en-US" sz="5800" dirty="0" err="1" smtClean="0">
                <a:latin typeface="+mj-lt"/>
              </a:rPr>
              <a:t>Iphone</a:t>
            </a:r>
            <a:r>
              <a:rPr lang="ru-RU" sz="5800" dirty="0">
                <a:latin typeface="+mj-lt"/>
              </a:rPr>
              <a:t> </a:t>
            </a:r>
            <a:r>
              <a:rPr lang="ru-RU" sz="5800" dirty="0" smtClean="0">
                <a:latin typeface="+mj-lt"/>
              </a:rPr>
              <a:t>Х</a:t>
            </a:r>
            <a:r>
              <a:rPr lang="en-US" sz="5800" dirty="0" smtClean="0">
                <a:latin typeface="+mj-lt"/>
              </a:rPr>
              <a:t>!”</a:t>
            </a:r>
            <a:endParaRPr lang="ru-RU" sz="5800" dirty="0">
              <a:latin typeface="+mj-l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283" y="4073011"/>
            <a:ext cx="31750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8526" y="293316"/>
            <a:ext cx="10166566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80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Що</a:t>
            </a:r>
            <a:r>
              <a:rPr lang="ru-RU" sz="580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 ж </a:t>
            </a:r>
            <a:r>
              <a:rPr lang="ru-RU" sz="580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таке</a:t>
            </a:r>
            <a:r>
              <a:rPr lang="ru-RU" sz="580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 </a:t>
            </a:r>
            <a:r>
              <a:rPr lang="ru-RU" sz="580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соціальна</a:t>
            </a:r>
            <a:r>
              <a:rPr lang="ru-RU" sz="580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 </a:t>
            </a:r>
            <a:r>
              <a:rPr lang="ru-RU" sz="580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інженерія</a:t>
            </a:r>
            <a:r>
              <a:rPr lang="ru-RU" sz="580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?</a:t>
            </a:r>
            <a:endParaRPr lang="ru-RU" sz="5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5809" y="1964725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sz="3200" dirty="0" err="1" smtClean="0"/>
              <a:t>Соціальна</a:t>
            </a:r>
            <a:r>
              <a:rPr lang="ru-RU" sz="3200" dirty="0" smtClean="0"/>
              <a:t> </a:t>
            </a:r>
            <a:r>
              <a:rPr lang="ru-RU" sz="3200" dirty="0" err="1" smtClean="0"/>
              <a:t>інженерія</a:t>
            </a:r>
            <a:r>
              <a:rPr lang="ru-RU" sz="3200" dirty="0" smtClean="0"/>
              <a:t> - метод </a:t>
            </a:r>
            <a:r>
              <a:rPr lang="ru-RU" sz="3200" dirty="0" err="1" smtClean="0"/>
              <a:t>отримання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необхідного</a:t>
            </a:r>
            <a:r>
              <a:rPr lang="ru-RU" sz="3200" dirty="0" smtClean="0"/>
              <a:t> доступу до </a:t>
            </a:r>
            <a:r>
              <a:rPr lang="ru-RU" sz="3200" dirty="0" err="1" smtClean="0"/>
              <a:t>інформації</a:t>
            </a:r>
            <a:r>
              <a:rPr lang="ru-RU" sz="3200" dirty="0" smtClean="0"/>
              <a:t>, </a:t>
            </a:r>
            <a:r>
              <a:rPr lang="ru-RU" sz="3200" dirty="0" err="1" smtClean="0"/>
              <a:t>який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використову</a:t>
            </a:r>
            <a:r>
              <a:rPr lang="uk-UA" sz="3200" dirty="0" smtClean="0"/>
              <a:t>є</a:t>
            </a:r>
            <a:r>
              <a:rPr lang="ru-RU" sz="3200" dirty="0" smtClean="0"/>
              <a:t> </a:t>
            </a:r>
            <a:r>
              <a:rPr lang="ru-RU" sz="3200" dirty="0" err="1" smtClean="0"/>
              <a:t>особливості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психології</a:t>
            </a:r>
            <a:r>
              <a:rPr lang="ru-RU" sz="3200" dirty="0" smtClean="0"/>
              <a:t> людей.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622" y="2964873"/>
            <a:ext cx="5510259" cy="36816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9" y="4443699"/>
            <a:ext cx="1977870" cy="241430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967345" y="4443699"/>
            <a:ext cx="457200" cy="2202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967345" y="6234545"/>
            <a:ext cx="228600" cy="623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2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94" y="1226733"/>
            <a:ext cx="2297591" cy="22975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7033" y="241848"/>
            <a:ext cx="11668579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800" dirty="0">
                <a:latin typeface="+mj-lt"/>
              </a:rPr>
              <a:t>Основні методи соціальної інженерії</a:t>
            </a:r>
            <a:endParaRPr lang="ru-RU" sz="5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033" y="2132547"/>
            <a:ext cx="74892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800" dirty="0" smtClean="0"/>
              <a:t>1.</a:t>
            </a:r>
            <a:endParaRPr lang="ru-RU" sz="5800" dirty="0"/>
          </a:p>
        </p:txBody>
      </p:sp>
      <p:sp>
        <p:nvSpPr>
          <p:cNvPr id="6" name="TextBox 5"/>
          <p:cNvSpPr txBox="1"/>
          <p:nvPr/>
        </p:nvSpPr>
        <p:spPr>
          <a:xfrm>
            <a:off x="1316181" y="2101769"/>
            <a:ext cx="25523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err="1" smtClean="0"/>
              <a:t>Фішинг</a:t>
            </a:r>
            <a:endParaRPr lang="ru-RU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141747" y="3465653"/>
            <a:ext cx="65299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Створення підробленої сторінки</a:t>
            </a:r>
          </a:p>
          <a:p>
            <a:r>
              <a:rPr lang="uk-UA" sz="3600" dirty="0"/>
              <a:t>п</a:t>
            </a:r>
            <a:r>
              <a:rPr lang="uk-UA" sz="3600" dirty="0" smtClean="0"/>
              <a:t>евного сайту або установи.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406864"/>
            <a:ext cx="7781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/>
              <a:t> </a:t>
            </a:r>
            <a:r>
              <a:rPr lang="en-US" sz="4800" dirty="0" smtClean="0"/>
              <a:t>privat24.ua</a:t>
            </a:r>
            <a:r>
              <a:rPr lang="uk-UA" sz="4800" dirty="0" smtClean="0"/>
              <a:t> чи </a:t>
            </a:r>
            <a:r>
              <a:rPr lang="en-US" sz="4800" dirty="0" smtClean="0"/>
              <a:t>priwat24.ua</a:t>
            </a:r>
            <a:r>
              <a:rPr lang="uk-UA" sz="4800" dirty="0" smtClean="0"/>
              <a:t> ?  </a:t>
            </a:r>
            <a:endParaRPr lang="ru-RU" sz="48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96" y="1329448"/>
            <a:ext cx="4776350" cy="418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55" y="2563090"/>
            <a:ext cx="4876800" cy="487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355294"/>
            <a:ext cx="5832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 smtClean="0"/>
              <a:t>2.  Листи від банків</a:t>
            </a:r>
            <a:endParaRPr lang="ru-RU" sz="5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55" y="0"/>
            <a:ext cx="6608618" cy="4067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2" y="2909454"/>
            <a:ext cx="40051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Залякування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втратою</a:t>
            </a:r>
            <a:r>
              <a:rPr lang="ru-RU" sz="3200" dirty="0" smtClean="0"/>
              <a:t> </a:t>
            </a:r>
          </a:p>
          <a:p>
            <a:r>
              <a:rPr lang="ru-RU" sz="3200" dirty="0" smtClean="0"/>
              <a:t>             грошей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316955" y="4676450"/>
            <a:ext cx="26119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П</a:t>
            </a:r>
            <a:r>
              <a:rPr lang="ru-RU" sz="3200" dirty="0" smtClean="0"/>
              <a:t>еремоги в </a:t>
            </a:r>
          </a:p>
          <a:p>
            <a:r>
              <a:rPr lang="uk-UA" sz="3200" dirty="0" smtClean="0"/>
              <a:t>псевдо-акціях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173593" y="2134426"/>
            <a:ext cx="20746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Уточнення</a:t>
            </a:r>
          </a:p>
          <a:p>
            <a:r>
              <a:rPr lang="uk-UA" sz="3200" dirty="0" smtClean="0"/>
              <a:t>інформації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011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5994"/>
            <a:ext cx="12192000" cy="5942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7733" y="0"/>
            <a:ext cx="1000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/>
              <a:t>  3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80907" y="-7336"/>
            <a:ext cx="4495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 smtClean="0"/>
              <a:t>Емоційна буря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693370" y="1169945"/>
            <a:ext cx="23100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     Не </a:t>
            </a:r>
          </a:p>
          <a:p>
            <a:r>
              <a:rPr lang="uk-UA" sz="3200" dirty="0" smtClean="0">
                <a:solidFill>
                  <a:schemeClr val="bg1"/>
                </a:solidFill>
              </a:rPr>
              <a:t> подивитись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5968" y="1016056"/>
            <a:ext cx="27045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НУ ЯК НЕ 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ПОДИВИТИСЬ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БРО Ж ПРИСЛАВ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1065" y="348734"/>
            <a:ext cx="44198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0" dirty="0" smtClean="0">
                <a:solidFill>
                  <a:srgbClr val="000000"/>
                </a:solidFill>
                <a:effectLst/>
                <a:latin typeface="+mj-lt"/>
              </a:rPr>
              <a:t>4. </a:t>
            </a:r>
            <a:r>
              <a:rPr lang="ru-RU" sz="5400" b="1" i="0" dirty="0" err="1" smtClean="0">
                <a:solidFill>
                  <a:srgbClr val="000000"/>
                </a:solidFill>
                <a:effectLst/>
                <a:latin typeface="+mj-lt"/>
              </a:rPr>
              <a:t>Претекстинг</a:t>
            </a:r>
            <a:endParaRPr lang="ru-RU" sz="5400" b="1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4" y="1590718"/>
            <a:ext cx="5004955" cy="44498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0556" y="1424464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200" dirty="0" err="1" smtClean="0"/>
              <a:t>П</a:t>
            </a:r>
            <a:r>
              <a:rPr lang="ru-RU" sz="3200" dirty="0" err="1" smtClean="0"/>
              <a:t>олягає</a:t>
            </a:r>
            <a:r>
              <a:rPr lang="ru-RU" sz="3200" dirty="0" smtClean="0"/>
              <a:t> у </a:t>
            </a:r>
            <a:r>
              <a:rPr lang="ru-RU" sz="3200" dirty="0" err="1" smtClean="0"/>
              <a:t>застосуванні</a:t>
            </a:r>
            <a:r>
              <a:rPr lang="ru-RU" sz="3200" dirty="0" smtClean="0"/>
              <a:t> </a:t>
            </a:r>
            <a:r>
              <a:rPr lang="ru-RU" sz="3200" dirty="0" err="1" smtClean="0"/>
              <a:t>заздалегідь</a:t>
            </a:r>
            <a:r>
              <a:rPr lang="ru-RU" sz="3200" dirty="0" smtClean="0"/>
              <a:t> </a:t>
            </a:r>
            <a:r>
              <a:rPr lang="ru-RU" sz="3200" dirty="0" err="1" smtClean="0"/>
              <a:t>розробленого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сценарію</a:t>
            </a:r>
            <a:r>
              <a:rPr lang="ru-RU" sz="3200" dirty="0" smtClean="0"/>
              <a:t>), </a:t>
            </a:r>
            <a:r>
              <a:rPr lang="ru-RU" sz="3200" dirty="0" err="1" smtClean="0"/>
              <a:t>щоб</a:t>
            </a:r>
            <a:r>
              <a:rPr lang="ru-RU" sz="3200" dirty="0" smtClean="0"/>
              <a:t> </a:t>
            </a:r>
            <a:r>
              <a:rPr lang="ru-RU" sz="3200" dirty="0" err="1" smtClean="0"/>
              <a:t>спонукати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вибрану</a:t>
            </a:r>
            <a:r>
              <a:rPr lang="ru-RU" sz="3200" dirty="0" smtClean="0"/>
              <a:t> жертву до </a:t>
            </a:r>
            <a:r>
              <a:rPr lang="ru-RU" sz="3200" dirty="0" err="1" smtClean="0"/>
              <a:t>розголошення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інформації</a:t>
            </a:r>
            <a:r>
              <a:rPr lang="ru-RU" sz="3200" dirty="0" smtClean="0"/>
              <a:t> </a:t>
            </a:r>
            <a:r>
              <a:rPr lang="ru-RU" sz="3200" dirty="0" err="1" smtClean="0"/>
              <a:t>чи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виконання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дій</a:t>
            </a:r>
            <a:r>
              <a:rPr lang="ru-RU" sz="3200" dirty="0" smtClean="0"/>
              <a:t>, до </a:t>
            </a:r>
            <a:r>
              <a:rPr lang="ru-RU" sz="3200" dirty="0" err="1" smtClean="0"/>
              <a:t>яких</a:t>
            </a:r>
            <a:r>
              <a:rPr lang="ru-RU" sz="3200" dirty="0" smtClean="0"/>
              <a:t> у </a:t>
            </a:r>
            <a:r>
              <a:rPr lang="ru-RU" sz="3200" dirty="0" err="1" smtClean="0"/>
              <a:t>звичайних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обставинах</a:t>
            </a:r>
            <a:r>
              <a:rPr lang="ru-RU" sz="3200" dirty="0" smtClean="0"/>
              <a:t> вона не </a:t>
            </a:r>
            <a:r>
              <a:rPr lang="ru-RU" sz="3200" dirty="0" err="1" smtClean="0"/>
              <a:t>вдалася</a:t>
            </a:r>
            <a:r>
              <a:rPr lang="ru-RU" sz="3200" dirty="0" smtClean="0"/>
              <a:t> б.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65609" y="5310257"/>
            <a:ext cx="63058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Зазвичай цей вид атак виконується</a:t>
            </a:r>
          </a:p>
          <a:p>
            <a:r>
              <a:rPr lang="uk-UA" sz="3200" dirty="0" smtClean="0"/>
              <a:t>по телефону.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576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055" y="429491"/>
            <a:ext cx="6781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latin typeface="+mj-lt"/>
              </a:rPr>
              <a:t>5</a:t>
            </a:r>
            <a:r>
              <a:rPr lang="uk-UA" sz="5400" dirty="0" smtClean="0">
                <a:latin typeface="+mj-lt"/>
              </a:rPr>
              <a:t>. Троянська програма</a:t>
            </a:r>
            <a:endParaRPr lang="ru-RU" sz="54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6585"/>
            <a:ext cx="5541818" cy="47714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46618" y="2211277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err="1" smtClean="0"/>
              <a:t>Програма</a:t>
            </a:r>
            <a:r>
              <a:rPr lang="ru-RU" sz="3600" dirty="0" smtClean="0"/>
              <a:t> </a:t>
            </a:r>
            <a:r>
              <a:rPr lang="ru-RU" sz="3600" dirty="0" err="1" smtClean="0"/>
              <a:t>може</a:t>
            </a:r>
            <a:r>
              <a:rPr lang="ru-RU" sz="3600" dirty="0" smtClean="0"/>
              <a:t> </a:t>
            </a:r>
            <a:r>
              <a:rPr lang="ru-RU" sz="3600" dirty="0" err="1" smtClean="0"/>
              <a:t>передавати</a:t>
            </a:r>
            <a:r>
              <a:rPr lang="ru-RU" sz="3600" dirty="0" smtClean="0"/>
              <a:t> </a:t>
            </a:r>
            <a:r>
              <a:rPr lang="ru-RU" sz="3600" dirty="0" err="1" smtClean="0"/>
              <a:t>зловмиснику</a:t>
            </a:r>
            <a:r>
              <a:rPr lang="ru-RU" sz="3600" dirty="0" smtClean="0"/>
              <a:t> </a:t>
            </a:r>
            <a:r>
              <a:rPr lang="ru-RU" sz="3600" dirty="0" err="1" smtClean="0"/>
              <a:t>приватну</a:t>
            </a:r>
            <a:r>
              <a:rPr lang="ru-RU" sz="3600" dirty="0" smtClean="0"/>
              <a:t> </a:t>
            </a:r>
            <a:r>
              <a:rPr lang="ru-RU" sz="3600" dirty="0" err="1" smtClean="0"/>
              <a:t>інформацію</a:t>
            </a:r>
            <a:r>
              <a:rPr lang="ru-RU" sz="3600" dirty="0" smtClean="0"/>
              <a:t> на </a:t>
            </a:r>
            <a:r>
              <a:rPr lang="ru-RU" sz="3600" dirty="0" err="1" smtClean="0"/>
              <a:t>кшталт</a:t>
            </a:r>
            <a:r>
              <a:rPr lang="ru-RU" sz="3600" dirty="0" smtClean="0"/>
              <a:t> </a:t>
            </a:r>
            <a:r>
              <a:rPr lang="ru-RU" sz="3600" dirty="0" err="1" smtClean="0"/>
              <a:t>номерів</a:t>
            </a:r>
            <a:r>
              <a:rPr lang="ru-RU" sz="3600" dirty="0" smtClean="0"/>
              <a:t> </a:t>
            </a:r>
            <a:r>
              <a:rPr lang="ru-RU" sz="3600" dirty="0" err="1" smtClean="0"/>
              <a:t>кредитних</a:t>
            </a:r>
            <a:r>
              <a:rPr lang="ru-RU" sz="3600" dirty="0" smtClean="0"/>
              <a:t> карт </a:t>
            </a:r>
            <a:r>
              <a:rPr lang="ru-RU" sz="3600" dirty="0" err="1" smtClean="0"/>
              <a:t>або</a:t>
            </a:r>
            <a:r>
              <a:rPr lang="ru-RU" sz="3600" dirty="0" smtClean="0"/>
              <a:t> </a:t>
            </a:r>
            <a:r>
              <a:rPr lang="ru-RU" sz="3600" dirty="0" err="1" smtClean="0"/>
              <a:t>можливість</a:t>
            </a:r>
            <a:r>
              <a:rPr lang="ru-RU" sz="3600" dirty="0" smtClean="0"/>
              <a:t> </a:t>
            </a:r>
            <a:r>
              <a:rPr lang="ru-RU" sz="3600" dirty="0" err="1" smtClean="0"/>
              <a:t>дистанційно</a:t>
            </a:r>
            <a:r>
              <a:rPr lang="ru-RU" sz="3600" dirty="0" smtClean="0"/>
              <a:t> </a:t>
            </a:r>
            <a:r>
              <a:rPr lang="ru-RU" sz="3600" dirty="0" err="1" smtClean="0"/>
              <a:t>керувати</a:t>
            </a:r>
            <a:r>
              <a:rPr lang="ru-RU" sz="3600" dirty="0" smtClean="0"/>
              <a:t> </a:t>
            </a:r>
            <a:r>
              <a:rPr lang="ru-RU" sz="3600" dirty="0" err="1" smtClean="0"/>
              <a:t>зараженої</a:t>
            </a:r>
            <a:r>
              <a:rPr lang="ru-RU" sz="3600" dirty="0" smtClean="0"/>
              <a:t> машиною.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76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790" y="4934550"/>
            <a:ext cx="3462210" cy="1923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9418" y="157047"/>
            <a:ext cx="8746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>
                <a:latin typeface="+mj-lt"/>
              </a:rPr>
              <a:t>Уважність</a:t>
            </a:r>
            <a:r>
              <a:rPr lang="ru-RU" sz="5400" b="1" dirty="0">
                <a:latin typeface="+mj-lt"/>
              </a:rPr>
              <a:t> та </a:t>
            </a:r>
            <a:r>
              <a:rPr lang="ru-RU" sz="5400" b="1" dirty="0" err="1">
                <a:latin typeface="+mj-lt"/>
              </a:rPr>
              <a:t>ще</a:t>
            </a:r>
            <a:r>
              <a:rPr lang="ru-RU" sz="5400" b="1" dirty="0">
                <a:latin typeface="+mj-lt"/>
              </a:rPr>
              <a:t> раз </a:t>
            </a:r>
            <a:r>
              <a:rPr lang="ru-RU" sz="5400" b="1" dirty="0" err="1">
                <a:latin typeface="+mj-lt"/>
              </a:rPr>
              <a:t>уважність</a:t>
            </a:r>
            <a:endParaRPr lang="ru-RU" sz="5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28" y="5718299"/>
            <a:ext cx="81480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4</a:t>
            </a:r>
            <a:r>
              <a:rPr lang="uk-UA" sz="3200" dirty="0" smtClean="0"/>
              <a:t>.</a:t>
            </a:r>
            <a:r>
              <a:rPr lang="ru-RU" sz="3200" dirty="0" smtClean="0"/>
              <a:t> </a:t>
            </a:r>
            <a:r>
              <a:rPr lang="ru-RU" sz="3200" dirty="0" err="1"/>
              <a:t>Звертайте</a:t>
            </a:r>
            <a:r>
              <a:rPr lang="ru-RU" sz="3200" dirty="0"/>
              <a:t> </a:t>
            </a:r>
            <a:r>
              <a:rPr lang="ru-RU" sz="3200" dirty="0" err="1"/>
              <a:t>увагу</a:t>
            </a:r>
            <a:r>
              <a:rPr lang="ru-RU" sz="3200" dirty="0"/>
              <a:t> на </a:t>
            </a:r>
            <a:r>
              <a:rPr lang="ru-RU" sz="3200" dirty="0" err="1"/>
              <a:t>написання</a:t>
            </a:r>
            <a:r>
              <a:rPr lang="ru-RU" sz="3200" dirty="0"/>
              <a:t> адрес </a:t>
            </a:r>
            <a:r>
              <a:rPr lang="ru-RU" sz="3200" dirty="0" err="1" smtClean="0"/>
              <a:t>сайтів</a:t>
            </a:r>
            <a:r>
              <a:rPr lang="ru-RU" sz="3200" dirty="0" smtClean="0"/>
              <a:t>.</a:t>
            </a:r>
            <a:endParaRPr lang="ru-RU" sz="3200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5528" y="2511949"/>
            <a:ext cx="119887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2. </a:t>
            </a:r>
            <a:r>
              <a:rPr lang="ru-RU" sz="3200" dirty="0" err="1" smtClean="0"/>
              <a:t>Вводячи</a:t>
            </a:r>
            <a:r>
              <a:rPr lang="ru-RU" sz="3200" dirty="0" smtClean="0"/>
              <a:t> </a:t>
            </a:r>
            <a:r>
              <a:rPr lang="ru-RU" sz="3200" dirty="0" err="1"/>
              <a:t>логін</a:t>
            </a:r>
            <a:r>
              <a:rPr lang="ru-RU" sz="3200" dirty="0"/>
              <a:t>/пароль в </a:t>
            </a:r>
            <a:r>
              <a:rPr lang="ru-RU" sz="3200" dirty="0" err="1"/>
              <a:t>акаунтах</a:t>
            </a:r>
            <a:r>
              <a:rPr lang="ru-RU" sz="3200" dirty="0"/>
              <a:t> на сайтах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 </a:t>
            </a:r>
            <a:r>
              <a:rPr lang="ru-RU" sz="3200" dirty="0" err="1"/>
              <a:t>звертайте</a:t>
            </a:r>
            <a:r>
              <a:rPr lang="ru-RU" sz="3200" dirty="0"/>
              <a:t> </a:t>
            </a:r>
            <a:r>
              <a:rPr lang="ru-RU" sz="3200" dirty="0" err="1"/>
              <a:t>увагу</a:t>
            </a:r>
            <a:r>
              <a:rPr lang="ru-RU" sz="3200" dirty="0"/>
              <a:t> на </a:t>
            </a:r>
            <a:r>
              <a:rPr lang="ru-RU" sz="3200" dirty="0" err="1"/>
              <a:t>незвичайні</a:t>
            </a:r>
            <a:r>
              <a:rPr lang="ru-RU" sz="3200" dirty="0"/>
              <a:t> </a:t>
            </a:r>
            <a:r>
              <a:rPr lang="ru-RU" sz="3200" dirty="0" err="1"/>
              <a:t>зміни</a:t>
            </a:r>
            <a:r>
              <a:rPr lang="ru-RU" sz="3200" dirty="0"/>
              <a:t> </a:t>
            </a:r>
            <a:r>
              <a:rPr lang="ru-RU" sz="3200" dirty="0" err="1"/>
              <a:t>зовнішнього</a:t>
            </a:r>
            <a:r>
              <a:rPr lang="ru-RU" sz="3200" dirty="0"/>
              <a:t> </a:t>
            </a:r>
            <a:r>
              <a:rPr lang="ru-RU" sz="3200" dirty="0" err="1"/>
              <a:t>вигляду</a:t>
            </a:r>
            <a:r>
              <a:rPr lang="ru-RU" sz="3200" dirty="0"/>
              <a:t> </a:t>
            </a:r>
            <a:r>
              <a:rPr lang="ru-RU" sz="3200" dirty="0" err="1"/>
              <a:t>сторінок</a:t>
            </a:r>
            <a:r>
              <a:rPr lang="ru-RU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528" y="3871640"/>
            <a:ext cx="981685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ru-RU" sz="3200" dirty="0" smtClean="0"/>
              <a:t>Критично </a:t>
            </a:r>
            <a:r>
              <a:rPr lang="ru-RU" sz="3200" dirty="0" err="1"/>
              <a:t>ставтесь</a:t>
            </a:r>
            <a:r>
              <a:rPr lang="ru-RU" sz="3200" dirty="0"/>
              <a:t> до </a:t>
            </a:r>
            <a:r>
              <a:rPr lang="ru-RU" sz="3200" dirty="0" err="1"/>
              <a:t>електронних</a:t>
            </a:r>
            <a:r>
              <a:rPr lang="ru-RU" sz="3200" dirty="0"/>
              <a:t> </a:t>
            </a:r>
            <a:r>
              <a:rPr lang="ru-RU" sz="3200" dirty="0" err="1" smtClean="0"/>
              <a:t>листів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а особливо до </a:t>
            </a:r>
            <a:r>
              <a:rPr lang="ru-RU" sz="3200" dirty="0" err="1" smtClean="0"/>
              <a:t>посилань</a:t>
            </a:r>
            <a:r>
              <a:rPr lang="ru-RU" sz="3200" dirty="0" smtClean="0"/>
              <a:t> за </a:t>
            </a:r>
            <a:r>
              <a:rPr lang="ru-RU" sz="3200" dirty="0" err="1" smtClean="0"/>
              <a:t>якими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пропонують</a:t>
            </a:r>
            <a:r>
              <a:rPr lang="ru-RU" sz="3200" dirty="0" smtClean="0"/>
              <a:t> перейти</a:t>
            </a:r>
          </a:p>
          <a:p>
            <a:r>
              <a:rPr lang="ru-RU" sz="3200" dirty="0" smtClean="0"/>
              <a:t> </a:t>
            </a:r>
            <a:r>
              <a:rPr lang="ru-RU" sz="3200" dirty="0" err="1" smtClean="0"/>
              <a:t>незнайомі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відправники</a:t>
            </a:r>
            <a:r>
              <a:rPr lang="ru-RU" sz="3200" dirty="0" smtClean="0"/>
              <a:t> </a:t>
            </a:r>
            <a:r>
              <a:rPr lang="ru-RU" sz="3200" dirty="0" err="1" smtClean="0"/>
              <a:t>повідомлень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3205" y="1231661"/>
            <a:ext cx="105234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1</a:t>
            </a:r>
            <a:r>
              <a:rPr lang="uk-UA" sz="3200" dirty="0" smtClean="0"/>
              <a:t>.</a:t>
            </a:r>
            <a:r>
              <a:rPr lang="ru-RU" sz="3200" dirty="0" smtClean="0"/>
              <a:t> </a:t>
            </a:r>
            <a:r>
              <a:rPr lang="ru-RU" sz="3200" dirty="0" err="1"/>
              <a:t>Якщо</a:t>
            </a:r>
            <a:r>
              <a:rPr lang="ru-RU" sz="3200" dirty="0"/>
              <a:t> Вам </a:t>
            </a:r>
            <a:r>
              <a:rPr lang="ru-RU" sz="3200" dirty="0" err="1"/>
              <a:t>пропонують</a:t>
            </a:r>
            <a:r>
              <a:rPr lang="ru-RU" sz="3200" dirty="0"/>
              <a:t> </a:t>
            </a:r>
            <a:r>
              <a:rPr lang="ru-RU" sz="3200" dirty="0" err="1"/>
              <a:t>переглянути</a:t>
            </a:r>
            <a:r>
              <a:rPr lang="ru-RU" sz="3200" dirty="0"/>
              <a:t> сайт/фото/</a:t>
            </a:r>
            <a:r>
              <a:rPr lang="ru-RU" sz="3200" dirty="0" err="1"/>
              <a:t>відео</a:t>
            </a:r>
            <a:r>
              <a:rPr lang="ru-RU" sz="3200" dirty="0" smtClean="0"/>
              <a:t>, </a:t>
            </a:r>
          </a:p>
          <a:p>
            <a:r>
              <a:rPr lang="ru-RU" sz="3200" dirty="0" err="1" smtClean="0"/>
              <a:t>зазиваючи</a:t>
            </a:r>
            <a:r>
              <a:rPr lang="ru-RU" sz="3200" dirty="0" smtClean="0"/>
              <a:t> </a:t>
            </a:r>
            <a:r>
              <a:rPr lang="ru-RU" sz="3200" dirty="0" err="1"/>
              <a:t>емоційними</a:t>
            </a:r>
            <a:r>
              <a:rPr lang="ru-RU" sz="3200" dirty="0"/>
              <a:t> </a:t>
            </a:r>
            <a:r>
              <a:rPr lang="ru-RU" sz="3200" dirty="0" err="1" smtClean="0"/>
              <a:t>закликами</a:t>
            </a:r>
            <a:r>
              <a:rPr lang="ru-RU" sz="3200" dirty="0" smtClean="0"/>
              <a:t> </a:t>
            </a:r>
            <a:r>
              <a:rPr lang="ru-RU" sz="3200" dirty="0"/>
              <a:t>– не </a:t>
            </a:r>
            <a:r>
              <a:rPr lang="ru-RU" sz="3200" dirty="0" err="1"/>
              <a:t>переходьте</a:t>
            </a:r>
            <a:r>
              <a:rPr lang="ru-RU" sz="3200" dirty="0"/>
              <a:t> </a:t>
            </a:r>
            <a:r>
              <a:rPr lang="ru-RU" sz="3200" dirty="0" err="1"/>
              <a:t>одразу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90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24690"/>
            <a:ext cx="11956473" cy="69549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705600"/>
            <a:ext cx="12192000" cy="471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9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218</Words>
  <Application>Microsoft Office PowerPoint</Application>
  <PresentationFormat>Широкоэкранный</PresentationFormat>
  <Paragraphs>44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Методи соціальної інженерії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Соціальна  інженерія</dc:title>
  <dc:creator>admin</dc:creator>
  <cp:lastModifiedBy>Мария Савиченко</cp:lastModifiedBy>
  <cp:revision>18</cp:revision>
  <dcterms:created xsi:type="dcterms:W3CDTF">2018-12-04T21:18:32Z</dcterms:created>
  <dcterms:modified xsi:type="dcterms:W3CDTF">2018-12-05T08:28:10Z</dcterms:modified>
</cp:coreProperties>
</file>