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7AFF1-D0C3-46D1-A137-9105E0C8D80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CFD0AA-A7B8-48DD-97B4-AFD280A30DF6}">
      <dgm:prSet phldrT="[Текст]"/>
      <dgm:spPr/>
      <dgm:t>
        <a:bodyPr/>
        <a:lstStyle/>
        <a:p>
          <a:r>
            <a:rPr lang="ru-RU" dirty="0" err="1" smtClean="0"/>
            <a:t>Погроза</a:t>
          </a:r>
          <a:r>
            <a:rPr lang="ru-RU" dirty="0" smtClean="0"/>
            <a:t> </a:t>
          </a:r>
          <a:r>
            <a:rPr lang="ru-RU" dirty="0" err="1" smtClean="0"/>
            <a:t>втрати</a:t>
          </a:r>
          <a:r>
            <a:rPr lang="ru-RU" dirty="0" smtClean="0"/>
            <a:t> </a:t>
          </a:r>
          <a:r>
            <a:rPr lang="ru-RU" dirty="0" err="1" smtClean="0"/>
            <a:t>старих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необхідність</a:t>
          </a:r>
          <a:r>
            <a:rPr lang="ru-RU" dirty="0" smtClean="0"/>
            <a:t> </a:t>
          </a:r>
          <a:r>
            <a:rPr lang="ru-RU" dirty="0" err="1" smtClean="0"/>
            <a:t>придбання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клієнтів</a:t>
          </a:r>
          <a:r>
            <a:rPr lang="ru-RU" dirty="0" smtClean="0"/>
            <a:t>. .</a:t>
          </a:r>
          <a:endParaRPr lang="ru-RU" dirty="0"/>
        </a:p>
      </dgm:t>
    </dgm:pt>
    <dgm:pt modelId="{B9CB6905-BC81-415F-AFAF-1FAAA26C7DE2}" type="parTrans" cxnId="{CB2E4358-BDDF-4C08-8814-1151B7CEE3DE}">
      <dgm:prSet/>
      <dgm:spPr/>
      <dgm:t>
        <a:bodyPr/>
        <a:lstStyle/>
        <a:p>
          <a:endParaRPr lang="ru-RU"/>
        </a:p>
      </dgm:t>
    </dgm:pt>
    <dgm:pt modelId="{4BDD29D4-4E6C-4878-A598-51AECDA356C4}" type="sibTrans" cxnId="{CB2E4358-BDDF-4C08-8814-1151B7CEE3DE}">
      <dgm:prSet/>
      <dgm:spPr/>
      <dgm:t>
        <a:bodyPr/>
        <a:lstStyle/>
        <a:p>
          <a:endParaRPr lang="ru-RU"/>
        </a:p>
      </dgm:t>
    </dgm:pt>
    <dgm:pt modelId="{9EA0F580-0FBA-406A-AF2C-B80454B0EA5D}">
      <dgm:prSet phldrT="[Текст]"/>
      <dgm:spPr/>
      <dgm:t>
        <a:bodyPr/>
        <a:lstStyle/>
        <a:p>
          <a:r>
            <a:rPr lang="ru-RU" dirty="0" err="1" smtClean="0"/>
            <a:t>Поява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„</a:t>
          </a:r>
          <a:r>
            <a:rPr lang="ru-RU" dirty="0" err="1" smtClean="0"/>
            <a:t>гравців</a:t>
          </a:r>
          <a:r>
            <a:rPr lang="ru-RU" dirty="0" smtClean="0"/>
            <a:t>” у </a:t>
          </a:r>
          <a:r>
            <a:rPr lang="ru-RU" dirty="0" err="1" smtClean="0"/>
            <a:t>конкурентній</a:t>
          </a:r>
          <a:r>
            <a:rPr lang="ru-RU" dirty="0" smtClean="0"/>
            <a:t> </a:t>
          </a:r>
          <a:r>
            <a:rPr lang="ru-RU" dirty="0" err="1" smtClean="0"/>
            <a:t>боротьбі</a:t>
          </a:r>
          <a:r>
            <a:rPr lang="ru-RU" dirty="0" smtClean="0"/>
            <a:t> за </a:t>
          </a:r>
          <a:r>
            <a:rPr lang="ru-RU" dirty="0" err="1" smtClean="0"/>
            <a:t>споживача</a:t>
          </a:r>
          <a:endParaRPr lang="ru-RU" dirty="0"/>
        </a:p>
      </dgm:t>
    </dgm:pt>
    <dgm:pt modelId="{310BCE26-E579-4686-A50C-415FB4089DC7}" type="parTrans" cxnId="{0518343A-AE88-4F84-B151-38DEAC4A1266}">
      <dgm:prSet/>
      <dgm:spPr/>
      <dgm:t>
        <a:bodyPr/>
        <a:lstStyle/>
        <a:p>
          <a:endParaRPr lang="ru-RU"/>
        </a:p>
      </dgm:t>
    </dgm:pt>
    <dgm:pt modelId="{26775CD2-82B7-444B-A7CE-C74493CE6352}" type="sibTrans" cxnId="{0518343A-AE88-4F84-B151-38DEAC4A1266}">
      <dgm:prSet/>
      <dgm:spPr/>
      <dgm:t>
        <a:bodyPr/>
        <a:lstStyle/>
        <a:p>
          <a:endParaRPr lang="ru-RU"/>
        </a:p>
      </dgm:t>
    </dgm:pt>
    <dgm:pt modelId="{22F90427-C2E3-41BB-B3D4-896FFED14763}">
      <dgm:prSet/>
      <dgm:spPr/>
      <dgm:t>
        <a:bodyPr/>
        <a:lstStyle/>
        <a:p>
          <a:r>
            <a:rPr lang="ru-RU" dirty="0" err="1" smtClean="0"/>
            <a:t>Конкуренція</a:t>
          </a:r>
          <a:r>
            <a:rPr lang="ru-RU" dirty="0" smtClean="0"/>
            <a:t> на ринку </a:t>
          </a:r>
          <a:r>
            <a:rPr lang="ru-RU" dirty="0" err="1" smtClean="0"/>
            <a:t>послуг</a:t>
          </a:r>
          <a:r>
            <a:rPr lang="ru-RU" dirty="0" smtClean="0"/>
            <a:t> </a:t>
          </a:r>
          <a:r>
            <a:rPr lang="ru-RU" dirty="0" err="1" smtClean="0"/>
            <a:t>зв’язку</a:t>
          </a:r>
          <a:r>
            <a:rPr lang="ru-RU" dirty="0" smtClean="0"/>
            <a:t> </a:t>
          </a:r>
          <a:r>
            <a:rPr lang="ru-RU" dirty="0" err="1" smtClean="0"/>
            <a:t>погроза</a:t>
          </a:r>
          <a:r>
            <a:rPr lang="ru-RU" dirty="0" smtClean="0"/>
            <a:t> </a:t>
          </a:r>
          <a:r>
            <a:rPr lang="ru-RU" dirty="0" err="1" smtClean="0"/>
            <a:t>втрати</a:t>
          </a:r>
          <a:r>
            <a:rPr lang="ru-RU" dirty="0" smtClean="0"/>
            <a:t> </a:t>
          </a:r>
          <a:r>
            <a:rPr lang="ru-RU" dirty="0" err="1" smtClean="0"/>
            <a:t>старих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необхідність</a:t>
          </a:r>
          <a:r>
            <a:rPr lang="ru-RU" dirty="0" smtClean="0"/>
            <a:t> </a:t>
          </a:r>
          <a:r>
            <a:rPr lang="ru-RU" dirty="0" err="1" smtClean="0"/>
            <a:t>придбання</a:t>
          </a:r>
          <a:r>
            <a:rPr lang="ru-RU" dirty="0" smtClean="0"/>
            <a:t>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клієнтів</a:t>
          </a:r>
          <a:r>
            <a:rPr lang="ru-RU" dirty="0" smtClean="0"/>
            <a:t>. </a:t>
          </a:r>
          <a:endParaRPr lang="ru-RU" dirty="0"/>
        </a:p>
      </dgm:t>
    </dgm:pt>
    <dgm:pt modelId="{62FFFA14-B213-4AEC-BEBE-A7971CC6A5F4}" type="parTrans" cxnId="{7D044DE4-F730-46F8-95D4-FCE88EBE9316}">
      <dgm:prSet/>
      <dgm:spPr/>
      <dgm:t>
        <a:bodyPr/>
        <a:lstStyle/>
        <a:p>
          <a:endParaRPr lang="ru-RU"/>
        </a:p>
      </dgm:t>
    </dgm:pt>
    <dgm:pt modelId="{6016D626-3614-49BB-9640-8DED6CB4C000}" type="sibTrans" cxnId="{7D044DE4-F730-46F8-95D4-FCE88EBE9316}">
      <dgm:prSet/>
      <dgm:spPr/>
      <dgm:t>
        <a:bodyPr/>
        <a:lstStyle/>
        <a:p>
          <a:endParaRPr lang="ru-RU"/>
        </a:p>
      </dgm:t>
    </dgm:pt>
    <dgm:pt modelId="{F51E2721-F787-4E09-A5F0-1CDE13CE7659}" type="pres">
      <dgm:prSet presAssocID="{6F57AFF1-D0C3-46D1-A137-9105E0C8D8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C00F1-F8CF-43CB-BFFC-C057A463B713}" type="pres">
      <dgm:prSet presAssocID="{1BCFD0AA-A7B8-48DD-97B4-AFD280A30DF6}" presName="centerShape" presStyleLbl="node0" presStyleIdx="0" presStyleCnt="1"/>
      <dgm:spPr/>
      <dgm:t>
        <a:bodyPr/>
        <a:lstStyle/>
        <a:p>
          <a:endParaRPr lang="ru-RU"/>
        </a:p>
      </dgm:t>
    </dgm:pt>
    <dgm:pt modelId="{D6093FF7-4BFA-4A0F-96A4-E15BB0160BA2}" type="pres">
      <dgm:prSet presAssocID="{310BCE26-E579-4686-A50C-415FB4089DC7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F8AB5571-A66E-4D96-A7BF-109F73F9C8DD}" type="pres">
      <dgm:prSet presAssocID="{9EA0F580-0FBA-406A-AF2C-B80454B0EA5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FC0EE-A907-4E88-80E5-F85F63A55A9A}" type="pres">
      <dgm:prSet presAssocID="{62FFFA14-B213-4AEC-BEBE-A7971CC6A5F4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9FB6DF6D-C358-4CBB-A05C-75F023A4CF49}" type="pres">
      <dgm:prSet presAssocID="{22F90427-C2E3-41BB-B3D4-896FFED147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1F4C4-A7D4-4779-9ECC-1147D83AF5F2}" type="presOf" srcId="{1BCFD0AA-A7B8-48DD-97B4-AFD280A30DF6}" destId="{C0FC00F1-F8CF-43CB-BFFC-C057A463B713}" srcOrd="0" destOrd="0" presId="urn:microsoft.com/office/officeart/2005/8/layout/radial4"/>
    <dgm:cxn modelId="{CB2E4358-BDDF-4C08-8814-1151B7CEE3DE}" srcId="{6F57AFF1-D0C3-46D1-A137-9105E0C8D804}" destId="{1BCFD0AA-A7B8-48DD-97B4-AFD280A30DF6}" srcOrd="0" destOrd="0" parTransId="{B9CB6905-BC81-415F-AFAF-1FAAA26C7DE2}" sibTransId="{4BDD29D4-4E6C-4878-A598-51AECDA356C4}"/>
    <dgm:cxn modelId="{0518343A-AE88-4F84-B151-38DEAC4A1266}" srcId="{1BCFD0AA-A7B8-48DD-97B4-AFD280A30DF6}" destId="{9EA0F580-0FBA-406A-AF2C-B80454B0EA5D}" srcOrd="0" destOrd="0" parTransId="{310BCE26-E579-4686-A50C-415FB4089DC7}" sibTransId="{26775CD2-82B7-444B-A7CE-C74493CE6352}"/>
    <dgm:cxn modelId="{E6C9E1CF-581C-437C-8AE9-B3B8218046BA}" type="presOf" srcId="{6F57AFF1-D0C3-46D1-A137-9105E0C8D804}" destId="{F51E2721-F787-4E09-A5F0-1CDE13CE7659}" srcOrd="0" destOrd="0" presId="urn:microsoft.com/office/officeart/2005/8/layout/radial4"/>
    <dgm:cxn modelId="{0C57B814-0D9C-4842-BE6A-1FF9F5DA2680}" type="presOf" srcId="{62FFFA14-B213-4AEC-BEBE-A7971CC6A5F4}" destId="{2B6FC0EE-A907-4E88-80E5-F85F63A55A9A}" srcOrd="0" destOrd="0" presId="urn:microsoft.com/office/officeart/2005/8/layout/radial4"/>
    <dgm:cxn modelId="{7D044DE4-F730-46F8-95D4-FCE88EBE9316}" srcId="{1BCFD0AA-A7B8-48DD-97B4-AFD280A30DF6}" destId="{22F90427-C2E3-41BB-B3D4-896FFED14763}" srcOrd="1" destOrd="0" parTransId="{62FFFA14-B213-4AEC-BEBE-A7971CC6A5F4}" sibTransId="{6016D626-3614-49BB-9640-8DED6CB4C000}"/>
    <dgm:cxn modelId="{28C45D1A-92F8-4E25-8882-73B452E13815}" type="presOf" srcId="{22F90427-C2E3-41BB-B3D4-896FFED14763}" destId="{9FB6DF6D-C358-4CBB-A05C-75F023A4CF49}" srcOrd="0" destOrd="0" presId="urn:microsoft.com/office/officeart/2005/8/layout/radial4"/>
    <dgm:cxn modelId="{19E28A9C-EFE4-4084-9703-D48498F0E9E9}" type="presOf" srcId="{310BCE26-E579-4686-A50C-415FB4089DC7}" destId="{D6093FF7-4BFA-4A0F-96A4-E15BB0160BA2}" srcOrd="0" destOrd="0" presId="urn:microsoft.com/office/officeart/2005/8/layout/radial4"/>
    <dgm:cxn modelId="{089D923C-314B-4CD2-8BA4-102EC7BFC270}" type="presOf" srcId="{9EA0F580-0FBA-406A-AF2C-B80454B0EA5D}" destId="{F8AB5571-A66E-4D96-A7BF-109F73F9C8DD}" srcOrd="0" destOrd="0" presId="urn:microsoft.com/office/officeart/2005/8/layout/radial4"/>
    <dgm:cxn modelId="{85D50E23-7414-42AB-8CB6-55E3E270FA59}" type="presParOf" srcId="{F51E2721-F787-4E09-A5F0-1CDE13CE7659}" destId="{C0FC00F1-F8CF-43CB-BFFC-C057A463B713}" srcOrd="0" destOrd="0" presId="urn:microsoft.com/office/officeart/2005/8/layout/radial4"/>
    <dgm:cxn modelId="{9F42F658-5631-41B1-B2BD-3ABA2729F426}" type="presParOf" srcId="{F51E2721-F787-4E09-A5F0-1CDE13CE7659}" destId="{D6093FF7-4BFA-4A0F-96A4-E15BB0160BA2}" srcOrd="1" destOrd="0" presId="urn:microsoft.com/office/officeart/2005/8/layout/radial4"/>
    <dgm:cxn modelId="{A3F15824-149D-4F4C-B01D-59E94110E898}" type="presParOf" srcId="{F51E2721-F787-4E09-A5F0-1CDE13CE7659}" destId="{F8AB5571-A66E-4D96-A7BF-109F73F9C8DD}" srcOrd="2" destOrd="0" presId="urn:microsoft.com/office/officeart/2005/8/layout/radial4"/>
    <dgm:cxn modelId="{14FCB989-A5B9-4D65-BFC0-80DB1BA62191}" type="presParOf" srcId="{F51E2721-F787-4E09-A5F0-1CDE13CE7659}" destId="{2B6FC0EE-A907-4E88-80E5-F85F63A55A9A}" srcOrd="3" destOrd="0" presId="urn:microsoft.com/office/officeart/2005/8/layout/radial4"/>
    <dgm:cxn modelId="{89EAF22D-5018-4617-A678-8F6FCB435607}" type="presParOf" srcId="{F51E2721-F787-4E09-A5F0-1CDE13CE7659}" destId="{9FB6DF6D-C358-4CBB-A05C-75F023A4CF4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C00F1-F8CF-43CB-BFFC-C057A463B713}">
      <dsp:nvSpPr>
        <dsp:cNvPr id="0" name=""/>
        <dsp:cNvSpPr/>
      </dsp:nvSpPr>
      <dsp:spPr>
        <a:xfrm>
          <a:off x="3960720" y="1799774"/>
          <a:ext cx="2848159" cy="2848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Погроза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втрати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старих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необхідність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придбання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нових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клієнтів</a:t>
          </a:r>
          <a:r>
            <a:rPr lang="ru-RU" sz="2100" kern="1200" dirty="0" smtClean="0"/>
            <a:t>. .</a:t>
          </a:r>
          <a:endParaRPr lang="ru-RU" sz="2100" kern="1200" dirty="0"/>
        </a:p>
      </dsp:txBody>
      <dsp:txXfrm>
        <a:off x="4377823" y="2216877"/>
        <a:ext cx="2013953" cy="2013953"/>
      </dsp:txXfrm>
    </dsp:sp>
    <dsp:sp modelId="{D6093FF7-4BFA-4A0F-96A4-E15BB0160BA2}">
      <dsp:nvSpPr>
        <dsp:cNvPr id="0" name=""/>
        <dsp:cNvSpPr/>
      </dsp:nvSpPr>
      <dsp:spPr>
        <a:xfrm rot="12900000">
          <a:off x="2129407" y="1302515"/>
          <a:ext cx="2182138" cy="8117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B5571-A66E-4D96-A7BF-109F73F9C8DD}">
      <dsp:nvSpPr>
        <dsp:cNvPr id="0" name=""/>
        <dsp:cNvSpPr/>
      </dsp:nvSpPr>
      <dsp:spPr>
        <a:xfrm>
          <a:off x="973848" y="266"/>
          <a:ext cx="2705751" cy="216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Поява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„</a:t>
          </a:r>
          <a:r>
            <a:rPr lang="ru-RU" sz="2000" kern="1200" dirty="0" err="1" smtClean="0"/>
            <a:t>гравців</a:t>
          </a:r>
          <a:r>
            <a:rPr lang="ru-RU" sz="2000" kern="1200" dirty="0" smtClean="0"/>
            <a:t>” у </a:t>
          </a:r>
          <a:r>
            <a:rPr lang="ru-RU" sz="2000" kern="1200" dirty="0" err="1" smtClean="0"/>
            <a:t>конкурентній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боротьбі</a:t>
          </a:r>
          <a:r>
            <a:rPr lang="ru-RU" sz="2000" kern="1200" dirty="0" smtClean="0"/>
            <a:t> за </a:t>
          </a:r>
          <a:r>
            <a:rPr lang="ru-RU" sz="2000" kern="1200" dirty="0" err="1" smtClean="0"/>
            <a:t>споживача</a:t>
          </a:r>
          <a:endParaRPr lang="ru-RU" sz="2000" kern="1200" dirty="0"/>
        </a:p>
      </dsp:txBody>
      <dsp:txXfrm>
        <a:off x="1037247" y="63665"/>
        <a:ext cx="2578953" cy="2037803"/>
      </dsp:txXfrm>
    </dsp:sp>
    <dsp:sp modelId="{2B6FC0EE-A907-4E88-80E5-F85F63A55A9A}">
      <dsp:nvSpPr>
        <dsp:cNvPr id="0" name=""/>
        <dsp:cNvSpPr/>
      </dsp:nvSpPr>
      <dsp:spPr>
        <a:xfrm rot="19500000">
          <a:off x="6458054" y="1302515"/>
          <a:ext cx="2182138" cy="81172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B6DF6D-C358-4CBB-A05C-75F023A4CF49}">
      <dsp:nvSpPr>
        <dsp:cNvPr id="0" name=""/>
        <dsp:cNvSpPr/>
      </dsp:nvSpPr>
      <dsp:spPr>
        <a:xfrm>
          <a:off x="7089999" y="266"/>
          <a:ext cx="2705751" cy="2164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Конкуренція</a:t>
          </a:r>
          <a:r>
            <a:rPr lang="ru-RU" sz="2000" kern="1200" dirty="0" smtClean="0"/>
            <a:t> на ринку </a:t>
          </a:r>
          <a:r>
            <a:rPr lang="ru-RU" sz="2000" kern="1200" dirty="0" err="1" smtClean="0"/>
            <a:t>послуг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зв’язку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погроза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втрати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старих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або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необхідність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придбання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клієнтів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7153398" y="63665"/>
        <a:ext cx="2578953" cy="203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5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3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89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93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9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5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7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4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5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2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31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846263"/>
            <a:ext cx="9001462" cy="2387600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мереж на </a:t>
            </a:r>
            <a:r>
              <a:rPr lang="ru-RU" sz="4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телекомунікаційному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Укра</a:t>
            </a:r>
            <a:r>
              <a:rPr lang="uk-UA" sz="400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їни</a:t>
            </a:r>
            <a: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</a:b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3370" y="5981700"/>
            <a:ext cx="4208630" cy="87630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Підготувала: Лазоренко Анастасія</a:t>
            </a:r>
            <a:br>
              <a:rPr lang="uk-UA" dirty="0" smtClean="0"/>
            </a:br>
            <a:r>
              <a:rPr lang="uk-UA" dirty="0" smtClean="0"/>
              <a:t>Група: АЗД - 11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/>
              </a:rPr>
              <a:t>Перший </a:t>
            </a:r>
            <a:r>
              <a:rPr lang="ru-RU" i="1" dirty="0" err="1">
                <a:effectLst/>
              </a:rPr>
              <a:t>етап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реалізації</a:t>
            </a:r>
            <a:r>
              <a:rPr lang="ru-RU" i="1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– </a:t>
            </a:r>
            <a:r>
              <a:rPr lang="ru-RU" sz="2400" dirty="0" err="1">
                <a:effectLst/>
              </a:rPr>
              <a:t>охопити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новими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послугами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одночасно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якомога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ширше</a:t>
            </a:r>
            <a:r>
              <a:rPr lang="ru-RU" sz="2400" dirty="0">
                <a:effectLst/>
              </a:rPr>
              <a:t> коло </a:t>
            </a:r>
            <a:r>
              <a:rPr lang="ru-RU" sz="2400" dirty="0" err="1">
                <a:effectLst/>
              </a:rPr>
              <a:t>абонентів</a:t>
            </a:r>
            <a:r>
              <a:rPr lang="ru-RU" sz="2400" dirty="0">
                <a:effectLst/>
              </a:rPr>
              <a:t>;</a:t>
            </a:r>
          </a:p>
          <a:p>
            <a:r>
              <a:rPr lang="ru-RU" sz="2400" dirty="0">
                <a:effectLst/>
              </a:rPr>
              <a:t>– </a:t>
            </a:r>
            <a:r>
              <a:rPr lang="ru-RU" sz="2400" dirty="0" err="1">
                <a:effectLst/>
              </a:rPr>
              <a:t>мінімізувати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модернізацію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устаткування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наявного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експлуатації</a:t>
            </a:r>
            <a:r>
              <a:rPr lang="ru-RU" sz="2400" dirty="0">
                <a:effectLst/>
              </a:rPr>
              <a:t>;</a:t>
            </a:r>
          </a:p>
          <a:p>
            <a:r>
              <a:rPr lang="ru-RU" sz="2400" dirty="0">
                <a:effectLst/>
              </a:rPr>
              <a:t>– </a:t>
            </a:r>
            <a:r>
              <a:rPr lang="ru-RU" sz="2400" dirty="0" err="1">
                <a:effectLst/>
              </a:rPr>
              <a:t>використати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перспективі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нові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можливості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пов’язані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упровадженням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цифрової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техніки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комутації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передавання</a:t>
            </a:r>
            <a:r>
              <a:rPr lang="ru-RU" sz="2400" dirty="0">
                <a:effectLst/>
              </a:rPr>
              <a:t>, а </a:t>
            </a:r>
            <a:r>
              <a:rPr lang="ru-RU" sz="2400" dirty="0" err="1">
                <a:effectLst/>
              </a:rPr>
              <a:t>також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перспективних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засобів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оброблення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інформації</a:t>
            </a:r>
            <a:r>
              <a:rPr lang="ru-RU" sz="2400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5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39337"/>
            <a:ext cx="10353761" cy="1326321"/>
          </a:xfrm>
        </p:spPr>
        <p:txBody>
          <a:bodyPr/>
          <a:lstStyle/>
          <a:p>
            <a:r>
              <a:rPr lang="ru-RU" i="1" dirty="0">
                <a:effectLst/>
              </a:rPr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57862" y="820355"/>
            <a:ext cx="9065623" cy="54847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26" y="1241018"/>
            <a:ext cx="5283845" cy="4326665"/>
          </a:xfrm>
        </p:spPr>
      </p:pic>
    </p:spTree>
    <p:extLst>
      <p:ext uri="{BB962C8B-B14F-4D97-AF65-F5344CB8AC3E}">
        <p14:creationId xmlns:p14="http://schemas.microsoft.com/office/powerpoint/2010/main" val="2809814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53574" y="609600"/>
            <a:ext cx="9441425" cy="604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82" y="952500"/>
            <a:ext cx="5564786" cy="5156200"/>
          </a:xfrm>
        </p:spPr>
      </p:pic>
    </p:spTree>
    <p:extLst>
      <p:ext uri="{BB962C8B-B14F-4D97-AF65-F5344CB8AC3E}">
        <p14:creationId xmlns:p14="http://schemas.microsoft.com/office/powerpoint/2010/main" val="4062706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469900"/>
            <a:ext cx="10353761" cy="132632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06343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effectLst/>
              </a:rPr>
              <a:t>1) </a:t>
            </a:r>
            <a:r>
              <a:rPr lang="ru-RU" sz="2400" dirty="0" err="1">
                <a:effectLst/>
              </a:rPr>
              <a:t>нові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телекомунікаційні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універсальним</a:t>
            </a:r>
            <a:r>
              <a:rPr lang="ru-RU" sz="2400" dirty="0">
                <a:effectLst/>
              </a:rPr>
              <a:t> доступом з ТМЗК/</a:t>
            </a:r>
            <a:r>
              <a:rPr lang="ru-RU" sz="2400" i="1" dirty="0">
                <a:effectLst/>
              </a:rPr>
              <a:t>ISDN</a:t>
            </a:r>
            <a:r>
              <a:rPr lang="ru-RU" sz="2400" dirty="0">
                <a:effectLst/>
              </a:rPr>
              <a:t> і </a:t>
            </a:r>
            <a:r>
              <a:rPr lang="ru-RU" sz="2400" i="1" dirty="0">
                <a:effectLst/>
              </a:rPr>
              <a:t>IP</a:t>
            </a:r>
            <a:r>
              <a:rPr lang="ru-RU" sz="2400" dirty="0">
                <a:effectLst/>
              </a:rPr>
              <a:t>-мереж, про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зараз </a:t>
            </a:r>
            <a:r>
              <a:rPr lang="ru-RU" sz="2400" dirty="0" err="1">
                <a:effectLst/>
              </a:rPr>
              <a:t>багато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пишуть</a:t>
            </a:r>
            <a:r>
              <a:rPr lang="ru-RU" sz="2400" dirty="0">
                <a:effectLst/>
              </a:rPr>
              <a:t> (і </a:t>
            </a:r>
            <a:r>
              <a:rPr lang="ru-RU" sz="2400" dirty="0" err="1">
                <a:effectLst/>
              </a:rPr>
              <a:t>роблять</a:t>
            </a:r>
            <a:r>
              <a:rPr lang="ru-RU" sz="2400" dirty="0">
                <a:effectLst/>
              </a:rPr>
              <a:t> не </a:t>
            </a:r>
            <a:r>
              <a:rPr lang="ru-RU" sz="2400" dirty="0" err="1">
                <a:effectLst/>
              </a:rPr>
              <a:t>менше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ніж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пишуть</a:t>
            </a:r>
            <a:r>
              <a:rPr lang="ru-RU" sz="2400" dirty="0">
                <a:effectLst/>
              </a:rPr>
              <a:t>) в </a:t>
            </a:r>
            <a:r>
              <a:rPr lang="ru-RU" sz="2400" dirty="0" err="1">
                <a:effectLst/>
              </a:rPr>
              <a:t>контексті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еволюції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концепції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інтелектуальної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мережі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конвергенції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зв’язку</a:t>
            </a:r>
            <a:r>
              <a:rPr lang="ru-RU" sz="2400" dirty="0">
                <a:effectLst/>
              </a:rPr>
              <a:t>;</a:t>
            </a:r>
          </a:p>
          <a:p>
            <a:r>
              <a:rPr lang="ru-RU" sz="2400" dirty="0">
                <a:effectLst/>
              </a:rPr>
              <a:t>2) </a:t>
            </a:r>
            <a:r>
              <a:rPr lang="ru-RU" sz="2400" dirty="0" err="1">
                <a:effectLst/>
              </a:rPr>
              <a:t>нові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підходи</a:t>
            </a:r>
            <a:r>
              <a:rPr lang="ru-RU" sz="2400" dirty="0">
                <a:effectLst/>
              </a:rPr>
              <a:t> до </a:t>
            </a:r>
            <a:r>
              <a:rPr lang="ru-RU" sz="2400" dirty="0" err="1">
                <a:effectLst/>
              </a:rPr>
              <a:t>проблеми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якості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обслуговування</a:t>
            </a:r>
            <a:r>
              <a:rPr lang="ru-RU" sz="2400" dirty="0">
                <a:effectLst/>
              </a:rPr>
              <a:t>, про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пишуть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ще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більше</a:t>
            </a:r>
            <a:r>
              <a:rPr lang="ru-RU" sz="2400" dirty="0">
                <a:effectLst/>
              </a:rPr>
              <a:t>, але, все одно, </a:t>
            </a:r>
            <a:r>
              <a:rPr lang="ru-RU" sz="2400" dirty="0" err="1">
                <a:effectLst/>
              </a:rPr>
              <a:t>недостатньо</a:t>
            </a:r>
            <a:r>
              <a:rPr lang="ru-RU" sz="2400" dirty="0">
                <a:effectLst/>
              </a:rPr>
              <a:t>; </a:t>
            </a:r>
            <a:r>
              <a:rPr lang="ru-RU" sz="2400" dirty="0" err="1">
                <a:effectLst/>
              </a:rPr>
              <a:t>запропоновано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немало (</a:t>
            </a:r>
            <a:r>
              <a:rPr lang="ru-RU" sz="2400" i="1" dirty="0">
                <a:effectLst/>
              </a:rPr>
              <a:t>MPLS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резервування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ресурсів</a:t>
            </a:r>
            <a:r>
              <a:rPr lang="ru-RU" sz="2400" dirty="0">
                <a:effectLst/>
              </a:rPr>
              <a:t> </a:t>
            </a:r>
            <a:r>
              <a:rPr lang="ru-RU" sz="2400" i="1" dirty="0">
                <a:effectLst/>
              </a:rPr>
              <a:t>RSVP</a:t>
            </a:r>
            <a:r>
              <a:rPr lang="ru-RU" sz="2400" dirty="0">
                <a:effectLst/>
              </a:rPr>
              <a:t> і т. </a:t>
            </a:r>
            <a:r>
              <a:rPr lang="ru-RU" sz="2400" dirty="0" err="1">
                <a:effectLst/>
              </a:rPr>
              <a:t>ін</a:t>
            </a:r>
            <a:r>
              <a:rPr lang="ru-RU" sz="2400" dirty="0">
                <a:effectLst/>
              </a:rPr>
              <a:t>.), </a:t>
            </a:r>
            <a:r>
              <a:rPr lang="ru-RU" sz="2400" dirty="0" err="1">
                <a:effectLst/>
              </a:rPr>
              <a:t>проте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роботи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цьому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напрямі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ускладнює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відсутність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узгодженої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структури</a:t>
            </a:r>
            <a:r>
              <a:rPr lang="ru-RU" sz="2400" dirty="0">
                <a:effectLst/>
              </a:rPr>
              <a:t> мереж </a:t>
            </a:r>
            <a:r>
              <a:rPr lang="ru-RU" sz="2400" dirty="0" err="1">
                <a:effectLst/>
              </a:rPr>
              <a:t>наступного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покоління</a:t>
            </a:r>
            <a:r>
              <a:rPr lang="ru-RU" sz="2400" dirty="0">
                <a:effectLst/>
              </a:rPr>
              <a:t>;</a:t>
            </a:r>
          </a:p>
          <a:p>
            <a:r>
              <a:rPr lang="ru-RU" sz="2400" dirty="0">
                <a:effectLst/>
              </a:rPr>
              <a:t>3) і, </a:t>
            </a:r>
            <a:r>
              <a:rPr lang="ru-RU" sz="2400" dirty="0" err="1">
                <a:effectLst/>
              </a:rPr>
              <a:t>нарешті</a:t>
            </a:r>
            <a:r>
              <a:rPr lang="ru-RU" sz="2400" dirty="0">
                <a:effectLst/>
              </a:rPr>
              <a:t>, проблема </a:t>
            </a:r>
            <a:r>
              <a:rPr lang="ru-RU" sz="2400" dirty="0" err="1">
                <a:effectLst/>
              </a:rPr>
              <a:t>сигналізації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управління</a:t>
            </a:r>
            <a:r>
              <a:rPr lang="ru-RU" sz="2400" dirty="0">
                <a:effectLst/>
              </a:rPr>
              <a:t> в мережах (про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відмічалося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вище</a:t>
            </a:r>
            <a:r>
              <a:rPr lang="ru-RU" sz="2400" dirty="0">
                <a:effectLst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39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3795" y="388730"/>
            <a:ext cx="10541000" cy="613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24" y="1234660"/>
            <a:ext cx="8607102" cy="4442240"/>
          </a:xfrm>
        </p:spPr>
      </p:pic>
    </p:spTree>
    <p:extLst>
      <p:ext uri="{BB962C8B-B14F-4D97-AF65-F5344CB8AC3E}">
        <p14:creationId xmlns:p14="http://schemas.microsoft.com/office/powerpoint/2010/main" val="271862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uk-UA" sz="3600" u="sng" dirty="0" smtClean="0"/>
              <a:t>висновок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5395" y="2032564"/>
            <a:ext cx="10353762" cy="5650936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Як</a:t>
            </a:r>
            <a:r>
              <a:rPr lang="ru-RU" sz="2400" b="1" i="1" dirty="0">
                <a:effectLst/>
              </a:rPr>
              <a:t> </a:t>
            </a:r>
            <a:r>
              <a:rPr lang="ru-RU" sz="2400" b="1" i="1" dirty="0" err="1">
                <a:effectLst/>
              </a:rPr>
              <a:t>висновок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слід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зауважити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наступне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Створення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інтелектуальних</a:t>
            </a:r>
            <a:r>
              <a:rPr lang="ru-RU" sz="2400" dirty="0">
                <a:effectLst/>
              </a:rPr>
              <a:t> мереж </a:t>
            </a:r>
            <a:r>
              <a:rPr lang="ru-RU" sz="2400" dirty="0" err="1">
                <a:effectLst/>
              </a:rPr>
              <a:t>зв’язку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бурхливий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ріст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обсягів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надаються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їхній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основі</a:t>
            </a:r>
            <a:r>
              <a:rPr lang="ru-RU" sz="2400" dirty="0">
                <a:effectLst/>
              </a:rPr>
              <a:t>, є </a:t>
            </a:r>
            <a:r>
              <a:rPr lang="ru-RU" sz="2400" dirty="0" err="1">
                <a:effectLst/>
              </a:rPr>
              <a:t>найважливішою</a:t>
            </a:r>
            <a:r>
              <a:rPr lang="ru-RU" sz="2400" dirty="0">
                <a:effectLst/>
              </a:rPr>
              <a:t> характеристикою </a:t>
            </a:r>
            <a:r>
              <a:rPr lang="ru-RU" sz="2400" dirty="0" err="1">
                <a:effectLst/>
              </a:rPr>
              <a:t>міжнародного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телекомунікаційного</a:t>
            </a:r>
            <a:r>
              <a:rPr lang="ru-RU" sz="2400" dirty="0">
                <a:effectLst/>
              </a:rPr>
              <a:t> ринку на </a:t>
            </a:r>
            <a:r>
              <a:rPr lang="ru-RU" sz="2400" dirty="0" err="1">
                <a:effectLst/>
              </a:rPr>
              <a:t>сьогоднішньому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етапі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розвитку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Поява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якісно</a:t>
            </a:r>
            <a:r>
              <a:rPr lang="ru-RU" sz="2400" dirty="0">
                <a:effectLst/>
              </a:rPr>
              <a:t> нового </a:t>
            </a:r>
            <a:r>
              <a:rPr lang="ru-RU" sz="2400" dirty="0" err="1">
                <a:effectLst/>
              </a:rPr>
              <a:t>класу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надаваних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основі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спеціальної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інтелектуальної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надбудови</a:t>
            </a:r>
            <a:r>
              <a:rPr lang="ru-RU" sz="2400" dirty="0">
                <a:effectLst/>
              </a:rPr>
              <a:t>, є </a:t>
            </a:r>
            <a:r>
              <a:rPr lang="ru-RU" sz="2400" dirty="0" err="1">
                <a:effectLst/>
              </a:rPr>
              <a:t>закономірним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процесом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еволюції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конвергенції</a:t>
            </a:r>
            <a:r>
              <a:rPr lang="ru-RU" sz="2400" dirty="0">
                <a:effectLst/>
              </a:rPr>
              <a:t> мереж, </a:t>
            </a:r>
            <a:r>
              <a:rPr lang="ru-RU" sz="2400" dirty="0" err="1">
                <a:effectLst/>
              </a:rPr>
              <a:t>процесів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, а </a:t>
            </a:r>
            <a:r>
              <a:rPr lang="ru-RU" sz="2400" dirty="0" err="1">
                <a:effectLst/>
              </a:rPr>
              <a:t>також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обумовлено</a:t>
            </a:r>
            <a:r>
              <a:rPr lang="ru-RU" sz="2400" dirty="0">
                <a:effectLst/>
              </a:rPr>
              <a:t> потребами </a:t>
            </a:r>
            <a:r>
              <a:rPr lang="ru-RU" sz="2400" dirty="0" err="1">
                <a:effectLst/>
              </a:rPr>
              <a:t>операторів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користувачів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визначають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сучасні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тенденції</a:t>
            </a:r>
            <a:r>
              <a:rPr lang="ru-RU" sz="2400" dirty="0">
                <a:effectLst/>
              </a:rPr>
              <a:t> ринку </a:t>
            </a:r>
            <a:r>
              <a:rPr lang="ru-RU" sz="2400" dirty="0" err="1">
                <a:effectLst/>
              </a:rPr>
              <a:t>телекомунікаційних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послуг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світової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цивілізації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цілому</a:t>
            </a:r>
            <a:r>
              <a:rPr lang="ru-RU" sz="2400" dirty="0">
                <a:effectLst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0916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895" y="406400"/>
            <a:ext cx="10353761" cy="1326321"/>
          </a:xfrm>
        </p:spPr>
        <p:txBody>
          <a:bodyPr/>
          <a:lstStyle/>
          <a:p>
            <a:r>
              <a:rPr lang="uk-UA" dirty="0" err="1" smtClean="0"/>
              <a:t>ЛІтература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995" y="1732721"/>
            <a:ext cx="11189305" cy="50667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Стеклов В. К., </a:t>
            </a:r>
            <a:r>
              <a:rPr lang="ru-RU" dirty="0" err="1">
                <a:effectLst/>
              </a:rPr>
              <a:t>Беркман</a:t>
            </a:r>
            <a:r>
              <a:rPr lang="ru-RU" dirty="0">
                <a:effectLst/>
              </a:rPr>
              <a:t> Л. Н. </a:t>
            </a:r>
            <a:r>
              <a:rPr lang="ru-RU" dirty="0" err="1">
                <a:effectLst/>
              </a:rPr>
              <a:t>Нові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технології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Транспортні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звязку</a:t>
            </a:r>
            <a:r>
              <a:rPr lang="ru-RU" dirty="0">
                <a:effectLst/>
              </a:rPr>
              <a:t>. – К.: </a:t>
            </a:r>
            <a:r>
              <a:rPr lang="ru-RU" dirty="0" err="1">
                <a:effectLst/>
              </a:rPr>
              <a:t>Техніка</a:t>
            </a:r>
            <a:r>
              <a:rPr lang="ru-RU" dirty="0">
                <a:effectLst/>
              </a:rPr>
              <a:t>. – 2004. – 488 с.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Гольдштейн Б.С., </a:t>
            </a:r>
            <a:r>
              <a:rPr lang="ru-RU" dirty="0" err="1">
                <a:effectLst/>
              </a:rPr>
              <a:t>Ехриель</a:t>
            </a:r>
            <a:r>
              <a:rPr lang="ru-RU" dirty="0">
                <a:effectLst/>
              </a:rPr>
              <a:t> И.М., </a:t>
            </a:r>
            <a:r>
              <a:rPr lang="ru-RU" dirty="0" err="1">
                <a:effectLst/>
              </a:rPr>
              <a:t>Рерле</a:t>
            </a:r>
            <a:r>
              <a:rPr lang="ru-RU" dirty="0">
                <a:effectLst/>
              </a:rPr>
              <a:t> Р. Д. Интеллектуальные сети. Россия и связь. − 2005.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– 489 с.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Крук</a:t>
            </a:r>
            <a:r>
              <a:rPr lang="ru-RU" dirty="0">
                <a:effectLst/>
              </a:rPr>
              <a:t> Б.И., </a:t>
            </a:r>
            <a:r>
              <a:rPr lang="ru-RU" dirty="0" err="1">
                <a:effectLst/>
              </a:rPr>
              <a:t>Попантонопуло</a:t>
            </a:r>
            <a:r>
              <a:rPr lang="ru-RU" dirty="0">
                <a:effectLst/>
              </a:rPr>
              <a:t> В.Н. Телекоммуникационные системы и сети. Т. 1. Современные технологии. Горячая линия – Телеком. − 2005. − 476 с.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Стеклов В. К., </a:t>
            </a:r>
            <a:r>
              <a:rPr lang="ru-RU" dirty="0" err="1">
                <a:effectLst/>
              </a:rPr>
              <a:t>Кільчицький</a:t>
            </a:r>
            <a:r>
              <a:rPr lang="ru-RU" dirty="0">
                <a:effectLst/>
              </a:rPr>
              <a:t> Є. В. </a:t>
            </a:r>
            <a:r>
              <a:rPr lang="ru-RU" dirty="0" err="1">
                <a:effectLst/>
              </a:rPr>
              <a:t>Основи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управління</a:t>
            </a:r>
            <a:r>
              <a:rPr lang="ru-RU" dirty="0">
                <a:effectLst/>
              </a:rPr>
              <a:t> мережами та </a:t>
            </a:r>
            <a:r>
              <a:rPr lang="ru-RU" dirty="0" err="1">
                <a:effectLst/>
              </a:rPr>
              <a:t>послугами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</a:t>
            </a:r>
            <a:r>
              <a:rPr lang="ru-RU" dirty="0">
                <a:effectLst/>
              </a:rPr>
              <a:t>. – К.: </a:t>
            </a:r>
            <a:r>
              <a:rPr lang="ru-RU" dirty="0" err="1">
                <a:effectLst/>
              </a:rPr>
              <a:t>Техніка</a:t>
            </a:r>
            <a:r>
              <a:rPr lang="ru-RU" dirty="0">
                <a:effectLst/>
              </a:rPr>
              <a:t>. – 2004. – 438 с.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Мардер</a:t>
            </a:r>
            <a:r>
              <a:rPr lang="ru-RU" dirty="0">
                <a:effectLst/>
              </a:rPr>
              <a:t> В. Современные телекоммуникации. Издательство ИРИАС. – 2007. – 526 с..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Беркман</a:t>
            </a:r>
            <a:r>
              <a:rPr lang="ru-RU" dirty="0">
                <a:effectLst/>
              </a:rPr>
              <a:t> Л. Н., </a:t>
            </a:r>
            <a:r>
              <a:rPr lang="ru-RU" dirty="0" err="1">
                <a:effectLst/>
              </a:rPr>
              <a:t>Толюпа</a:t>
            </a:r>
            <a:r>
              <a:rPr lang="ru-RU" dirty="0">
                <a:effectLst/>
              </a:rPr>
              <a:t> С. В. </a:t>
            </a:r>
            <a:r>
              <a:rPr lang="ru-RU" dirty="0" err="1">
                <a:effectLst/>
              </a:rPr>
              <a:t>Архітектурна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концепція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побудови</a:t>
            </a:r>
            <a:r>
              <a:rPr lang="ru-RU" dirty="0">
                <a:effectLst/>
              </a:rPr>
              <a:t>, принцип </a:t>
            </a:r>
            <a:r>
              <a:rPr lang="ru-RU" dirty="0" err="1">
                <a:effectLst/>
              </a:rPr>
              <a:t>реалізації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ефективність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застосування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інтелектуальної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Збірник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наукових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праць</a:t>
            </a:r>
            <a:r>
              <a:rPr lang="ru-RU" dirty="0">
                <a:effectLst/>
              </a:rPr>
              <a:t> ВІТІ НТУУ “КПІ”.– 2007 р. – № 2. </a:t>
            </a:r>
          </a:p>
          <a:p>
            <a:pPr lvl="0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Стеклов В.К., </a:t>
            </a:r>
            <a:r>
              <a:rPr lang="ru-RU" dirty="0" err="1">
                <a:effectLst/>
              </a:rPr>
              <a:t>Беркман</a:t>
            </a:r>
            <a:r>
              <a:rPr lang="ru-RU" dirty="0">
                <a:effectLst/>
              </a:rPr>
              <a:t> Л.Н. </a:t>
            </a:r>
            <a:r>
              <a:rPr lang="ru-RU" dirty="0" err="1">
                <a:effectLst/>
              </a:rPr>
              <a:t>Проектування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телекомунікаційних</a:t>
            </a:r>
            <a:r>
              <a:rPr lang="ru-RU" dirty="0">
                <a:effectLst/>
              </a:rPr>
              <a:t> мереж. – К.: </a:t>
            </a:r>
            <a:r>
              <a:rPr lang="ru-RU" dirty="0" err="1">
                <a:effectLst/>
              </a:rPr>
              <a:t>Техніка</a:t>
            </a:r>
            <a:r>
              <a:rPr lang="ru-RU" dirty="0">
                <a:effectLst/>
              </a:rPr>
              <a:t>, 2002. 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– 792 с.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20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8" y="3043742"/>
            <a:ext cx="2399876" cy="250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525500" y="-609599"/>
            <a:ext cx="444500" cy="7746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34" y="363157"/>
            <a:ext cx="2171700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6016767" y="165100"/>
            <a:ext cx="606055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/>
              <a:t>Найважливішим</a:t>
            </a:r>
            <a:r>
              <a:rPr lang="ru-RU" sz="3200" dirty="0"/>
              <a:t> продуктом </a:t>
            </a:r>
            <a:r>
              <a:rPr lang="ru-RU" sz="3200" dirty="0" err="1"/>
              <a:t>еволюції</a:t>
            </a:r>
            <a:r>
              <a:rPr lang="ru-RU" sz="3200" dirty="0"/>
              <a:t> </a:t>
            </a:r>
            <a:r>
              <a:rPr lang="ru-RU" sz="3200" dirty="0" err="1"/>
              <a:t>телекомунікаційних</a:t>
            </a:r>
            <a:r>
              <a:rPr lang="ru-RU" sz="3200" dirty="0"/>
              <a:t> </a:t>
            </a:r>
            <a:r>
              <a:rPr lang="ru-RU" sz="3200" dirty="0" err="1"/>
              <a:t>технологій</a:t>
            </a:r>
            <a:r>
              <a:rPr lang="ru-RU" sz="3200" dirty="0"/>
              <a:t> на </a:t>
            </a:r>
            <a:r>
              <a:rPr lang="ru-RU" sz="3200" dirty="0" err="1"/>
              <a:t>сучасному</a:t>
            </a:r>
            <a:r>
              <a:rPr lang="ru-RU" sz="3200" dirty="0"/>
              <a:t> </a:t>
            </a:r>
            <a:r>
              <a:rPr lang="ru-RU" sz="3200" dirty="0" err="1"/>
              <a:t>етапі</a:t>
            </a:r>
            <a:r>
              <a:rPr lang="ru-RU" sz="3200" dirty="0"/>
              <a:t> </a:t>
            </a:r>
            <a:r>
              <a:rPr lang="ru-RU" sz="3200" dirty="0" err="1"/>
              <a:t>розвитку</a:t>
            </a:r>
            <a:r>
              <a:rPr lang="ru-RU" sz="3200" dirty="0"/>
              <a:t> </a:t>
            </a:r>
            <a:r>
              <a:rPr lang="ru-RU" sz="3200" dirty="0" err="1"/>
              <a:t>телекомунікацій</a:t>
            </a:r>
            <a:r>
              <a:rPr lang="ru-RU" sz="3200" dirty="0"/>
              <a:t> є 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інтелектуальних</a:t>
            </a:r>
            <a:r>
              <a:rPr lang="ru-RU" sz="3200" dirty="0"/>
              <a:t> мереж </a:t>
            </a:r>
            <a:r>
              <a:rPr lang="ru-RU" sz="3200" dirty="0" err="1"/>
              <a:t>зв’язку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забезпечують</a:t>
            </a:r>
            <a:r>
              <a:rPr lang="ru-RU" sz="3200" dirty="0"/>
              <a:t>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користувачам</a:t>
            </a:r>
            <a:r>
              <a:rPr lang="ru-RU" sz="3200" dirty="0"/>
              <a:t> </a:t>
            </a:r>
            <a:r>
              <a:rPr lang="ru-RU" sz="3200" dirty="0" err="1"/>
              <a:t>певного</a:t>
            </a:r>
            <a:r>
              <a:rPr lang="ru-RU" sz="3200" dirty="0"/>
              <a:t> набору </a:t>
            </a:r>
            <a:r>
              <a:rPr lang="ru-RU" sz="3200" dirty="0" err="1"/>
              <a:t>послуг</a:t>
            </a:r>
            <a:r>
              <a:rPr lang="ru-RU" sz="3200" dirty="0"/>
              <a:t> з </a:t>
            </a:r>
            <a:r>
              <a:rPr lang="ru-RU" sz="3200" dirty="0" err="1"/>
              <a:t>додатковими</a:t>
            </a:r>
            <a:r>
              <a:rPr lang="ru-RU" sz="3200" dirty="0"/>
              <a:t> </a:t>
            </a:r>
            <a:r>
              <a:rPr lang="ru-RU" sz="3200" dirty="0" err="1"/>
              <a:t>споживчими</a:t>
            </a:r>
            <a:r>
              <a:rPr lang="ru-RU" sz="3200" dirty="0"/>
              <a:t> </a:t>
            </a:r>
            <a:r>
              <a:rPr lang="ru-RU" sz="3200" dirty="0" err="1"/>
              <a:t>властивостями</a:t>
            </a:r>
            <a:r>
              <a:rPr lang="ru-RU" sz="3200" dirty="0"/>
              <a:t>, </a:t>
            </a:r>
            <a:r>
              <a:rPr lang="ru-RU" sz="3200" dirty="0" err="1"/>
              <a:t>вибір</a:t>
            </a:r>
            <a:r>
              <a:rPr lang="ru-RU" sz="3200" dirty="0"/>
              <a:t> </a:t>
            </a:r>
            <a:r>
              <a:rPr lang="ru-RU" sz="3200" dirty="0" err="1"/>
              <a:t>яких</a:t>
            </a:r>
            <a:r>
              <a:rPr lang="ru-RU" sz="3200" dirty="0"/>
              <a:t> </a:t>
            </a:r>
            <a:r>
              <a:rPr lang="ru-RU" sz="3200" dirty="0" err="1"/>
              <a:t>здійснюється</a:t>
            </a:r>
            <a:r>
              <a:rPr lang="ru-RU" sz="3200" dirty="0"/>
              <a:t> абонентами </a:t>
            </a:r>
            <a:r>
              <a:rPr lang="ru-RU" sz="3200" dirty="0" err="1"/>
              <a:t>відповідно</a:t>
            </a:r>
            <a:r>
              <a:rPr lang="ru-RU" sz="3200" dirty="0"/>
              <a:t> до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запитів</a:t>
            </a:r>
            <a:r>
              <a:rPr lang="ru-RU" sz="3200" dirty="0"/>
              <a:t> і </a:t>
            </a:r>
            <a:r>
              <a:rPr lang="ru-RU" sz="3200" dirty="0" err="1"/>
              <a:t>переваг</a:t>
            </a:r>
            <a:r>
              <a:rPr lang="ru-RU" sz="3200" dirty="0"/>
              <a:t>. 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3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477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актуальність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дослідження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реалізації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інтелектуальних</a:t>
            </a:r>
            <a:r>
              <a:rPr lang="ru-RU" dirty="0">
                <a:effectLst/>
              </a:rPr>
              <a:t> мереж </a:t>
            </a:r>
            <a:r>
              <a:rPr lang="ru-RU" dirty="0" err="1">
                <a:effectLst/>
              </a:rPr>
              <a:t>обумовлена</a:t>
            </a:r>
            <a:r>
              <a:rPr lang="ru-RU" dirty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2984500"/>
            <a:ext cx="10353762" cy="28067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дією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об’єктивних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техніко-технологічних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соціально-економічних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процесів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загальнонаціонального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галузевого</a:t>
            </a:r>
            <a:r>
              <a:rPr lang="ru-RU" dirty="0">
                <a:effectLst/>
              </a:rPr>
              <a:t> характеру</a:t>
            </a:r>
            <a:r>
              <a:rPr lang="uk-UA" dirty="0" smtClean="0">
                <a:effectLst/>
              </a:rPr>
              <a:t>;</a:t>
            </a:r>
          </a:p>
          <a:p>
            <a:endParaRPr lang="uk-UA" dirty="0">
              <a:effectLst/>
            </a:endParaRPr>
          </a:p>
          <a:p>
            <a:endParaRPr lang="ru-RU" dirty="0">
              <a:effectLst/>
            </a:endParaRPr>
          </a:p>
          <a:p>
            <a:r>
              <a:rPr lang="uk-UA" dirty="0">
                <a:effectLst/>
              </a:rPr>
              <a:t>− відсутністю або недостатнім проробленням на методичному й практичному рівнях організаційно-економічних питань, пов’язаних з розробкою стратегії їхнього впровадження й мережної взаємодії на вітчизняному телекомунікаційному ринку.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495" y="1041400"/>
            <a:ext cx="11278205" cy="665921"/>
          </a:xfrm>
        </p:spPr>
        <p:txBody>
          <a:bodyPr>
            <a:noAutofit/>
          </a:bodyPr>
          <a:lstStyle/>
          <a:p>
            <a:r>
              <a:rPr lang="ru-RU" sz="2800" dirty="0" err="1">
                <a:effectLst/>
              </a:rPr>
              <a:t>Відповідно</a:t>
            </a:r>
            <a:r>
              <a:rPr lang="ru-RU" sz="2800" dirty="0">
                <a:effectLst/>
              </a:rPr>
              <a:t> до </a:t>
            </a:r>
            <a:r>
              <a:rPr lang="ru-RU" sz="2800" dirty="0" err="1">
                <a:effectLst/>
              </a:rPr>
              <a:t>напрямків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розвитку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інтелектуальних</a:t>
            </a:r>
            <a:r>
              <a:rPr lang="ru-RU" sz="2800" dirty="0">
                <a:effectLst/>
              </a:rPr>
              <a:t> мереж на </a:t>
            </a:r>
            <a:r>
              <a:rPr lang="ru-RU" sz="2800" dirty="0" err="1">
                <a:effectLst/>
              </a:rPr>
              <a:t>телекомунікаційному</a:t>
            </a:r>
            <a:r>
              <a:rPr lang="ru-RU" sz="2800" dirty="0">
                <a:effectLst/>
              </a:rPr>
              <a:t> ринку </a:t>
            </a:r>
            <a:r>
              <a:rPr lang="ru-RU" sz="2800" dirty="0" err="1">
                <a:effectLst/>
              </a:rPr>
              <a:t>України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необхідно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вирішити</a:t>
            </a:r>
            <a:r>
              <a:rPr lang="ru-RU" sz="2800" dirty="0">
                <a:effectLst/>
              </a:rPr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295" y="2921564"/>
            <a:ext cx="10353762" cy="3695136"/>
          </a:xfrm>
        </p:spPr>
        <p:txBody>
          <a:bodyPr/>
          <a:lstStyle/>
          <a:p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дати</a:t>
            </a:r>
            <a:r>
              <a:rPr lang="ru-RU" dirty="0">
                <a:effectLst/>
              </a:rPr>
              <a:t> характеристику </a:t>
            </a:r>
            <a:r>
              <a:rPr lang="ru-RU" dirty="0" err="1">
                <a:effectLst/>
              </a:rPr>
              <a:t>учасників</a:t>
            </a:r>
            <a:r>
              <a:rPr lang="ru-RU" dirty="0">
                <a:effectLst/>
              </a:rPr>
              <a:t> ринку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 </a:t>
            </a:r>
            <a:r>
              <a:rPr lang="ru-RU" i="1" dirty="0">
                <a:effectLst/>
              </a:rPr>
              <a:t>IN</a:t>
            </a:r>
            <a:r>
              <a:rPr lang="ru-RU" dirty="0">
                <a:effectLst/>
              </a:rPr>
              <a:t> і </a:t>
            </a:r>
            <a:r>
              <a:rPr lang="ru-RU" dirty="0" err="1">
                <a:effectLst/>
              </a:rPr>
              <a:t>проаналізувати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еволюцію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інтелектуальних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світових</a:t>
            </a:r>
            <a:r>
              <a:rPr lang="ru-RU" dirty="0">
                <a:effectLst/>
              </a:rPr>
              <a:t> ринках </a:t>
            </a:r>
            <a:r>
              <a:rPr lang="ru-RU" dirty="0" err="1">
                <a:effectLst/>
              </a:rPr>
              <a:t>телекомунікацій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обгрунтувати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стратегічні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завдання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інтелектуальних</a:t>
            </a:r>
            <a:r>
              <a:rPr lang="ru-RU" dirty="0">
                <a:effectLst/>
              </a:rPr>
              <a:t> мереж на </a:t>
            </a:r>
            <a:r>
              <a:rPr lang="ru-RU" dirty="0" err="1">
                <a:effectLst/>
              </a:rPr>
              <a:t>вітчизняному</a:t>
            </a:r>
            <a:r>
              <a:rPr lang="ru-RU" dirty="0">
                <a:effectLst/>
              </a:rPr>
              <a:t> ринку </a:t>
            </a:r>
            <a:r>
              <a:rPr lang="ru-RU" dirty="0" err="1">
                <a:effectLst/>
              </a:rPr>
              <a:t>телекомунікацій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сформувати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методичний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апарат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дослідження</a:t>
            </a:r>
            <a:r>
              <a:rPr lang="ru-RU" dirty="0">
                <a:effectLst/>
              </a:rPr>
              <a:t> ринку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 </a:t>
            </a:r>
            <a:r>
              <a:rPr lang="ru-RU" i="1" dirty="0">
                <a:effectLst/>
              </a:rPr>
              <a:t>IN</a:t>
            </a:r>
            <a:r>
              <a:rPr lang="ru-RU" dirty="0">
                <a:effectLst/>
              </a:rPr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4" y="190500"/>
            <a:ext cx="10353761" cy="1326321"/>
          </a:xfrm>
        </p:spPr>
        <p:txBody>
          <a:bodyPr/>
          <a:lstStyle/>
          <a:p>
            <a:r>
              <a:rPr lang="ru-RU" dirty="0" err="1">
                <a:effectLst/>
              </a:rPr>
              <a:t>Передумови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обумовлені</a:t>
            </a:r>
            <a:r>
              <a:rPr lang="ru-RU" dirty="0">
                <a:effectLst/>
              </a:rPr>
              <a:t> потребами </a:t>
            </a:r>
            <a:r>
              <a:rPr lang="ru-RU" dirty="0" err="1">
                <a:effectLst/>
              </a:rPr>
              <a:t>користувачів</a:t>
            </a:r>
            <a:r>
              <a:rPr lang="ru-RU" dirty="0">
                <a:effectLst/>
              </a:rPr>
              <a:t> мереж</a:t>
            </a:r>
            <a:r>
              <a:rPr lang="ru-RU" dirty="0" smtClean="0">
                <a:effectLst/>
              </a:rPr>
              <a:t>.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742411"/>
              </p:ext>
            </p:extLst>
          </p:nvPr>
        </p:nvGraphicFramePr>
        <p:xfrm>
          <a:off x="705874" y="2082800"/>
          <a:ext cx="1076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154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95" y="558800"/>
            <a:ext cx="10353761" cy="1326321"/>
          </a:xfrm>
        </p:spPr>
        <p:txBody>
          <a:bodyPr/>
          <a:lstStyle/>
          <a:p>
            <a:r>
              <a:rPr lang="ru-RU" dirty="0" err="1">
                <a:effectLst/>
              </a:rPr>
              <a:t>Завдання</a:t>
            </a:r>
            <a:r>
              <a:rPr lang="ru-RU" dirty="0">
                <a:effectLst/>
              </a:rPr>
              <a:t> росту </a:t>
            </a:r>
            <a:r>
              <a:rPr lang="ru-RU" dirty="0" err="1" smtClean="0">
                <a:effectLst/>
              </a:rPr>
              <a:t>трафіка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595" y="2794564"/>
            <a:ext cx="10353762" cy="3695136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Завданням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українських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операторів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телекомунікаційних</a:t>
            </a:r>
            <a:r>
              <a:rPr lang="ru-RU" dirty="0">
                <a:effectLst/>
              </a:rPr>
              <a:t> систем є </a:t>
            </a:r>
            <a:r>
              <a:rPr lang="ru-RU" dirty="0" err="1">
                <a:effectLst/>
              </a:rPr>
              <a:t>забезпечення</a:t>
            </a:r>
            <a:r>
              <a:rPr lang="ru-RU" dirty="0">
                <a:effectLst/>
              </a:rPr>
              <a:t> росту </a:t>
            </a:r>
            <a:r>
              <a:rPr lang="ru-RU" dirty="0" err="1">
                <a:effectLst/>
              </a:rPr>
              <a:t>трафіка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рахунок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активізації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додаткових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нових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зв’язку</a:t>
            </a:r>
            <a:r>
              <a:rPr lang="ru-RU" dirty="0">
                <a:effectLst/>
              </a:rPr>
              <a:t>. З метою </a:t>
            </a:r>
            <a:r>
              <a:rPr lang="ru-RU" dirty="0" err="1">
                <a:effectLst/>
              </a:rPr>
              <a:t>збільшення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прибутку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рівня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капіталізації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компанії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зрозуміле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прагнення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операторів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існуючої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інфраструктури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зниженню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вартості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експлуатації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телекомунікаційного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обладнання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effectLst/>
              </a:rPr>
              <a:t>Технічні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передумови</a:t>
            </a:r>
            <a:r>
              <a:rPr lang="ru-RU" dirty="0">
                <a:effectLst/>
              </a:rPr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1"/>
            <a:ext cx="25156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5300" y="2032676"/>
            <a:ext cx="10020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Стрімке</a:t>
            </a:r>
            <a:r>
              <a:rPr lang="ru-RU" sz="2000" dirty="0"/>
              <a:t> </a:t>
            </a:r>
            <a:r>
              <a:rPr lang="ru-RU" sz="2000" dirty="0" err="1"/>
              <a:t>поширення</a:t>
            </a:r>
            <a:r>
              <a:rPr lang="ru-RU" sz="2000" dirty="0"/>
              <a:t> на мережах </a:t>
            </a:r>
            <a:r>
              <a:rPr lang="ru-RU" sz="2000" dirty="0" err="1"/>
              <a:t>зв’язку</a:t>
            </a:r>
            <a:r>
              <a:rPr lang="ru-RU" sz="2000" dirty="0"/>
              <a:t> </a:t>
            </a:r>
            <a:r>
              <a:rPr lang="ru-RU" sz="2000" dirty="0" err="1"/>
              <a:t>цифрових</a:t>
            </a:r>
            <a:r>
              <a:rPr lang="ru-RU" sz="2000" dirty="0"/>
              <a:t> систем </a:t>
            </a:r>
            <a:r>
              <a:rPr lang="ru-RU" sz="2000" dirty="0" err="1"/>
              <a:t>передачі</a:t>
            </a:r>
            <a:r>
              <a:rPr lang="ru-RU" sz="2000" dirty="0"/>
              <a:t>, </a:t>
            </a:r>
            <a:r>
              <a:rPr lang="ru-RU" sz="2000" dirty="0" err="1"/>
              <a:t>програмно</a:t>
            </a:r>
            <a:r>
              <a:rPr lang="ru-RU" sz="2000" dirty="0"/>
              <a:t> </a:t>
            </a:r>
            <a:r>
              <a:rPr lang="ru-RU" sz="2000" dirty="0" err="1"/>
              <a:t>керованих</a:t>
            </a:r>
            <a:r>
              <a:rPr lang="ru-RU" sz="2000" dirty="0"/>
              <a:t> </a:t>
            </a:r>
            <a:r>
              <a:rPr lang="ru-RU" sz="2000" dirty="0" err="1"/>
              <a:t>цифрових</a:t>
            </a:r>
            <a:r>
              <a:rPr lang="ru-RU" sz="2000" dirty="0"/>
              <a:t> </a:t>
            </a:r>
            <a:r>
              <a:rPr lang="ru-RU" sz="2000" dirty="0" err="1"/>
              <a:t>комутаційних</a:t>
            </a:r>
            <a:r>
              <a:rPr lang="ru-RU" sz="2000" dirty="0"/>
              <a:t> </a:t>
            </a:r>
            <a:r>
              <a:rPr lang="ru-RU" sz="2000" dirty="0" err="1"/>
              <a:t>вузлів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перетворилися</a:t>
            </a:r>
            <a:r>
              <a:rPr lang="ru-RU" sz="2000" dirty="0"/>
              <a:t> в </a:t>
            </a:r>
            <a:r>
              <a:rPr lang="ru-RU" sz="2000" dirty="0" err="1"/>
              <a:t>більші</a:t>
            </a:r>
            <a:r>
              <a:rPr lang="ru-RU" sz="2000" dirty="0"/>
              <a:t> </a:t>
            </a:r>
            <a:r>
              <a:rPr lang="ru-RU" sz="2000" dirty="0" err="1"/>
              <a:t>комп’ютерні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з </a:t>
            </a:r>
            <a:r>
              <a:rPr lang="ru-RU" sz="2000" dirty="0" err="1"/>
              <a:t>можливістю</a:t>
            </a:r>
            <a:r>
              <a:rPr lang="ru-RU" sz="2000" dirty="0"/>
              <a:t> </a:t>
            </a:r>
            <a:r>
              <a:rPr lang="ru-RU" sz="2000" dirty="0" err="1"/>
              <a:t>програмування</a:t>
            </a:r>
            <a:r>
              <a:rPr lang="ru-RU" sz="2000" dirty="0"/>
              <a:t> </a:t>
            </a:r>
            <a:r>
              <a:rPr lang="ru-RU" sz="2000" dirty="0" err="1"/>
              <a:t>їхньої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і </a:t>
            </a:r>
            <a:r>
              <a:rPr lang="ru-RU" sz="2000" dirty="0" err="1"/>
              <a:t>поява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об’єднання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</a:t>
            </a:r>
            <a:r>
              <a:rPr lang="ru-RU" sz="2000" dirty="0" err="1"/>
              <a:t>мережі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загальканальної</a:t>
            </a:r>
            <a:r>
              <a:rPr lang="ru-RU" sz="2000" dirty="0"/>
              <a:t> </a:t>
            </a:r>
            <a:r>
              <a:rPr lang="ru-RU" sz="2000" dirty="0" err="1"/>
              <a:t>сигналізації</a:t>
            </a:r>
            <a:r>
              <a:rPr lang="ru-RU" sz="2000" dirty="0"/>
              <a:t> дозволило </a:t>
            </a:r>
            <a:r>
              <a:rPr lang="ru-RU" sz="2000" dirty="0" err="1"/>
              <a:t>відокремити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рутинних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керування</a:t>
            </a:r>
            <a:r>
              <a:rPr lang="ru-RU" sz="2000" dirty="0"/>
              <a:t> </a:t>
            </a:r>
            <a:r>
              <a:rPr lang="ru-RU" sz="2000" dirty="0" err="1"/>
              <a:t>ті</a:t>
            </a:r>
            <a:r>
              <a:rPr lang="ru-RU" sz="2000" dirty="0"/>
              <a:t> з них,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безпосередньо</a:t>
            </a:r>
            <a:r>
              <a:rPr lang="ru-RU" sz="2000" dirty="0"/>
              <a:t>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логікою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, </a:t>
            </a:r>
            <a:r>
              <a:rPr lang="ru-RU" sz="2000" dirty="0" err="1"/>
              <a:t>реалізувати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в </a:t>
            </a:r>
            <a:r>
              <a:rPr lang="ru-RU" sz="2000" dirty="0" err="1"/>
              <a:t>окремому</a:t>
            </a:r>
            <a:r>
              <a:rPr lang="ru-RU" sz="2000" dirty="0"/>
              <a:t> </a:t>
            </a:r>
            <a:r>
              <a:rPr lang="ru-RU" sz="2000" dirty="0" err="1"/>
              <a:t>встаткуванні</a:t>
            </a:r>
            <a:r>
              <a:rPr lang="ru-RU" sz="2000" dirty="0"/>
              <a:t> й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вилучений</a:t>
            </a:r>
            <a:r>
              <a:rPr lang="ru-RU" sz="2000" dirty="0"/>
              <a:t> доступ до них з метою </a:t>
            </a:r>
            <a:r>
              <a:rPr lang="ru-RU" sz="2000" dirty="0" err="1"/>
              <a:t>спільного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комутаційними</a:t>
            </a:r>
            <a:r>
              <a:rPr lang="ru-RU" sz="2000" dirty="0"/>
              <a:t> </a:t>
            </a:r>
            <a:r>
              <a:rPr lang="ru-RU" sz="2000" dirty="0" err="1"/>
              <a:t>вузлами</a:t>
            </a:r>
            <a:r>
              <a:rPr lang="ru-RU" sz="2000" dirty="0"/>
              <a:t> </a:t>
            </a:r>
            <a:r>
              <a:rPr lang="ru-RU" sz="2000" dirty="0" err="1"/>
              <a:t>всієї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зв’язку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53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429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інтелектуальна</a:t>
            </a:r>
            <a:r>
              <a:rPr lang="ru-RU" dirty="0">
                <a:effectLst/>
              </a:rPr>
              <a:t> мережа −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концепція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зв’язку</a:t>
            </a:r>
            <a:r>
              <a:rPr lang="ru-RU" dirty="0">
                <a:effectLst/>
              </a:rPr>
              <a:t>, для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характерні</a:t>
            </a:r>
            <a:r>
              <a:rPr lang="ru-RU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803964"/>
            <a:ext cx="10353762" cy="4241236"/>
          </a:xfrm>
        </p:spPr>
        <p:txBody>
          <a:bodyPr>
            <a:noAutofit/>
          </a:bodyPr>
          <a:lstStyle/>
          <a:p>
            <a:r>
              <a:rPr lang="ru-RU" dirty="0" err="1">
                <a:effectLst/>
              </a:rPr>
              <a:t>інтелектуальна</a:t>
            </a:r>
            <a:r>
              <a:rPr lang="ru-RU" dirty="0">
                <a:effectLst/>
              </a:rPr>
              <a:t> мережа −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концепція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зв’язку</a:t>
            </a:r>
            <a:r>
              <a:rPr lang="ru-RU" dirty="0">
                <a:effectLst/>
              </a:rPr>
              <a:t>, для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характерні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широке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сучасних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методів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обробки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інформації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ефективне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ресурсів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модульність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багатоцільове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призначення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функцій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інтегровані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можливості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розробки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впровадження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засобами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модульних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багатоцільових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функцій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стандартизована </a:t>
            </a:r>
            <a:r>
              <a:rPr lang="ru-RU" dirty="0" err="1">
                <a:effectLst/>
              </a:rPr>
              <a:t>взаємодія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функцій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незалежних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мережних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інтерфейсів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можливість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деякими</a:t>
            </a:r>
            <a:r>
              <a:rPr lang="ru-RU" dirty="0">
                <a:effectLst/>
              </a:rPr>
              <a:t> атрибутами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 з боку </a:t>
            </a:r>
            <a:r>
              <a:rPr lang="ru-RU" dirty="0" err="1">
                <a:effectLst/>
              </a:rPr>
              <a:t>абонентів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користувачів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− </a:t>
            </a:r>
            <a:r>
              <a:rPr lang="ru-RU" dirty="0" err="1">
                <a:effectLst/>
              </a:rPr>
              <a:t>стандартизоване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логікою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послуг</a:t>
            </a:r>
            <a:r>
              <a:rPr lang="ru-RU" dirty="0">
                <a:effectLst/>
              </a:rPr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2071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308" y="658041"/>
            <a:ext cx="7471955" cy="5185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5" y="1403168"/>
            <a:ext cx="5799841" cy="3695700"/>
          </a:xfrm>
        </p:spPr>
      </p:pic>
    </p:spTree>
    <p:extLst>
      <p:ext uri="{BB962C8B-B14F-4D97-AF65-F5344CB8AC3E}">
        <p14:creationId xmlns:p14="http://schemas.microsoft.com/office/powerpoint/2010/main" val="247161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549</TotalTime>
  <Words>433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Rockwell</vt:lpstr>
      <vt:lpstr>Times New Roman</vt:lpstr>
      <vt:lpstr>Damask</vt:lpstr>
      <vt:lpstr>Впровадження інтелектуальних мереж на телекомунікаційному  ринку України </vt:lpstr>
      <vt:lpstr>Презентация PowerPoint</vt:lpstr>
      <vt:lpstr>актуальність дослідження реалізації впровадження інтелектуальних мереж обумовлена:</vt:lpstr>
      <vt:lpstr>Відповідно до напрямків розвитку інтелектуальних мереж на телекомунікаційному ринку України необхідно вирішити </vt:lpstr>
      <vt:lpstr>Передумови, обумовлені потребами користувачів мереж.</vt:lpstr>
      <vt:lpstr>Завдання росту трафіка</vt:lpstr>
      <vt:lpstr>Технічні передумови </vt:lpstr>
      <vt:lpstr>інтелектуальна мережа − це архітектурна концепція надання нових послуг зв’язку, для якої характерні:</vt:lpstr>
      <vt:lpstr>Презентация PowerPoint</vt:lpstr>
      <vt:lpstr>Перший етап реалізації </vt:lpstr>
      <vt:lpstr> </vt:lpstr>
      <vt:lpstr>Презентация PowerPoint</vt:lpstr>
      <vt:lpstr>Презентация PowerPoint</vt:lpstr>
      <vt:lpstr>Презентация PowerPoint</vt:lpstr>
      <vt:lpstr>висновок</vt:lpstr>
      <vt:lpstr>ЛІтература: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Впровадження інтелектуальних мереж на телекомунікацій  ринку України</dc:title>
  <dc:creator>Лазоренко Анастасия</dc:creator>
  <cp:lastModifiedBy>Web Ghost</cp:lastModifiedBy>
  <cp:revision>13</cp:revision>
  <dcterms:created xsi:type="dcterms:W3CDTF">2016-12-25T12:52:19Z</dcterms:created>
  <dcterms:modified xsi:type="dcterms:W3CDTF">2017-01-03T10:51:39Z</dcterms:modified>
</cp:coreProperties>
</file>