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7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8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9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0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1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2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3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50" r:id="rId5"/>
    <p:sldMasterId id="2147483651" r:id="rId6"/>
    <p:sldMasterId id="2147483652" r:id="rId7"/>
    <p:sldMasterId id="2147483654" r:id="rId8"/>
    <p:sldMasterId id="2147483655" r:id="rId9"/>
    <p:sldMasterId id="2147483656" r:id="rId10"/>
    <p:sldMasterId id="2147483657" r:id="rId11"/>
    <p:sldMasterId id="2147483658" r:id="rId12"/>
    <p:sldMasterId id="2147483659" r:id="rId13"/>
    <p:sldMasterId id="2147483661" r:id="rId14"/>
    <p:sldMasterId id="2147483660" r:id="rId15"/>
    <p:sldMasterId id="2147483664" r:id="rId16"/>
    <p:sldMasterId id="2147483809" r:id="rId17"/>
    <p:sldMasterId id="2147483822" r:id="rId18"/>
    <p:sldMasterId id="2147483835" r:id="rId19"/>
    <p:sldMasterId id="2147483848" r:id="rId20"/>
    <p:sldMasterId id="2147483861" r:id="rId21"/>
    <p:sldMasterId id="2147483874" r:id="rId22"/>
    <p:sldMasterId id="2147483887" r:id="rId23"/>
    <p:sldMasterId id="2147483900" r:id="rId24"/>
    <p:sldMasterId id="2147483913" r:id="rId25"/>
    <p:sldMasterId id="2147483926" r:id="rId26"/>
    <p:sldMasterId id="2147483939" r:id="rId27"/>
  </p:sldMasterIdLst>
  <p:notesMasterIdLst>
    <p:notesMasterId r:id="rId55"/>
  </p:notesMasterIdLst>
  <p:sldIdLst>
    <p:sldId id="270" r:id="rId28"/>
    <p:sldId id="550" r:id="rId29"/>
    <p:sldId id="548" r:id="rId30"/>
    <p:sldId id="507" r:id="rId31"/>
    <p:sldId id="472" r:id="rId32"/>
    <p:sldId id="414" r:id="rId33"/>
    <p:sldId id="552" r:id="rId34"/>
    <p:sldId id="578" r:id="rId35"/>
    <p:sldId id="554" r:id="rId36"/>
    <p:sldId id="566" r:id="rId37"/>
    <p:sldId id="568" r:id="rId38"/>
    <p:sldId id="570" r:id="rId39"/>
    <p:sldId id="556" r:id="rId40"/>
    <p:sldId id="441" r:id="rId41"/>
    <p:sldId id="497" r:id="rId42"/>
    <p:sldId id="571" r:id="rId43"/>
    <p:sldId id="572" r:id="rId44"/>
    <p:sldId id="573" r:id="rId45"/>
    <p:sldId id="558" r:id="rId46"/>
    <p:sldId id="575" r:id="rId47"/>
    <p:sldId id="560" r:id="rId48"/>
    <p:sldId id="562" r:id="rId49"/>
    <p:sldId id="577" r:id="rId50"/>
    <p:sldId id="580" r:id="rId51"/>
    <p:sldId id="579" r:id="rId52"/>
    <p:sldId id="564" r:id="rId53"/>
    <p:sldId id="292" r:id="rId5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1F004E"/>
    <a:srgbClr val="FF0000"/>
    <a:srgbClr val="CCFFFF"/>
    <a:srgbClr val="58B2EA"/>
    <a:srgbClr val="0A73D4"/>
    <a:srgbClr val="34A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3" autoAdjust="0"/>
    <p:restoredTop sz="94434" autoAdjust="0"/>
  </p:normalViewPr>
  <p:slideViewPr>
    <p:cSldViewPr>
      <p:cViewPr varScale="1">
        <p:scale>
          <a:sx n="81" d="100"/>
          <a:sy n="81" d="100"/>
        </p:scale>
        <p:origin x="12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Master" Target="slideMasters/slideMaster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2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tableStyles" Target="tableStyle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6.xml"/><Relationship Id="rId1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F6A215-BE51-4D47-85E2-B243348984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659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fld id="{09368726-0217-4E25-935A-B91A93A17D72}" type="slidenum">
              <a:rPr lang="en-US" sz="12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pPr algn="r" eaLnBrk="0" hangingPunct="0"/>
              <a:t>2</a:t>
            </a:fld>
            <a:endParaRPr lang="en-US" sz="12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2148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fld id="{C0462E69-5056-4B63-9BFD-6F4F082614EF}" type="slidenum">
              <a:rPr lang="en-US" sz="1200">
                <a:solidFill>
                  <a:srgbClr val="000000"/>
                </a:solidFill>
                <a:latin typeface="Verdana" pitchFamily="34" charset="0"/>
              </a:rPr>
              <a:pPr algn="r" eaLnBrk="0" hangingPunct="0"/>
              <a:t>26</a:t>
            </a:fld>
            <a:endParaRPr lang="en-US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 eaLnBrk="1" hangingPunct="1"/>
            <a:endParaRPr lang="en-US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>
              <a:buClrTx/>
              <a:buFontTx/>
              <a:buNone/>
            </a:pPr>
            <a:fld id="{D3C99015-44E5-4C37-AAB7-346EB1113D70}" type="slidenum">
              <a:rPr lang="en-US" sz="120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pPr algn="r">
                <a:buClrTx/>
                <a:buFontTx/>
                <a:buNone/>
              </a:pPr>
              <a:t>3</a:t>
            </a:fld>
            <a:endParaRPr lang="en-US" sz="120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8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 txBox="1">
            <a:spLocks noGrp="1" noChangeArrowheads="1"/>
          </p:cNvSpPr>
          <p:nvPr/>
        </p:nvSpPr>
        <p:spPr bwMode="auto">
          <a:xfrm>
            <a:off x="3779838" y="9432925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1225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defTabSz="911225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defTabSz="911225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defTabSz="911225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defTabSz="911225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B55ABBF5-378A-4418-A200-D37DF8DD2607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algn="r"/>
              <a:t>7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045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fld id="{6BAD9C46-B01F-44A2-8C7C-F0EB68BAAB1E}" type="slidenum">
              <a:rPr lang="en-US" sz="12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pPr algn="r" eaLnBrk="0" hangingPunct="0"/>
              <a:t>9</a:t>
            </a:fld>
            <a:endParaRPr lang="en-US" sz="12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664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4113" cy="37226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4875"/>
            <a:ext cx="4887912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5" tIns="44837" rIns="89675" bIns="44837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484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fld id="{5CAA064D-5B0B-4575-9FA8-E679CE3143AF}" type="slidenum">
              <a:rPr lang="en-US" sz="12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pPr algn="r" eaLnBrk="0" hangingPunct="0"/>
              <a:t>19</a:t>
            </a:fld>
            <a:endParaRPr lang="en-US" sz="12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93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4112" cy="3722687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6" tIns="45368" rIns="90736" bIns="4536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1130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4112" cy="3722687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6" tIns="45368" rIns="90736" bIns="4536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0394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6" tIns="45368" rIns="90736" bIns="4536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301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7450" y="350838"/>
            <a:ext cx="1885950" cy="216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50838"/>
            <a:ext cx="5505450" cy="216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B46A8-7D6E-48C3-A747-E07646D21F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5210C-CECD-4249-90A6-5114E093B4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3B0CD-C740-4FD1-95C2-2A6D550DDC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14DB5-A668-42E4-9956-F772B6B073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477963"/>
            <a:ext cx="2019300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3700" y="1477963"/>
            <a:ext cx="2019300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3FABF-E6BD-4D37-882A-A50D372F03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F0D5-5A8C-44D9-89A8-47BB692012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AC708-D722-4884-9E4A-57F2C70809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F17C-3E9A-4E39-85EE-BBC7ADC3E6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87B0-E5E0-467A-9FFF-657104CF23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146B-2383-4A19-808F-069E0F09E8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CB76-BD9C-42F3-A237-FB008E96A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905250" y="304800"/>
            <a:ext cx="10477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29908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90F24-5BC8-4545-ACD7-AB5928B07C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341F8-068D-4F94-B1EA-3FC437C324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E673B-B64F-42B3-ADC5-CCEE2C5211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83937-0D86-4861-AD06-4EBAE5D014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89EED-6AD3-4EF1-AD62-D0EB7FE3C5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0C341-CD21-4293-B0F2-BE2097D46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3FEF-E051-4BEA-9E90-00D783A5E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663FB-7631-4A6B-B50A-A4B58FA323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F525-5162-46A2-8850-6F02176042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0D03-9035-422F-9ABA-CE0526B67F42}" type="datetime1">
              <a:rPr lang="ru-RU"/>
              <a:pPr>
                <a:defRPr/>
              </a:pPr>
              <a:t>23.12.2016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D9AD-DEF6-4667-9FAD-F2CDD4C398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9453-BDF7-4490-8473-255E062422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96965-6319-4A8F-8513-C78CD4E7D0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6D6C2-FD19-47EE-A8A9-3FDDF9A514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7F964-42B3-4F5B-A1E4-7500B8EB63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76955-6554-4C0C-9C81-1F9E8822CB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4F786-A93D-4C2F-8A97-2689A89C87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D172-D742-422C-962A-35B883928E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B8C4B-D1A7-4128-8A67-944862357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84B08-71FA-4010-B373-2586269246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65787-2F0E-48AC-84C0-DA203D04608A}" type="datetime1">
              <a:rPr lang="ru-RU"/>
              <a:pPr>
                <a:defRPr/>
              </a:pPr>
              <a:t>23.12.2016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87A7-4043-48DC-8954-E6FDA98D96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C12D3-2F48-4B4E-A501-3642F998C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8-B90B-4A98-98F0-70B7360C86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8A0BB-F447-4632-8720-14AAE5FC7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www.ukrtelecom.ua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www.ukrtelecom.ua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www.ukrtelecom.ua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www.ukrtelecom.ua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www.ukrtelecom.ua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www.ukrtelecom.ua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A6593-433B-4263-A183-241DA7E09C4E}" type="datetime1">
              <a:rPr lang="ru-RU"/>
              <a:pPr>
                <a:defRPr/>
              </a:pPr>
              <a:t>23.12.2016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www.ukrtelecom.ua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www.ukrtelecom.ua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www.ukrtelecom.ua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www.ukrtelecom.ua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www.ukrtelecom.ua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" name="Picture 11" descr="i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0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Rectangle 65"/>
          <p:cNvSpPr>
            <a:spLocks noChangeArrowheads="1"/>
          </p:cNvSpPr>
          <p:nvPr/>
        </p:nvSpPr>
        <p:spPr bwMode="auto">
          <a:xfrm>
            <a:off x="1547812" y="6402388"/>
            <a:ext cx="129599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  <a:endParaRPr lang="en-US" altLang="ja-JP" sz="1000" dirty="0">
              <a:solidFill>
                <a:srgbClr val="0E438A"/>
              </a:solidFill>
              <a:latin typeface="Zurich BT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7FE5F3-D827-4849-B844-A89D11E264A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9592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28435-91DF-4523-BB41-762B64B6C1B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0809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C49C7-8D44-4D87-A50D-EB80CDE41C9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8198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97479-24E5-41D2-A838-99D979DA785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0124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FE685-CBA5-49CF-8EB7-5A99212DC4C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0895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F1E2E-4635-47AF-9042-917DF6EE1099}" type="datetime1">
              <a:rPr lang="ru-RU"/>
              <a:pPr>
                <a:defRPr/>
              </a:pPr>
              <a:t>23.12.2016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617A6-34C9-4C68-A7D7-36CEBC16012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5619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D36E-428A-462D-9E9F-CBF5DE4C5B2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2242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24C3E-3BAE-4F0E-843D-4125725192F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8116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EEAD0-C9BC-43FB-A523-92ABEDB3C7B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3722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674E2-483E-4E2C-84A6-B560988CDA1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3831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E8FB-1A72-4634-AE51-CBE489A28AE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0677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513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844675"/>
            <a:ext cx="7772400" cy="440055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6381750"/>
            <a:ext cx="339725" cy="244475"/>
          </a:xfrm>
        </p:spPr>
        <p:txBody>
          <a:bodyPr/>
          <a:lstStyle>
            <a:lvl1pPr>
              <a:defRPr/>
            </a:lvl1pPr>
          </a:lstStyle>
          <a:p>
            <a:fld id="{597330AB-9FC8-4F01-843F-275E31B62AD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4384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" name="Picture 11" descr="i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0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Rectangle 65"/>
          <p:cNvSpPr>
            <a:spLocks noChangeArrowheads="1"/>
          </p:cNvSpPr>
          <p:nvPr/>
        </p:nvSpPr>
        <p:spPr bwMode="auto">
          <a:xfrm>
            <a:off x="1547812" y="6402388"/>
            <a:ext cx="129599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  <a:endParaRPr lang="en-US" altLang="ja-JP" sz="1000" dirty="0">
              <a:solidFill>
                <a:srgbClr val="0E438A"/>
              </a:solidFill>
              <a:latin typeface="Zurich BT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7FE5F3-D827-4849-B844-A89D11E264A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5963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28435-91DF-4523-BB41-762B64B6C1B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2694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C49C7-8D44-4D87-A50D-EB80CDE41C9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0037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CD986-121C-4232-B8E0-B63D544A756A}" type="datetime1">
              <a:rPr lang="ru-RU"/>
              <a:pPr>
                <a:defRPr/>
              </a:pPr>
              <a:t>23.12.2016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97479-24E5-41D2-A838-99D979DA785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1824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FE685-CBA5-49CF-8EB7-5A99212DC4C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3463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617A6-34C9-4C68-A7D7-36CEBC16012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7823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D36E-428A-462D-9E9F-CBF5DE4C5B2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3958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24C3E-3BAE-4F0E-843D-4125725192F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270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EEAD0-C9BC-43FB-A523-92ABEDB3C7B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304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674E2-483E-4E2C-84A6-B560988CDA1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8677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E8FB-1A72-4634-AE51-CBE489A28AE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3853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513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844675"/>
            <a:ext cx="7772400" cy="440055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6381750"/>
            <a:ext cx="339725" cy="244475"/>
          </a:xfrm>
        </p:spPr>
        <p:txBody>
          <a:bodyPr/>
          <a:lstStyle>
            <a:lvl1pPr>
              <a:defRPr/>
            </a:lvl1pPr>
          </a:lstStyle>
          <a:p>
            <a:fld id="{597330AB-9FC8-4F01-843F-275E31B62AD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9341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" name="Picture 11" descr="i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0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Rectangle 65"/>
          <p:cNvSpPr>
            <a:spLocks noChangeArrowheads="1"/>
          </p:cNvSpPr>
          <p:nvPr/>
        </p:nvSpPr>
        <p:spPr bwMode="auto">
          <a:xfrm>
            <a:off x="1547812" y="6402388"/>
            <a:ext cx="129599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  <a:endParaRPr lang="en-US" altLang="ja-JP" sz="1000" dirty="0">
              <a:solidFill>
                <a:srgbClr val="0E438A"/>
              </a:solidFill>
              <a:latin typeface="Zurich BT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7FE5F3-D827-4849-B844-A89D11E264A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9767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4BB1A-C342-4E69-9EEF-4D79FBBED4CB}" type="datetime1">
              <a:rPr lang="ru-RU"/>
              <a:pPr>
                <a:defRPr/>
              </a:pPr>
              <a:t>23.12.2016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28435-91DF-4523-BB41-762B64B6C1B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6091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C49C7-8D44-4D87-A50D-EB80CDE41C9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8649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97479-24E5-41D2-A838-99D979DA785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03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FE685-CBA5-49CF-8EB7-5A99212DC4C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8416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617A6-34C9-4C68-A7D7-36CEBC16012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022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D36E-428A-462D-9E9F-CBF5DE4C5B2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8113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24C3E-3BAE-4F0E-843D-4125725192F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0241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EEAD0-C9BC-43FB-A523-92ABEDB3C7B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5590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674E2-483E-4E2C-84A6-B560988CDA1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4900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E8FB-1A72-4634-AE51-CBE489A28AE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4368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8171-98E5-4AE9-B915-0C877669F919}" type="datetime1">
              <a:rPr lang="ru-RU"/>
              <a:pPr>
                <a:defRPr/>
              </a:pPr>
              <a:t>23.12.2016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513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844675"/>
            <a:ext cx="7772400" cy="440055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6381750"/>
            <a:ext cx="339725" cy="244475"/>
          </a:xfrm>
        </p:spPr>
        <p:txBody>
          <a:bodyPr/>
          <a:lstStyle>
            <a:lvl1pPr>
              <a:defRPr/>
            </a:lvl1pPr>
          </a:lstStyle>
          <a:p>
            <a:fld id="{597330AB-9FC8-4F01-843F-275E31B62AD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4892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" name="Picture 11" descr="i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0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Rectangle 65"/>
          <p:cNvSpPr>
            <a:spLocks noChangeArrowheads="1"/>
          </p:cNvSpPr>
          <p:nvPr/>
        </p:nvSpPr>
        <p:spPr bwMode="auto">
          <a:xfrm>
            <a:off x="1547812" y="6402388"/>
            <a:ext cx="129599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  <a:endParaRPr lang="en-US" altLang="ja-JP" sz="1000" dirty="0">
              <a:solidFill>
                <a:srgbClr val="0E438A"/>
              </a:solidFill>
              <a:latin typeface="Zurich BT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7FE5F3-D827-4849-B844-A89D11E264A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8896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28435-91DF-4523-BB41-762B64B6C1B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9097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C49C7-8D44-4D87-A50D-EB80CDE41C9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532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97479-24E5-41D2-A838-99D979DA785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2466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FE685-CBA5-49CF-8EB7-5A99212DC4C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3425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617A6-34C9-4C68-A7D7-36CEBC16012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8481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D36E-428A-462D-9E9F-CBF5DE4C5B2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4283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24C3E-3BAE-4F0E-843D-4125725192F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003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EEAD0-C9BC-43FB-A523-92ABEDB3C7B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0144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F03CA-F2AD-4DAF-9D3C-7EA7002243CD}" type="datetime1">
              <a:rPr lang="ru-RU"/>
              <a:pPr>
                <a:defRPr/>
              </a:pPr>
              <a:t>23.12.2016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674E2-483E-4E2C-84A6-B560988CDA1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0302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E8FB-1A72-4634-AE51-CBE489A28AE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5721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513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844675"/>
            <a:ext cx="7772400" cy="440055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6381750"/>
            <a:ext cx="339725" cy="244475"/>
          </a:xfrm>
        </p:spPr>
        <p:txBody>
          <a:bodyPr/>
          <a:lstStyle>
            <a:lvl1pPr>
              <a:defRPr/>
            </a:lvl1pPr>
          </a:lstStyle>
          <a:p>
            <a:fld id="{597330AB-9FC8-4F01-843F-275E31B62AD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6677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" name="Picture 11" descr="i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0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Rectangle 65"/>
          <p:cNvSpPr>
            <a:spLocks noChangeArrowheads="1"/>
          </p:cNvSpPr>
          <p:nvPr/>
        </p:nvSpPr>
        <p:spPr bwMode="auto">
          <a:xfrm>
            <a:off x="1547812" y="6402388"/>
            <a:ext cx="129599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  <a:endParaRPr lang="en-US" altLang="ja-JP" sz="1000" dirty="0">
              <a:solidFill>
                <a:srgbClr val="0E438A"/>
              </a:solidFill>
              <a:latin typeface="Zurich BT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7FE5F3-D827-4849-B844-A89D11E264A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3719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28435-91DF-4523-BB41-762B64B6C1B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1751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C49C7-8D44-4D87-A50D-EB80CDE41C9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8642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97479-24E5-41D2-A838-99D979DA785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7525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FE685-CBA5-49CF-8EB7-5A99212DC4C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6168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617A6-34C9-4C68-A7D7-36CEBC16012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544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D36E-428A-462D-9E9F-CBF5DE4C5B2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6197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1A192-82FA-40E9-95BE-B4898C34019C}" type="datetime1">
              <a:rPr lang="ru-RU"/>
              <a:pPr>
                <a:defRPr/>
              </a:pPr>
              <a:t>23.12.2016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24C3E-3BAE-4F0E-843D-4125725192F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6993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EEAD0-C9BC-43FB-A523-92ABEDB3C7B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9752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674E2-483E-4E2C-84A6-B560988CDA1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9734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E8FB-1A72-4634-AE51-CBE489A28AE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9531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513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844675"/>
            <a:ext cx="7772400" cy="440055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6381750"/>
            <a:ext cx="339725" cy="244475"/>
          </a:xfrm>
        </p:spPr>
        <p:txBody>
          <a:bodyPr/>
          <a:lstStyle>
            <a:lvl1pPr>
              <a:defRPr/>
            </a:lvl1pPr>
          </a:lstStyle>
          <a:p>
            <a:fld id="{597330AB-9FC8-4F01-843F-275E31B62AD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4968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" name="Picture 11" descr="i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0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Rectangle 65"/>
          <p:cNvSpPr>
            <a:spLocks noChangeArrowheads="1"/>
          </p:cNvSpPr>
          <p:nvPr/>
        </p:nvSpPr>
        <p:spPr bwMode="auto">
          <a:xfrm>
            <a:off x="1547812" y="6402388"/>
            <a:ext cx="129599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  <a:endParaRPr lang="en-US" altLang="ja-JP" sz="1000" dirty="0">
              <a:solidFill>
                <a:srgbClr val="0E438A"/>
              </a:solidFill>
              <a:latin typeface="Zurich BT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7FE5F3-D827-4849-B844-A89D11E264A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1282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28435-91DF-4523-BB41-762B64B6C1B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7551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C49C7-8D44-4D87-A50D-EB80CDE41C9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3437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97479-24E5-41D2-A838-99D979DA785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9201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FE685-CBA5-49CF-8EB7-5A99212DC4C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987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1569-30A6-4F24-A406-F3B5154F67C4}" type="datetime1">
              <a:rPr lang="ru-RU"/>
              <a:pPr>
                <a:defRPr/>
              </a:pPr>
              <a:t>23.12.2016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617A6-34C9-4C68-A7D7-36CEBC16012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1510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D36E-428A-462D-9E9F-CBF5DE4C5B2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134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24C3E-3BAE-4F0E-843D-4125725192F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579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EEAD0-C9BC-43FB-A523-92ABEDB3C7B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395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674E2-483E-4E2C-84A6-B560988CDA1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76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E8FB-1A72-4634-AE51-CBE489A28AE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9314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513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844675"/>
            <a:ext cx="7772400" cy="440055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6381750"/>
            <a:ext cx="339725" cy="244475"/>
          </a:xfrm>
        </p:spPr>
        <p:txBody>
          <a:bodyPr/>
          <a:lstStyle>
            <a:lvl1pPr>
              <a:defRPr/>
            </a:lvl1pPr>
          </a:lstStyle>
          <a:p>
            <a:fld id="{597330AB-9FC8-4F01-843F-275E31B62AD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5564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" name="Picture 11" descr="i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0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Rectangle 65"/>
          <p:cNvSpPr>
            <a:spLocks noChangeArrowheads="1"/>
          </p:cNvSpPr>
          <p:nvPr/>
        </p:nvSpPr>
        <p:spPr bwMode="auto">
          <a:xfrm>
            <a:off x="1547812" y="6402388"/>
            <a:ext cx="129599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  <a:endParaRPr lang="en-US" altLang="ja-JP" sz="1000" dirty="0">
              <a:solidFill>
                <a:srgbClr val="0E438A"/>
              </a:solidFill>
              <a:latin typeface="Zurich BT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7FE5F3-D827-4849-B844-A89D11E264A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672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28435-91DF-4523-BB41-762B64B6C1B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79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C49C7-8D44-4D87-A50D-EB80CDE41C9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1781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A37D-2E87-45AB-8647-8EC21094C78F}" type="datetime1">
              <a:rPr lang="ru-RU"/>
              <a:pPr>
                <a:defRPr/>
              </a:pPr>
              <a:t>23.12.2016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97479-24E5-41D2-A838-99D979DA785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3116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FE685-CBA5-49CF-8EB7-5A99212DC4C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1836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617A6-34C9-4C68-A7D7-36CEBC16012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9133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D36E-428A-462D-9E9F-CBF5DE4C5B2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6867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24C3E-3BAE-4F0E-843D-4125725192F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8080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EEAD0-C9BC-43FB-A523-92ABEDB3C7B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7712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674E2-483E-4E2C-84A6-B560988CDA1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0530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E8FB-1A72-4634-AE51-CBE489A28AE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2888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513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844675"/>
            <a:ext cx="7772400" cy="440055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6381750"/>
            <a:ext cx="339725" cy="244475"/>
          </a:xfrm>
        </p:spPr>
        <p:txBody>
          <a:bodyPr/>
          <a:lstStyle>
            <a:lvl1pPr>
              <a:defRPr/>
            </a:lvl1pPr>
          </a:lstStyle>
          <a:p>
            <a:fld id="{597330AB-9FC8-4F01-843F-275E31B62AD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1780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" name="Picture 11" descr="i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0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Rectangle 65"/>
          <p:cNvSpPr>
            <a:spLocks noChangeArrowheads="1"/>
          </p:cNvSpPr>
          <p:nvPr/>
        </p:nvSpPr>
        <p:spPr bwMode="auto">
          <a:xfrm>
            <a:off x="1547812" y="6402388"/>
            <a:ext cx="129599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  <a:endParaRPr lang="en-US" altLang="ja-JP" sz="1000" dirty="0">
              <a:solidFill>
                <a:srgbClr val="0E438A"/>
              </a:solidFill>
              <a:latin typeface="Zurich BT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7FE5F3-D827-4849-B844-A89D11E264A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8416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9508E-C42C-4DBC-B1C1-EBCAE86054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28435-91DF-4523-BB41-762B64B6C1B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7774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C49C7-8D44-4D87-A50D-EB80CDE41C9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8391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97479-24E5-41D2-A838-99D979DA785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6448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FE685-CBA5-49CF-8EB7-5A99212DC4C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6502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617A6-34C9-4C68-A7D7-36CEBC16012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4231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D36E-428A-462D-9E9F-CBF5DE4C5B2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8159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24C3E-3BAE-4F0E-843D-4125725192F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4638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EEAD0-C9BC-43FB-A523-92ABEDB3C7B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8867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674E2-483E-4E2C-84A6-B560988CDA1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130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E8FB-1A72-4634-AE51-CBE489A28AE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0771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C62CD-D809-4958-B6C1-C2B658C113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513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844675"/>
            <a:ext cx="7772400" cy="440055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6381750"/>
            <a:ext cx="339725" cy="244475"/>
          </a:xfrm>
        </p:spPr>
        <p:txBody>
          <a:bodyPr/>
          <a:lstStyle>
            <a:lvl1pPr>
              <a:defRPr/>
            </a:lvl1pPr>
          </a:lstStyle>
          <a:p>
            <a:fld id="{597330AB-9FC8-4F01-843F-275E31B62AD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3094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" name="Picture 11" descr="i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0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Rectangle 65"/>
          <p:cNvSpPr>
            <a:spLocks noChangeArrowheads="1"/>
          </p:cNvSpPr>
          <p:nvPr/>
        </p:nvSpPr>
        <p:spPr bwMode="auto">
          <a:xfrm>
            <a:off x="1547812" y="6402388"/>
            <a:ext cx="129599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  <a:endParaRPr lang="en-US" altLang="ja-JP" sz="1000" dirty="0">
              <a:solidFill>
                <a:srgbClr val="0E438A"/>
              </a:solidFill>
              <a:latin typeface="Zurich BT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7FE5F3-D827-4849-B844-A89D11E264A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3643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28435-91DF-4523-BB41-762B64B6C1B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3778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C49C7-8D44-4D87-A50D-EB80CDE41C9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9045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97479-24E5-41D2-A838-99D979DA785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6758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FE685-CBA5-49CF-8EB7-5A99212DC4C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1144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617A6-34C9-4C68-A7D7-36CEBC16012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6624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D36E-428A-462D-9E9F-CBF5DE4C5B2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2772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24C3E-3BAE-4F0E-843D-4125725192F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92816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EEAD0-C9BC-43FB-A523-92ABEDB3C7B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9642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85098-EF8E-4811-A8EB-2B7E9503D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674E2-483E-4E2C-84A6-B560988CDA1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4498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E8FB-1A72-4634-AE51-CBE489A28AE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8923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513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844675"/>
            <a:ext cx="7772400" cy="440055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6381750"/>
            <a:ext cx="339725" cy="244475"/>
          </a:xfrm>
        </p:spPr>
        <p:txBody>
          <a:bodyPr/>
          <a:lstStyle>
            <a:lvl1pPr>
              <a:defRPr/>
            </a:lvl1pPr>
          </a:lstStyle>
          <a:p>
            <a:fld id="{597330AB-9FC8-4F01-843F-275E31B62AD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882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" name="Picture 11" descr="i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0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Rectangle 65"/>
          <p:cNvSpPr>
            <a:spLocks noChangeArrowheads="1"/>
          </p:cNvSpPr>
          <p:nvPr/>
        </p:nvSpPr>
        <p:spPr bwMode="auto">
          <a:xfrm>
            <a:off x="1547812" y="6402388"/>
            <a:ext cx="129599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  <a:endParaRPr lang="en-US" altLang="ja-JP" sz="1000" dirty="0">
              <a:solidFill>
                <a:srgbClr val="0E438A"/>
              </a:solidFill>
              <a:latin typeface="Zurich BT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7FE5F3-D827-4849-B844-A89D11E264A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3611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28435-91DF-4523-BB41-762B64B6C1B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420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C49C7-8D44-4D87-A50D-EB80CDE41C9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6657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97479-24E5-41D2-A838-99D979DA785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910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FE685-CBA5-49CF-8EB7-5A99212DC4C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6023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617A6-34C9-4C68-A7D7-36CEBC16012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2679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D36E-428A-462D-9E9F-CBF5DE4C5B2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2094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8A8A2-A405-4F56-88F9-BFE6B15470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24C3E-3BAE-4F0E-843D-4125725192F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1110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EEAD0-C9BC-43FB-A523-92ABEDB3C7B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8113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674E2-483E-4E2C-84A6-B560988CDA1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4571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E8FB-1A72-4634-AE51-CBE489A28AE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3871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513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844675"/>
            <a:ext cx="7772400" cy="440055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6381750"/>
            <a:ext cx="339725" cy="244475"/>
          </a:xfrm>
        </p:spPr>
        <p:txBody>
          <a:bodyPr/>
          <a:lstStyle>
            <a:lvl1pPr>
              <a:defRPr/>
            </a:lvl1pPr>
          </a:lstStyle>
          <a:p>
            <a:fld id="{597330AB-9FC8-4F01-843F-275E31B62AD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1683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" name="Picture 11" descr="i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200" b="1">
                <a:solidFill>
                  <a:srgbClr val="0C4B84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0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ja-JP" altLang="en-US" sz="2400">
              <a:solidFill>
                <a:srgbClr val="5C5C5C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Rectangle 65"/>
          <p:cNvSpPr>
            <a:spLocks noChangeArrowheads="1"/>
          </p:cNvSpPr>
          <p:nvPr/>
        </p:nvSpPr>
        <p:spPr bwMode="auto">
          <a:xfrm>
            <a:off x="1547812" y="6402388"/>
            <a:ext cx="129599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  <a:endParaRPr lang="en-US" altLang="ja-JP" sz="1000" dirty="0">
              <a:solidFill>
                <a:srgbClr val="0E438A"/>
              </a:solidFill>
              <a:latin typeface="Zurich BT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7FE5F3-D827-4849-B844-A89D11E264A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9322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28435-91DF-4523-BB41-762B64B6C1B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273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C49C7-8D44-4D87-A50D-EB80CDE41C9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8891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97479-24E5-41D2-A838-99D979DA785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9621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FE685-CBA5-49CF-8EB7-5A99212DC4C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6298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113D9-1803-45C6-B3A3-C330DA2F6C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617A6-34C9-4C68-A7D7-36CEBC16012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7463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D36E-428A-462D-9E9F-CBF5DE4C5B2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6475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24C3E-3BAE-4F0E-843D-4125725192F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3620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EEAD0-C9BC-43FB-A523-92ABEDB3C7B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4249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674E2-483E-4E2C-84A6-B560988CDA1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6821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E8FB-1A72-4634-AE51-CBE489A28AE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43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513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844675"/>
            <a:ext cx="7772400" cy="440055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6381750"/>
            <a:ext cx="339725" cy="244475"/>
          </a:xfrm>
        </p:spPr>
        <p:txBody>
          <a:bodyPr/>
          <a:lstStyle>
            <a:lvl1pPr>
              <a:defRPr/>
            </a:lvl1pPr>
          </a:lstStyle>
          <a:p>
            <a:fld id="{597330AB-9FC8-4F01-843F-275E31B62AD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0011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CBA29-9F87-4340-A555-718D435295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E57EB-0EA1-4FEB-A198-8628CE17F4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3AB7-A46C-4C37-8F72-14886D9600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7EDFF-8126-4749-AD38-009835ACA5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2E83-D80D-460E-B028-CDF719657E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A258-57FF-4CA9-A584-C40C4DF4B3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2400" y="274638"/>
            <a:ext cx="88392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31B74-94D7-44A5-A0AE-9A8CEC4A2D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EFC87-CE56-4D34-B7E4-1064E71D09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9EBB-61CC-4686-A16E-74ADB248BD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79752-29E8-4039-A4A7-DF96EC3FF7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12192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FA281-24AB-4EB0-8230-D5BC805A3D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897B-0A0B-43E8-9BE3-DC54586108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E06A-F671-4E8D-AD16-27240BE050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276BE-7A80-42A8-913E-8322A124D0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6FBDB-16A9-4952-8524-47ACC90300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F485-29E8-4B6F-A828-CA280A2FA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4C07-D7CB-4906-AD73-55FD72294F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2038350" cy="5668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5962650" cy="5668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B2B07-2FF4-4414-99C1-8C9EBD258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31B6B-889E-46F0-A480-BA6ED35F8E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E5675-5B74-4B13-8D0E-19716F920B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EE8C2-33FE-4629-9E14-6ABB3DC10D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3695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57700" y="1219200"/>
            <a:ext cx="3695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8596-6A7F-47ED-A5C7-6F4898A037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846B5-7EA9-4079-8CC9-8E8BB1E921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6AF8-B118-4703-A647-5BA47F98F2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875A5-3CDE-47D2-852D-02B99A81D5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D98D-1BEE-4FF5-BCDC-3FBFAE0D0F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A59B1-C743-492C-A41E-551719070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488F-EC9B-4FBB-B7E8-7AADD891E1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7450" y="274638"/>
            <a:ext cx="188595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550545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7C84C-35C0-4911-8EE5-530413CCD2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40BA7-3442-48C6-8785-BD44ED2162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C95F-74B9-4208-9185-3981CD7629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7F4C2-A5D7-4D8F-B9DD-42A1A0D342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269CC-E83F-4290-A244-2B057A0B20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2CFBE-E6AE-41CF-9C81-8DAA23595B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692E-8991-403C-8A0A-76362BEC1E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D4430-EDFF-408D-AE0A-DCE95DB69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9A56D-E4C1-45B1-A2AB-8DB90C9254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6390-9FD7-4060-8E57-28C4D18D86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F3AD8-F338-4FA0-B1D4-50E5832296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03835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96265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2590-81DE-4F18-9085-5A707E0860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B156-A7D3-450C-B54E-2F00B09834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95401-CE4F-4E18-ADCD-AAE891853E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75384-3397-41B8-B65E-9F43CF5DC2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23241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1447800"/>
            <a:ext cx="23241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1C393-0D3E-40B6-AA67-2FF94BD156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7DC2-2BE5-417D-89E0-D72D01F3C8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ADC6-AB8F-461E-A200-3763069F87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C2CEF-3CF2-4197-AD75-356139F210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22D51-6C77-4B37-A33E-E1986D7A7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2FC4D-7FC9-46D5-82DB-FEEF751F48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9B5E-4C50-428C-9D1B-21FBFA6865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52850" y="274638"/>
            <a:ext cx="1200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3448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9BC3-6732-4E18-9F1D-61FB26A78B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2BF0A-492C-44E9-ADB5-C077BDF3C3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2579-0362-402C-9DE0-EC822E701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78F4-9CDF-4A4D-BAE7-85EE80F0C6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477963"/>
            <a:ext cx="2019300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3700" y="1477963"/>
            <a:ext cx="2019300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447C5-E965-4455-A646-AC0CC8DF9E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96FA6-1683-4EE6-8B19-E26A5D7F94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074BF-38ED-4E2E-8335-3EAFB2200F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3FA2-38F3-45F0-A65B-78476B91D5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C9627-193F-4CB8-BE14-D0817A1B3C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4A077-A2C2-4C0A-B6F2-17929C5D18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D1BE-B5D0-4E35-A0D2-2505186B0C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905250" y="304800"/>
            <a:ext cx="10477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29908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F4D8C-3AFE-491B-9F62-17E21286BC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005A4-0BBA-4F61-AC03-3C63B1066C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E1101-7512-41CF-A954-0CBF5A3341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2CB2B-21B9-43BE-AED9-875CEEBE2E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6957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57700" y="1295400"/>
            <a:ext cx="36957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C909F-1259-478B-A795-32FE45AFC0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5972-E61D-402D-B6CE-A00F06BA9E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4251-CEA6-43F6-8D24-7DBF679779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EF7B7-D2FA-4877-A7DD-AED578C02D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D4F46-212D-49B5-965D-DFEDED2D88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EF41-6F9A-446D-A0CC-6A013B0E9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5B8EB-B5E7-4D73-877A-B6A9BD41B5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7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7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7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7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7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7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7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7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188" y="1484313"/>
            <a:ext cx="8137525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172200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fld id="{8731F1D4-4BE0-4F11-B2D0-7B838EEEBB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6172200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4191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434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7963"/>
            <a:ext cx="4191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4588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172200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fld id="{2E64200F-7818-41C0-848A-F9D166D892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6172200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F004E"/>
          </a:solidFill>
          <a:latin typeface="+mn-lt"/>
          <a:ea typeface="+mn-ea"/>
          <a:cs typeface="+mn-cs"/>
        </a:defRPr>
      </a:lvl1pPr>
      <a:lvl2pPr marL="822325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1F004E"/>
          </a:solidFill>
          <a:latin typeface="+mn-lt"/>
        </a:defRPr>
      </a:lvl2pPr>
      <a:lvl3pPr marL="1230313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F004E"/>
          </a:solidFill>
          <a:latin typeface="+mn-lt"/>
        </a:defRPr>
      </a:lvl3pPr>
      <a:lvl4pPr marL="16383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F004E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F004E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rgbClr val="1F004E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rgbClr val="1F004E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rgbClr val="1F004E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rgbClr val="1F004E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6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172200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fld id="{2838C5DA-0FC6-4826-BEB9-61E8A87546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6172200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4588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b="1"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r>
              <a:rPr lang="en-US"/>
              <a:t>www.ukrtelecom.ua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6172200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 userDrawn="1"/>
        </p:nvPicPr>
        <p:blipFill>
          <a:blip r:embed="rId14" cstate="print"/>
          <a:srcRect l="10938" t="21332" r="10938" b="24895"/>
          <a:stretch>
            <a:fillRect/>
          </a:stretch>
        </p:blipFill>
        <p:spPr bwMode="auto">
          <a:xfrm>
            <a:off x="1173163" y="795338"/>
            <a:ext cx="7143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32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1547813" y="6402388"/>
            <a:ext cx="119776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defRPr>
            </a:lvl1pPr>
          </a:lstStyle>
          <a:p>
            <a:fld id="{52C0F6F4-84CD-4941-8524-204F3F705BB3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2058" name="Picture 11" descr="it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6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1547813" y="6402388"/>
            <a:ext cx="119776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defRPr>
            </a:lvl1pPr>
          </a:lstStyle>
          <a:p>
            <a:fld id="{52C0F6F4-84CD-4941-8524-204F3F705BB3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2058" name="Picture 11" descr="it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4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1547813" y="6402388"/>
            <a:ext cx="119776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defRPr>
            </a:lvl1pPr>
          </a:lstStyle>
          <a:p>
            <a:fld id="{52C0F6F4-84CD-4941-8524-204F3F705BB3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2058" name="Picture 11" descr="it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1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1547813" y="6402388"/>
            <a:ext cx="119776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defRPr>
            </a:lvl1pPr>
          </a:lstStyle>
          <a:p>
            <a:fld id="{52C0F6F4-84CD-4941-8524-204F3F705BB3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2058" name="Picture 11" descr="it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7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1547813" y="6402388"/>
            <a:ext cx="119776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defRPr>
            </a:lvl1pPr>
          </a:lstStyle>
          <a:p>
            <a:fld id="{52C0F6F4-84CD-4941-8524-204F3F705BB3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2058" name="Picture 11" descr="it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4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1547813" y="6402388"/>
            <a:ext cx="119776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defRPr>
            </a:lvl1pPr>
          </a:lstStyle>
          <a:p>
            <a:fld id="{52C0F6F4-84CD-4941-8524-204F3F705BB3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2058" name="Picture 11" descr="it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13" cstate="print"/>
          <a:srcRect l="10938" t="21332" r="10938" b="24895"/>
          <a:stretch>
            <a:fillRect/>
          </a:stretch>
        </p:blipFill>
        <p:spPr bwMode="auto">
          <a:xfrm>
            <a:off x="1173163" y="795338"/>
            <a:ext cx="7143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6172200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5486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fld id="{3DB25EFB-0928-4423-96BD-0526F9252C64}" type="datetime1">
              <a:rPr lang="ru-RU"/>
              <a:pPr>
                <a:defRPr/>
              </a:pPr>
              <a:t>23.12.2016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828675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236663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4465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1547813" y="6402388"/>
            <a:ext cx="119776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defRPr>
            </a:lvl1pPr>
          </a:lstStyle>
          <a:p>
            <a:fld id="{52C0F6F4-84CD-4941-8524-204F3F705BB3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2058" name="Picture 11" descr="it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8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1547813" y="6402388"/>
            <a:ext cx="119776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defRPr>
            </a:lvl1pPr>
          </a:lstStyle>
          <a:p>
            <a:fld id="{52C0F6F4-84CD-4941-8524-204F3F705BB3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2058" name="Picture 11" descr="it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6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1547813" y="6402388"/>
            <a:ext cx="119776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defRPr>
            </a:lvl1pPr>
          </a:lstStyle>
          <a:p>
            <a:fld id="{52C0F6F4-84CD-4941-8524-204F3F705BB3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2058" name="Picture 11" descr="it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4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1547813" y="6402388"/>
            <a:ext cx="119776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defRPr>
            </a:lvl1pPr>
          </a:lstStyle>
          <a:p>
            <a:fld id="{52C0F6F4-84CD-4941-8524-204F3F705BB3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2058" name="Picture 11" descr="it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1547813" y="6402388"/>
            <a:ext cx="119776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000" dirty="0" smtClean="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rPr>
              <a:t>8 November 2012</a:t>
            </a: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4418013" y="333375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/>
                <a:ea typeface="MS PGothic" pitchFamily="34" charset="-128"/>
                <a:cs typeface="Times New Roman" pitchFamily="18" charset="0"/>
              </a:defRPr>
            </a:lvl1pPr>
          </a:lstStyle>
          <a:p>
            <a:fld id="{52C0F6F4-84CD-4941-8524-204F3F705BB3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2058" name="Picture 11" descr="it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172200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fld id="{E428F8EA-6EBE-4091-886E-834BAB5D8B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6172200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717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839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F004E"/>
          </a:solidFill>
          <a:latin typeface="+mn-lt"/>
          <a:ea typeface="+mn-ea"/>
          <a:cs typeface="+mn-cs"/>
        </a:defRPr>
      </a:lvl1pPr>
      <a:lvl2pPr marL="822325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1F004E"/>
          </a:solidFill>
          <a:latin typeface="+mn-lt"/>
        </a:defRPr>
      </a:lvl2pPr>
      <a:lvl3pPr marL="1230313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F004E"/>
          </a:solidFill>
          <a:latin typeface="+mn-lt"/>
        </a:defRPr>
      </a:lvl3pPr>
      <a:lvl4pPr marL="16383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F004E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F004E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rgbClr val="1F004E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rgbClr val="1F004E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rgbClr val="1F004E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rgbClr val="1F004E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172200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fld id="{6395A696-B7AA-48C1-8892-B23A2B2C97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6172200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153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192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4588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172200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fld id="{758329A8-8712-4EB2-A61A-2FCE7FE2C0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6172200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5715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754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4588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172200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fld id="{B63B6074-5D24-45C1-9D0D-ADD3A8BA80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6172200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4588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172200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fld id="{A9201B8F-69EF-4D3E-A9DD-E1BB9EEC10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6172200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4800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4800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F004E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F004E"/>
          </a:solidFill>
          <a:latin typeface="+mn-lt"/>
          <a:ea typeface="+mn-ea"/>
          <a:cs typeface="+mn-cs"/>
        </a:defRPr>
      </a:lvl1pPr>
      <a:lvl2pPr marL="822325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1F004E"/>
          </a:solidFill>
          <a:latin typeface="+mn-lt"/>
        </a:defRPr>
      </a:lvl2pPr>
      <a:lvl3pPr marL="1230313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F004E"/>
          </a:solidFill>
          <a:latin typeface="+mn-lt"/>
        </a:defRPr>
      </a:lvl3pPr>
      <a:lvl4pPr marL="16383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F004E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F004E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rgbClr val="1F004E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rgbClr val="1F004E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rgbClr val="1F004E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rgbClr val="1F004E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172200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fld id="{58B1B2C3-9A81-48A9-B2CB-35919C07F5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6172200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4191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229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77963"/>
            <a:ext cx="4191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4588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172200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F004E"/>
                </a:solidFill>
              </a:defRPr>
            </a:lvl1pPr>
          </a:lstStyle>
          <a:p>
            <a:pPr>
              <a:defRPr/>
            </a:pPr>
            <a:fld id="{34AF6AA6-AC9E-46D5-838B-F926502E75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6172200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50838"/>
            <a:ext cx="5867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4588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tu.int/memb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net/about/vision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cid:image001.gif@01CE2718.ABEE1B90" TargetMode="Externa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net/about/vision.aspx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Relationship Id="rId5" Type="http://schemas.openxmlformats.org/officeDocument/2006/relationships/image" Target="cid:image001.gif@01CE2718.ABEE1B90" TargetMode="Externa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7"/>
          <p:cNvSpPr>
            <a:spLocks noGrp="1"/>
          </p:cNvSpPr>
          <p:nvPr>
            <p:ph type="ctrTitle"/>
          </p:nvPr>
        </p:nvSpPr>
        <p:spPr bwMode="auto">
          <a:xfrm>
            <a:off x="0" y="1214438"/>
            <a:ext cx="9144000" cy="3000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sz="3200" b="1" dirty="0" err="1" smtClean="0">
                <a:solidFill>
                  <a:srgbClr val="FFC000"/>
                </a:solidFill>
              </a:rPr>
              <a:t>Международн</a:t>
            </a:r>
            <a:r>
              <a:rPr lang="ru-RU" sz="3200" b="1" dirty="0" err="1" smtClean="0">
                <a:solidFill>
                  <a:srgbClr val="FFC000"/>
                </a:solidFill>
              </a:rPr>
              <a:t>ый</a:t>
            </a:r>
            <a:r>
              <a:rPr lang="uk-UA" sz="3200" b="1" dirty="0" smtClean="0">
                <a:solidFill>
                  <a:srgbClr val="FFC000"/>
                </a:solidFill>
              </a:rPr>
              <a:t> союз </a:t>
            </a:r>
            <a:r>
              <a:rPr lang="uk-UA" sz="3200" b="1" dirty="0" err="1" smtClean="0">
                <a:solidFill>
                  <a:srgbClr val="FFC000"/>
                </a:solidFill>
              </a:rPr>
              <a:t>электросвязи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Пі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1371600" y="4357688"/>
            <a:ext cx="6400800" cy="185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uk-UA" b="1" dirty="0" smtClean="0">
                <a:solidFill>
                  <a:srgbClr val="1F004E"/>
                </a:solidFill>
              </a:rPr>
              <a:t>Каток Виктор Борисович</a:t>
            </a:r>
          </a:p>
          <a:p>
            <a:pPr algn="r"/>
            <a:r>
              <a:rPr lang="uk-UA" sz="1800" b="1" dirty="0" smtClean="0">
                <a:solidFill>
                  <a:srgbClr val="1F004E"/>
                </a:solidFill>
              </a:rPr>
              <a:t>ГЛАВНЫЙ СОВЕТНИК</a:t>
            </a:r>
          </a:p>
          <a:p>
            <a:pPr algn="r"/>
            <a:r>
              <a:rPr lang="uk-UA" sz="1800" b="1" dirty="0" smtClean="0">
                <a:solidFill>
                  <a:srgbClr val="1F004E"/>
                </a:solidFill>
              </a:rPr>
              <a:t> ПАО “Укртелеком”</a:t>
            </a:r>
          </a:p>
          <a:p>
            <a:pPr algn="r"/>
            <a:endParaRPr lang="ru-RU" sz="1800" b="1" dirty="0" smtClean="0">
              <a:solidFill>
                <a:srgbClr val="1F004E"/>
              </a:solidFill>
            </a:endParaRPr>
          </a:p>
          <a:p>
            <a:r>
              <a:rPr lang="ru-RU" sz="1800" b="1" dirty="0" smtClean="0">
                <a:solidFill>
                  <a:srgbClr val="1F004E"/>
                </a:solidFill>
              </a:rPr>
              <a:t>201</a:t>
            </a:r>
            <a:r>
              <a:rPr lang="ru-RU" sz="1800" b="1" dirty="0">
                <a:solidFill>
                  <a:srgbClr val="1F004E"/>
                </a:solidFill>
              </a:rPr>
              <a:t>6</a:t>
            </a:r>
            <a:endParaRPr lang="uk-UA" sz="1800" b="1" dirty="0" smtClean="0">
              <a:solidFill>
                <a:srgbClr val="1F004E"/>
              </a:solidFill>
            </a:endParaRPr>
          </a:p>
          <a:p>
            <a:pPr algn="r"/>
            <a:endParaRPr lang="uk-UA" sz="1800" b="1" dirty="0" smtClean="0">
              <a:solidFill>
                <a:srgbClr val="1F004E"/>
              </a:solidFill>
            </a:endParaRPr>
          </a:p>
          <a:p>
            <a:pPr algn="r"/>
            <a:endParaRPr lang="uk-UA" sz="1800" b="1" dirty="0" smtClean="0">
              <a:solidFill>
                <a:srgbClr val="1F004E"/>
              </a:solidFill>
            </a:endParaRPr>
          </a:p>
          <a:p>
            <a:fld id="{67BECFDC-9272-4BD9-8BCF-B2C7EC911551}" type="datetime1">
              <a:rPr lang="ru-RU" smtClean="0"/>
              <a:pPr/>
              <a:t>23.12.2016</a:t>
            </a:fld>
            <a:endParaRPr lang="uk-UA" dirty="0" smtClean="0"/>
          </a:p>
        </p:txBody>
      </p:sp>
      <p:pic>
        <p:nvPicPr>
          <p:cNvPr id="5" name="Picture 6" descr="ITU logo for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949280"/>
            <a:ext cx="2160240" cy="8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TU logo for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80" y="5949280"/>
            <a:ext cx="2160240" cy="8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88640"/>
            <a:ext cx="8839200" cy="87816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altLang="ja-JP" sz="2800" dirty="0">
                <a:solidFill>
                  <a:schemeClr val="accent3"/>
                </a:solidFill>
                <a:ea typeface="HG丸ｺﾞｼｯｸM-PRO" pitchFamily="50" charset="-128"/>
              </a:rPr>
              <a:t>SG15 Plenary meeting in Geneva</a:t>
            </a:r>
            <a:r>
              <a:rPr lang="ja-JP" altLang="en-GB" sz="2400" dirty="0">
                <a:solidFill>
                  <a:schemeClr val="accent3"/>
                </a:solidFill>
                <a:ea typeface="HG丸ｺﾞｼｯｸM-PRO" pitchFamily="50" charset="-128"/>
              </a:rPr>
              <a:t/>
            </a:r>
            <a:br>
              <a:rPr lang="ja-JP" altLang="en-GB" sz="2400" dirty="0">
                <a:solidFill>
                  <a:schemeClr val="accent3"/>
                </a:solidFill>
                <a:ea typeface="HG丸ｺﾞｼｯｸM-PRO" pitchFamily="50" charset="-128"/>
              </a:rPr>
            </a:br>
            <a:endParaRPr lang="uk-UA" sz="2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CCBA29-9F87-4340-A555-718D435295C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4" name="コンテンツ プレースホルダ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603"/>
            <a:ext cx="6372200" cy="453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84618"/>
            <a:ext cx="5508105" cy="3173382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5733256"/>
            <a:ext cx="2843809" cy="112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55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772400" cy="641350"/>
          </a:xfrm>
        </p:spPr>
        <p:txBody>
          <a:bodyPr/>
          <a:lstStyle/>
          <a:p>
            <a:r>
              <a:rPr lang="en-US" dirty="0" smtClean="0"/>
              <a:t>Current Study Groups 1/2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135938" cy="4608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SG2 - Operational aspects of service provision and telecommunications management</a:t>
            </a:r>
          </a:p>
          <a:p>
            <a:pPr>
              <a:lnSpc>
                <a:spcPct val="80000"/>
              </a:lnSpc>
            </a:pPr>
            <a:endParaRPr lang="en-US" sz="12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SG3 - Tariff and accounting principles including related telecommunication economic and policy issues </a:t>
            </a:r>
          </a:p>
          <a:p>
            <a:pPr>
              <a:lnSpc>
                <a:spcPct val="80000"/>
              </a:lnSpc>
            </a:pPr>
            <a:endParaRPr lang="en-US" sz="12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SG5 - Environment and climate change</a:t>
            </a:r>
          </a:p>
          <a:p>
            <a:r>
              <a:rPr lang="en-US" sz="2400" dirty="0" smtClean="0"/>
              <a:t>SG9 - Television and sound transmission and integrated broadband cable networks</a:t>
            </a:r>
            <a:endParaRPr lang="en-US" sz="1200" dirty="0" smtClean="0"/>
          </a:p>
          <a:p>
            <a:r>
              <a:rPr lang="en-US" sz="2400" dirty="0" smtClean="0"/>
              <a:t>SG11 - </a:t>
            </a:r>
            <a:r>
              <a:rPr lang="en-US" sz="2400" dirty="0" err="1" smtClean="0"/>
              <a:t>Signalling</a:t>
            </a:r>
            <a:r>
              <a:rPr lang="en-US" sz="2400" dirty="0" smtClean="0"/>
              <a:t> requirements, protocols and test specifications</a:t>
            </a:r>
            <a:endParaRPr lang="en-US" sz="1200" dirty="0" smtClean="0"/>
          </a:p>
          <a:p>
            <a:r>
              <a:rPr lang="en-US" sz="2400" dirty="0" smtClean="0"/>
              <a:t>SG12 - Performance, </a:t>
            </a:r>
            <a:r>
              <a:rPr lang="en-US" sz="2400" dirty="0" err="1" smtClean="0"/>
              <a:t>QoS</a:t>
            </a:r>
            <a:r>
              <a:rPr lang="en-US" sz="2400" dirty="0" smtClean="0"/>
              <a:t> and </a:t>
            </a:r>
            <a:r>
              <a:rPr lang="en-US" sz="2400" dirty="0" err="1" smtClean="0"/>
              <a:t>QoE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636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772400" cy="641350"/>
          </a:xfrm>
        </p:spPr>
        <p:txBody>
          <a:bodyPr/>
          <a:lstStyle/>
          <a:p>
            <a:r>
              <a:rPr lang="en-US" dirty="0" smtClean="0"/>
              <a:t>Current Study Groups 2/2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484313"/>
            <a:ext cx="8605838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SG13 - Future networks including mobile and NGN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SG15 - Optical transport networks and access network infrastructures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SG16 - Multimedia coding, systems and applications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SG17 - Security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SG20</a:t>
            </a:r>
            <a:r>
              <a:rPr lang="ru-RU" sz="2800" dirty="0" smtClean="0">
                <a:solidFill>
                  <a:schemeClr val="accent2"/>
                </a:solidFill>
              </a:rPr>
              <a:t> -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IoT</a:t>
            </a:r>
            <a:r>
              <a:rPr lang="en-US" sz="2800" dirty="0">
                <a:solidFill>
                  <a:schemeClr val="accent2"/>
                </a:solidFill>
              </a:rPr>
              <a:t> and its applications including smart cities and communities (SC&amp;C)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68251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7991475" cy="641350"/>
          </a:xfrm>
        </p:spPr>
        <p:txBody>
          <a:bodyPr/>
          <a:lstStyle/>
          <a:p>
            <a:r>
              <a:rPr lang="en-US" smtClean="0"/>
              <a:t>ITU Secretariat Services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740775" cy="4248150"/>
          </a:xfrm>
        </p:spPr>
        <p:txBody>
          <a:bodyPr/>
          <a:lstStyle/>
          <a:p>
            <a:pPr marL="571500" indent="-571500"/>
            <a:r>
              <a:rPr lang="en-US" sz="2800" dirty="0" smtClean="0">
                <a:cs typeface="Arial" pitchFamily="34" charset="0"/>
              </a:rPr>
              <a:t>Dedicated “</a:t>
            </a:r>
            <a:r>
              <a:rPr lang="en-US" sz="2800" dirty="0" err="1" smtClean="0">
                <a:cs typeface="Arial" pitchFamily="34" charset="0"/>
              </a:rPr>
              <a:t>Counsellor</a:t>
            </a:r>
            <a:r>
              <a:rPr lang="en-US" sz="2800" dirty="0" smtClean="0">
                <a:cs typeface="Arial" pitchFamily="34" charset="0"/>
              </a:rPr>
              <a:t>” per SG:</a:t>
            </a:r>
          </a:p>
          <a:p>
            <a:pPr marL="990600" lvl="1" indent="-533400"/>
            <a:r>
              <a:rPr lang="en-US" sz="2400" dirty="0" smtClean="0">
                <a:cs typeface="Arial" pitchFamily="34" charset="0"/>
              </a:rPr>
              <a:t>Provide administrative support with technical knowledge (engineer)</a:t>
            </a:r>
          </a:p>
          <a:p>
            <a:pPr marL="990600" lvl="1" indent="-533400"/>
            <a:r>
              <a:rPr lang="en-US" sz="2400" dirty="0" smtClean="0">
                <a:cs typeface="Arial" pitchFamily="34" charset="0"/>
              </a:rPr>
              <a:t>Manager for meeting logistics</a:t>
            </a:r>
          </a:p>
          <a:p>
            <a:pPr marL="990600" lvl="1" indent="-533400"/>
            <a:r>
              <a:rPr lang="en-US" sz="2400" dirty="0" smtClean="0">
                <a:cs typeface="Arial" pitchFamily="34" charset="0"/>
              </a:rPr>
              <a:t>Responsible for quality of the Recommendations (ITU is publishing house)</a:t>
            </a:r>
          </a:p>
          <a:p>
            <a:pPr marL="990600" lvl="1" indent="-533400"/>
            <a:r>
              <a:rPr lang="en-US" sz="2400" dirty="0" smtClean="0">
                <a:cs typeface="Arial" pitchFamily="34" charset="0"/>
              </a:rPr>
              <a:t>Responsible for </a:t>
            </a:r>
            <a:r>
              <a:rPr lang="en-US" sz="2400" dirty="0">
                <a:cs typeface="Arial" pitchFamily="34" charset="0"/>
              </a:rPr>
              <a:t>w</a:t>
            </a:r>
            <a:r>
              <a:rPr lang="en-US" sz="2400" dirty="0" smtClean="0">
                <a:cs typeface="Arial" pitchFamily="34" charset="0"/>
              </a:rPr>
              <a:t>ebsite (parts in 6 languages)</a:t>
            </a:r>
          </a:p>
          <a:p>
            <a:pPr marL="990600" lvl="1" indent="-533400"/>
            <a:r>
              <a:rPr lang="en-US" sz="2400" dirty="0" smtClean="0">
                <a:cs typeface="Arial" pitchFamily="34" charset="0"/>
              </a:rPr>
              <a:t>Technical aspects of SG-related Workshops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1000">
              <a:solidFill>
                <a:srgbClr val="5C5C5C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00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Area of Responsibility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SG-15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CCBA29-9F87-4340-A555-718D435295C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" name="Прямокутник 3"/>
          <p:cNvSpPr/>
          <p:nvPr/>
        </p:nvSpPr>
        <p:spPr>
          <a:xfrm>
            <a:off x="142844" y="1443841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15-я Исследовательская комиссия отвечает в МСЭ-Т за разработку стандартов, касающихся инфраструктуры оптических транспортных сетей, сетей доступа, домашних сетей и сетей энергосистем общего пользования, систем, оборудования, оптических волокон и кабелей и связанных с ними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установок,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технического обслуживания, управления, испытаний, измерительного оборудования и методов измерений, а также технологий плоскости управления, позволяющих осуществлять развитие в направлении интеллектуальных транспортных сетей, включая поддержку приложений "умных" электросетей. Эта деятельность включает также разработку соответствующих стандартов, касающихся помещений потребителя, доступа, городских и междугородных участков сетей связи, а также сетей и инфраструктуры энергосистем общего пользования от передачи до нагрузки.</a:t>
            </a:r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ITU logo for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7905" y="5572140"/>
            <a:ext cx="2953545" cy="118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TU logo for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884" y="5579276"/>
            <a:ext cx="2953545" cy="118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0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SG15 Working Parties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WP1/15</a:t>
            </a:r>
            <a:r>
              <a:rPr lang="en-US" dirty="0" smtClean="0"/>
              <a:t> </a:t>
            </a:r>
            <a:r>
              <a:rPr lang="en-US" dirty="0"/>
              <a:t>Transport aspects of Access networks and home networking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WP2/15</a:t>
            </a:r>
            <a:r>
              <a:rPr lang="en-US" dirty="0" smtClean="0"/>
              <a:t> </a:t>
            </a:r>
            <a:r>
              <a:rPr lang="en-US" dirty="0"/>
              <a:t>Optical access/transport network technologies and physical infrastructures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WP3/15</a:t>
            </a:r>
            <a:r>
              <a:rPr lang="en-US" dirty="0" smtClean="0"/>
              <a:t> </a:t>
            </a:r>
            <a:r>
              <a:rPr lang="en-US" dirty="0"/>
              <a:t>Transport network </a:t>
            </a:r>
            <a:r>
              <a:rPr lang="en-US" dirty="0" smtClean="0"/>
              <a:t>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8435-91DF-4523-BB41-762B64B6C1BC}" type="slidenum">
              <a:rPr lang="ja-JP" altLang="en-US" smtClean="0"/>
              <a:pPr/>
              <a:t>15</a:t>
            </a:fld>
            <a:endParaRPr lang="en-US" altLang="ja-JP"/>
          </a:p>
        </p:txBody>
      </p:sp>
      <p:pic>
        <p:nvPicPr>
          <p:cNvPr id="5" name="Picture 6" descr="ITU logo for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7905" y="5572140"/>
            <a:ext cx="2953545" cy="118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6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9E57EB-0EA1-4FEB-A198-8628CE17F42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508575"/>
              </p:ext>
            </p:extLst>
          </p:nvPr>
        </p:nvGraphicFramePr>
        <p:xfrm>
          <a:off x="152400" y="116631"/>
          <a:ext cx="8839200" cy="6459476"/>
        </p:xfrm>
        <a:graphic>
          <a:graphicData uri="http://schemas.openxmlformats.org/drawingml/2006/table">
            <a:tbl>
              <a:tblPr firstRow="1" firstCol="1" bandRow="1"/>
              <a:tblGrid>
                <a:gridCol w="2946400"/>
                <a:gridCol w="5892800"/>
              </a:tblGrid>
              <a:tr h="387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QUESTIONS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TITLE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BBD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F"/>
                    </a:solidFill>
                  </a:tcPr>
                </a:tc>
              </a:tr>
              <a:tr h="310657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Q1/15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Coordination of access and Home Network Transport standards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Q2/15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Optical systems for fibre access networks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Q3/15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General characteristics of transport networks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Q4/15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Broadband access over metallic conductors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Q5/15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Characteristics and test methods of optical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fibres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cables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Q6/15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Characteristics of optical systems for terrestrial transport networks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Q7/15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Characteristics of optical components and subsystems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Q8/15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Characteristics of optical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fibre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submarine cable systems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Q9/15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Transport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network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protection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restoration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Q10/15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Interfaces, Interworking, OAM and Equipment specifications for Packet based Transport Networks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Q11/15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Signal structures, interfaces, equipment functions, and interworking for transport networks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Q12/15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Transport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network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architectures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717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9E57EB-0EA1-4FEB-A198-8628CE17F42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393992"/>
              </p:ext>
            </p:extLst>
          </p:nvPr>
        </p:nvGraphicFramePr>
        <p:xfrm>
          <a:off x="152400" y="1268757"/>
          <a:ext cx="8839200" cy="3329754"/>
        </p:xfrm>
        <a:graphic>
          <a:graphicData uri="http://schemas.openxmlformats.org/drawingml/2006/table">
            <a:tbl>
              <a:tblPr firstRow="1" firstCol="1" bandRow="1"/>
              <a:tblGrid>
                <a:gridCol w="2946400"/>
                <a:gridCol w="5892800"/>
              </a:tblGrid>
              <a:tr h="554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Q13/15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Network synchronization and time distribution performance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Q14/15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Management and control of transport systems and equipment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Q15/15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Communications for Smart Grid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Q16/15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Outside plant and related indoor installation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Q17/15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Maintenance and operation of optical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fibre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cable networks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Q18/15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Broadband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in-premises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networking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0" marR="47625" marT="47625" marB="47625">
                    <a:lnL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6E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4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9E57EB-0EA1-4FEB-A198-8628CE17F42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39"/>
            <a:ext cx="8280920" cy="64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14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8" y="476250"/>
            <a:ext cx="8964612" cy="1190625"/>
          </a:xfrm>
        </p:spPr>
        <p:txBody>
          <a:bodyPr/>
          <a:lstStyle/>
          <a:p>
            <a:r>
              <a:rPr lang="en-US" smtClean="0"/>
              <a:t>World Standards Cooperation: ISO, IEC, ITU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700213"/>
            <a:ext cx="8748712" cy="4824412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sz="2400" dirty="0" smtClean="0"/>
              <a:t>Established in 2001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sz="2400" dirty="0" smtClean="0"/>
              <a:t>Joint initiatives: </a:t>
            </a:r>
            <a:r>
              <a:rPr lang="en-US" sz="2400" b="1" dirty="0" smtClean="0"/>
              <a:t>common text</a:t>
            </a:r>
            <a:r>
              <a:rPr lang="en-US" sz="2400" dirty="0" smtClean="0"/>
              <a:t>, </a:t>
            </a:r>
            <a:r>
              <a:rPr lang="en-US" sz="2400" b="1" dirty="0" smtClean="0"/>
              <a:t>common patent policy</a:t>
            </a:r>
            <a:r>
              <a:rPr lang="en-US" sz="2400" dirty="0" smtClean="0"/>
              <a:t>, </a:t>
            </a:r>
            <a:r>
              <a:rPr lang="en-US" sz="2400" b="1" dirty="0" smtClean="0"/>
              <a:t>joint workshops</a:t>
            </a:r>
            <a:r>
              <a:rPr lang="en-US" sz="2400" dirty="0" smtClean="0"/>
              <a:t>, </a:t>
            </a:r>
            <a:r>
              <a:rPr lang="en-US" sz="2400" b="1" dirty="0" smtClean="0"/>
              <a:t>joint education &amp; training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sz="2400" dirty="0" smtClean="0"/>
              <a:t>Regular formal and informal contact of ISO, IEC, ITU leadership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sz="2400" dirty="0" smtClean="0"/>
              <a:t>Goal: strengthen and advance the voluntary consensus-based international standards systems of ITU, ISO, and IEC 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sz="2400" dirty="0" smtClean="0"/>
              <a:t>Avoid duplication and overlap of work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sz="2400" dirty="0" smtClean="0"/>
              <a:t>ITU-T Leadership meeting with ISO/IEC JTC 1</a:t>
            </a:r>
          </a:p>
        </p:txBody>
      </p:sp>
    </p:spTree>
    <p:extLst>
      <p:ext uri="{BB962C8B-B14F-4D97-AF65-F5344CB8AC3E}">
        <p14:creationId xmlns:p14="http://schemas.microsoft.com/office/powerpoint/2010/main" val="3561998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7772400" cy="641350"/>
          </a:xfrm>
        </p:spPr>
        <p:txBody>
          <a:bodyPr/>
          <a:lstStyle/>
          <a:p>
            <a:r>
              <a:rPr lang="en-US" sz="3200" dirty="0" smtClean="0"/>
              <a:t>ITU Membership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7772400" cy="4400550"/>
          </a:xfrm>
        </p:spPr>
        <p:txBody>
          <a:bodyPr/>
          <a:lstStyle/>
          <a:p>
            <a:pPr algn="justLow">
              <a:lnSpc>
                <a:spcPct val="90000"/>
              </a:lnSpc>
              <a:spcAft>
                <a:spcPct val="40000"/>
              </a:spcAft>
            </a:pPr>
            <a:r>
              <a:rPr lang="en-US" sz="2400" dirty="0" smtClean="0"/>
              <a:t>Member States: </a:t>
            </a:r>
            <a:r>
              <a:rPr lang="en-US" sz="2400" b="1" dirty="0" smtClean="0"/>
              <a:t>193 governments</a:t>
            </a:r>
          </a:p>
          <a:p>
            <a:pPr algn="justLow">
              <a:lnSpc>
                <a:spcPct val="90000"/>
              </a:lnSpc>
              <a:spcAft>
                <a:spcPct val="40000"/>
              </a:spcAft>
            </a:pPr>
            <a:r>
              <a:rPr lang="en-GB" sz="2400" dirty="0" smtClean="0"/>
              <a:t>Sector Members </a:t>
            </a:r>
            <a:r>
              <a:rPr lang="en-GB" sz="2400" b="1" dirty="0" smtClean="0"/>
              <a:t>573</a:t>
            </a:r>
            <a:endParaRPr lang="en-GB" sz="2400" dirty="0" smtClean="0"/>
          </a:p>
          <a:p>
            <a:pPr lvl="1" algn="justLow">
              <a:lnSpc>
                <a:spcPct val="90000"/>
              </a:lnSpc>
              <a:spcAft>
                <a:spcPct val="40000"/>
              </a:spcAft>
            </a:pPr>
            <a:r>
              <a:rPr lang="en-GB" sz="2000" dirty="0" smtClean="0"/>
              <a:t>All study groups</a:t>
            </a:r>
          </a:p>
          <a:p>
            <a:pPr algn="justLow">
              <a:lnSpc>
                <a:spcPct val="90000"/>
              </a:lnSpc>
              <a:spcAft>
                <a:spcPct val="40000"/>
              </a:spcAft>
            </a:pPr>
            <a:r>
              <a:rPr lang="en-GB" sz="2400" dirty="0" smtClean="0"/>
              <a:t>Associates </a:t>
            </a:r>
            <a:r>
              <a:rPr lang="en-GB" sz="2400" b="1" dirty="0" smtClean="0"/>
              <a:t>171</a:t>
            </a:r>
          </a:p>
          <a:p>
            <a:pPr lvl="1" algn="justLow">
              <a:lnSpc>
                <a:spcPct val="90000"/>
              </a:lnSpc>
              <a:spcAft>
                <a:spcPct val="40000"/>
              </a:spcAft>
            </a:pPr>
            <a:r>
              <a:rPr lang="en-GB" sz="2000" dirty="0" smtClean="0"/>
              <a:t>one </a:t>
            </a:r>
            <a:r>
              <a:rPr lang="en-GB" sz="2000" dirty="0"/>
              <a:t>s</a:t>
            </a:r>
            <a:r>
              <a:rPr lang="en-GB" sz="2000" dirty="0" smtClean="0"/>
              <a:t>tudy Group only</a:t>
            </a:r>
          </a:p>
          <a:p>
            <a:pPr algn="justLow">
              <a:lnSpc>
                <a:spcPct val="90000"/>
              </a:lnSpc>
              <a:spcAft>
                <a:spcPct val="40000"/>
              </a:spcAft>
            </a:pPr>
            <a:r>
              <a:rPr lang="en-GB" sz="2400" dirty="0"/>
              <a:t>ITU-T Academia </a:t>
            </a:r>
            <a:r>
              <a:rPr lang="en-GB" sz="2400" b="1" dirty="0" smtClean="0"/>
              <a:t>132</a:t>
            </a:r>
            <a:endParaRPr lang="en-GB" sz="2400" b="1" dirty="0"/>
          </a:p>
          <a:p>
            <a:pPr lvl="1" algn="justLow">
              <a:lnSpc>
                <a:spcPct val="90000"/>
              </a:lnSpc>
              <a:spcAft>
                <a:spcPct val="40000"/>
              </a:spcAft>
            </a:pPr>
            <a:r>
              <a:rPr lang="en-GB" sz="2000" dirty="0" smtClean="0"/>
              <a:t>All study groups</a:t>
            </a:r>
            <a:endParaRPr lang="en-GB" sz="2000" dirty="0"/>
          </a:p>
          <a:p>
            <a:pPr algn="justLow">
              <a:lnSpc>
                <a:spcPct val="90000"/>
              </a:lnSpc>
              <a:spcAft>
                <a:spcPct val="40000"/>
              </a:spcAft>
            </a:pPr>
            <a:r>
              <a:rPr lang="en-GB" sz="2400" dirty="0" smtClean="0">
                <a:hlinkClick r:id="rId3"/>
              </a:rPr>
              <a:t>http://itu.int/members</a:t>
            </a:r>
            <a:r>
              <a:rPr lang="en-GB" sz="2400" dirty="0" smtClean="0"/>
              <a:t> </a:t>
            </a:r>
          </a:p>
          <a:p>
            <a:pPr algn="justLow">
              <a:lnSpc>
                <a:spcPct val="90000"/>
              </a:lnSpc>
              <a:spcAft>
                <a:spcPct val="40000"/>
              </a:spcAft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098724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87650"/>
            <a:ext cx="7772400" cy="641350"/>
          </a:xfrm>
        </p:spPr>
        <p:txBody>
          <a:bodyPr/>
          <a:lstStyle/>
          <a:p>
            <a:r>
              <a:rPr lang="en-US" smtClean="0"/>
              <a:t>ITU-T and Academia</a:t>
            </a:r>
          </a:p>
        </p:txBody>
      </p:sp>
    </p:spTree>
    <p:extLst>
      <p:ext uri="{BB962C8B-B14F-4D97-AF65-F5344CB8AC3E}">
        <p14:creationId xmlns:p14="http://schemas.microsoft.com/office/powerpoint/2010/main" val="724617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Number Placeholder 3"/>
          <p:cNvSpPr txBox="1">
            <a:spLocks noGrp="1"/>
          </p:cNvSpPr>
          <p:nvPr/>
        </p:nvSpPr>
        <p:spPr bwMode="auto">
          <a:xfrm>
            <a:off x="7099300" y="6559550"/>
            <a:ext cx="2133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fld id="{C5F448DC-FBD4-461B-BC95-FE0BB3DE9008}" type="slidenum">
              <a:rPr lang="en-US" sz="1000">
                <a:solidFill>
                  <a:srgbClr val="5C5C5C"/>
                </a:solidFill>
                <a:latin typeface="Verdana" pitchFamily="34" charset="0"/>
                <a:cs typeface="Arial" pitchFamily="34" charset="0"/>
              </a:rPr>
              <a:pPr algn="r" eaLnBrk="0" hangingPunct="0"/>
              <a:t>21</a:t>
            </a:fld>
            <a:endParaRPr lang="en-US" sz="1000">
              <a:solidFill>
                <a:srgbClr val="5C5C5C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549275"/>
            <a:ext cx="7772400" cy="641350"/>
          </a:xfrm>
          <a:noFill/>
        </p:spPr>
        <p:txBody>
          <a:bodyPr/>
          <a:lstStyle/>
          <a:p>
            <a:r>
              <a:rPr lang="en-US" smtClean="0"/>
              <a:t>Why Involving Academia?</a:t>
            </a:r>
          </a:p>
        </p:txBody>
      </p:sp>
      <p:sp>
        <p:nvSpPr>
          <p:cNvPr id="19046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92263"/>
            <a:ext cx="8351837" cy="3671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Increase academic participation in ITU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Students of today are the people who will shape the technology world of tomorrow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Capture new work (innovations in ICT) for the standardization marketplace.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Universities and R&amp;D institutions are an important pool of innovation.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  <a:p>
            <a:pPr lvl="1">
              <a:lnSpc>
                <a:spcPct val="90000"/>
              </a:lnSpc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449023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84" name="Group 68"/>
          <p:cNvGrpSpPr>
            <a:grpSpLocks/>
          </p:cNvGrpSpPr>
          <p:nvPr/>
        </p:nvGrpSpPr>
        <p:grpSpPr bwMode="auto">
          <a:xfrm>
            <a:off x="1651000" y="1268413"/>
            <a:ext cx="7024688" cy="4775200"/>
            <a:chOff x="981" y="845"/>
            <a:chExt cx="4425" cy="3008"/>
          </a:xfrm>
        </p:grpSpPr>
        <p:sp>
          <p:nvSpPr>
            <p:cNvPr id="188423" name="AutoShape 6"/>
            <p:cNvSpPr>
              <a:spLocks noChangeAspect="1" noChangeArrowheads="1"/>
            </p:cNvSpPr>
            <p:nvPr/>
          </p:nvSpPr>
          <p:spPr bwMode="auto">
            <a:xfrm>
              <a:off x="981" y="845"/>
              <a:ext cx="4425" cy="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2400">
                <a:solidFill>
                  <a:srgbClr val="5C5C5C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188437" name="Rectangle 20"/>
            <p:cNvSpPr>
              <a:spLocks noChangeArrowheads="1"/>
            </p:cNvSpPr>
            <p:nvPr/>
          </p:nvSpPr>
          <p:spPr bwMode="auto">
            <a:xfrm>
              <a:off x="4212" y="1128"/>
              <a:ext cx="5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altLang="zh-CN" sz="2000" b="1">
                  <a:solidFill>
                    <a:srgbClr val="808080"/>
                  </a:solidFill>
                  <a:latin typeface="Verdana" pitchFamily="34" charset="0"/>
                  <a:ea typeface="SimSun" pitchFamily="2" charset="-122"/>
                  <a:cs typeface="Times New Roman" pitchFamily="18" charset="0"/>
                </a:rPr>
                <a:t>New</a:t>
              </a:r>
              <a:endParaRPr lang="en-US" sz="2000" b="1">
                <a:solidFill>
                  <a:srgbClr val="808080"/>
                </a:solidFill>
                <a:latin typeface="Verdana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88438" name="Rectangle 21"/>
            <p:cNvSpPr>
              <a:spLocks noChangeArrowheads="1"/>
            </p:cNvSpPr>
            <p:nvPr/>
          </p:nvSpPr>
          <p:spPr bwMode="auto">
            <a:xfrm>
              <a:off x="3844" y="1355"/>
              <a:ext cx="136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altLang="zh-CN" sz="2000" b="1">
                  <a:solidFill>
                    <a:srgbClr val="808080"/>
                  </a:solidFill>
                  <a:latin typeface="Verdana" pitchFamily="34" charset="0"/>
                  <a:ea typeface="SimSun" pitchFamily="2" charset="-122"/>
                  <a:cs typeface="Times New Roman" pitchFamily="18" charset="0"/>
                </a:rPr>
                <a:t>Topics for SGs</a:t>
              </a:r>
              <a:endParaRPr lang="en-US" sz="2000" b="1">
                <a:solidFill>
                  <a:srgbClr val="808080"/>
                </a:solidFill>
                <a:latin typeface="Verdana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95620" name="Freeform 36"/>
            <p:cNvSpPr>
              <a:spLocks/>
            </p:cNvSpPr>
            <p:nvPr/>
          </p:nvSpPr>
          <p:spPr bwMode="auto">
            <a:xfrm>
              <a:off x="3106" y="1187"/>
              <a:ext cx="602" cy="248"/>
            </a:xfrm>
            <a:custGeom>
              <a:avLst/>
              <a:gdLst/>
              <a:ahLst/>
              <a:cxnLst>
                <a:cxn ang="0">
                  <a:pos x="64" y="249"/>
                </a:cxn>
                <a:cxn ang="0">
                  <a:pos x="127" y="232"/>
                </a:cxn>
                <a:cxn ang="0">
                  <a:pos x="192" y="218"/>
                </a:cxn>
                <a:cxn ang="0">
                  <a:pos x="256" y="211"/>
                </a:cxn>
                <a:cxn ang="0">
                  <a:pos x="321" y="208"/>
                </a:cxn>
                <a:cxn ang="0">
                  <a:pos x="386" y="211"/>
                </a:cxn>
                <a:cxn ang="0">
                  <a:pos x="450" y="218"/>
                </a:cxn>
                <a:cxn ang="0">
                  <a:pos x="515" y="232"/>
                </a:cxn>
                <a:cxn ang="0">
                  <a:pos x="578" y="249"/>
                </a:cxn>
                <a:cxn ang="0">
                  <a:pos x="642" y="51"/>
                </a:cxn>
                <a:cxn ang="0">
                  <a:pos x="564" y="29"/>
                </a:cxn>
                <a:cxn ang="0">
                  <a:pos x="484" y="14"/>
                </a:cxn>
                <a:cxn ang="0">
                  <a:pos x="403" y="4"/>
                </a:cxn>
                <a:cxn ang="0">
                  <a:pos x="321" y="0"/>
                </a:cxn>
                <a:cxn ang="0">
                  <a:pos x="239" y="4"/>
                </a:cxn>
                <a:cxn ang="0">
                  <a:pos x="158" y="14"/>
                </a:cxn>
                <a:cxn ang="0">
                  <a:pos x="78" y="29"/>
                </a:cxn>
                <a:cxn ang="0">
                  <a:pos x="0" y="51"/>
                </a:cxn>
                <a:cxn ang="0">
                  <a:pos x="64" y="249"/>
                </a:cxn>
              </a:cxnLst>
              <a:rect l="0" t="0" r="r" b="b"/>
              <a:pathLst>
                <a:path w="642" h="249">
                  <a:moveTo>
                    <a:pt x="64" y="249"/>
                  </a:moveTo>
                  <a:lnTo>
                    <a:pt x="127" y="232"/>
                  </a:lnTo>
                  <a:lnTo>
                    <a:pt x="192" y="218"/>
                  </a:lnTo>
                  <a:lnTo>
                    <a:pt x="256" y="211"/>
                  </a:lnTo>
                  <a:lnTo>
                    <a:pt x="321" y="208"/>
                  </a:lnTo>
                  <a:lnTo>
                    <a:pt x="386" y="211"/>
                  </a:lnTo>
                  <a:lnTo>
                    <a:pt x="450" y="218"/>
                  </a:lnTo>
                  <a:lnTo>
                    <a:pt x="515" y="232"/>
                  </a:lnTo>
                  <a:lnTo>
                    <a:pt x="578" y="249"/>
                  </a:lnTo>
                  <a:lnTo>
                    <a:pt x="642" y="51"/>
                  </a:lnTo>
                  <a:lnTo>
                    <a:pt x="564" y="29"/>
                  </a:lnTo>
                  <a:lnTo>
                    <a:pt x="484" y="14"/>
                  </a:lnTo>
                  <a:lnTo>
                    <a:pt x="403" y="4"/>
                  </a:lnTo>
                  <a:lnTo>
                    <a:pt x="321" y="0"/>
                  </a:lnTo>
                  <a:lnTo>
                    <a:pt x="239" y="4"/>
                  </a:lnTo>
                  <a:lnTo>
                    <a:pt x="158" y="14"/>
                  </a:lnTo>
                  <a:lnTo>
                    <a:pt x="78" y="29"/>
                  </a:lnTo>
                  <a:lnTo>
                    <a:pt x="0" y="51"/>
                  </a:lnTo>
                  <a:lnTo>
                    <a:pt x="64" y="249"/>
                  </a:lnTo>
                  <a:close/>
                </a:path>
              </a:pathLst>
            </a:custGeom>
            <a:solidFill>
              <a:srgbClr val="99CC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l" eaLnBrk="0" hangingPunct="0">
                <a:defRPr/>
              </a:pPr>
              <a:endParaRPr lang="en-US" sz="2400">
                <a:solidFill>
                  <a:srgbClr val="5C5C5C"/>
                </a:solidFill>
                <a:latin typeface="Verdana" pitchFamily="34" charset="0"/>
                <a:cs typeface="Arial" pitchFamily="34" charset="0"/>
              </a:endParaRPr>
            </a:p>
          </p:txBody>
        </p:sp>
        <p:grpSp>
          <p:nvGrpSpPr>
            <p:cNvPr id="188454" name="Group 37"/>
            <p:cNvGrpSpPr>
              <a:grpSpLocks/>
            </p:cNvGrpSpPr>
            <p:nvPr/>
          </p:nvGrpSpPr>
          <p:grpSpPr bwMode="auto">
            <a:xfrm>
              <a:off x="3255" y="1245"/>
              <a:ext cx="340" cy="114"/>
              <a:chOff x="3807" y="1686"/>
              <a:chExt cx="363" cy="114"/>
            </a:xfrm>
          </p:grpSpPr>
          <p:sp>
            <p:nvSpPr>
              <p:cNvPr id="188455" name="Freeform 38"/>
              <p:cNvSpPr>
                <a:spLocks/>
              </p:cNvSpPr>
              <p:nvPr/>
            </p:nvSpPr>
            <p:spPr bwMode="auto">
              <a:xfrm>
                <a:off x="3807" y="1724"/>
                <a:ext cx="247" cy="52"/>
              </a:xfrm>
              <a:custGeom>
                <a:avLst/>
                <a:gdLst>
                  <a:gd name="T0" fmla="*/ 244 w 247"/>
                  <a:gd name="T1" fmla="*/ 32 h 52"/>
                  <a:gd name="T2" fmla="*/ 247 w 247"/>
                  <a:gd name="T3" fmla="*/ 1 h 52"/>
                  <a:gd name="T4" fmla="*/ 218 w 247"/>
                  <a:gd name="T5" fmla="*/ 0 h 52"/>
                  <a:gd name="T6" fmla="*/ 191 w 247"/>
                  <a:gd name="T7" fmla="*/ 0 h 52"/>
                  <a:gd name="T8" fmla="*/ 167 w 247"/>
                  <a:gd name="T9" fmla="*/ 0 h 52"/>
                  <a:gd name="T10" fmla="*/ 140 w 247"/>
                  <a:gd name="T11" fmla="*/ 1 h 52"/>
                  <a:gd name="T12" fmla="*/ 85 w 247"/>
                  <a:gd name="T13" fmla="*/ 8 h 52"/>
                  <a:gd name="T14" fmla="*/ 60 w 247"/>
                  <a:gd name="T15" fmla="*/ 12 h 52"/>
                  <a:gd name="T16" fmla="*/ 36 w 247"/>
                  <a:gd name="T17" fmla="*/ 15 h 52"/>
                  <a:gd name="T18" fmla="*/ 17 w 247"/>
                  <a:gd name="T19" fmla="*/ 18 h 52"/>
                  <a:gd name="T20" fmla="*/ 12 w 247"/>
                  <a:gd name="T21" fmla="*/ 20 h 52"/>
                  <a:gd name="T22" fmla="*/ 0 w 247"/>
                  <a:gd name="T23" fmla="*/ 23 h 52"/>
                  <a:gd name="T24" fmla="*/ 7 w 247"/>
                  <a:gd name="T25" fmla="*/ 52 h 52"/>
                  <a:gd name="T26" fmla="*/ 24 w 247"/>
                  <a:gd name="T27" fmla="*/ 49 h 52"/>
                  <a:gd name="T28" fmla="*/ 17 w 247"/>
                  <a:gd name="T29" fmla="*/ 34 h 52"/>
                  <a:gd name="T30" fmla="*/ 17 w 247"/>
                  <a:gd name="T31" fmla="*/ 49 h 52"/>
                  <a:gd name="T32" fmla="*/ 36 w 247"/>
                  <a:gd name="T33" fmla="*/ 46 h 52"/>
                  <a:gd name="T34" fmla="*/ 60 w 247"/>
                  <a:gd name="T35" fmla="*/ 42 h 52"/>
                  <a:gd name="T36" fmla="*/ 85 w 247"/>
                  <a:gd name="T37" fmla="*/ 39 h 52"/>
                  <a:gd name="T38" fmla="*/ 140 w 247"/>
                  <a:gd name="T39" fmla="*/ 32 h 52"/>
                  <a:gd name="T40" fmla="*/ 167 w 247"/>
                  <a:gd name="T41" fmla="*/ 30 h 52"/>
                  <a:gd name="T42" fmla="*/ 191 w 247"/>
                  <a:gd name="T43" fmla="*/ 30 h 52"/>
                  <a:gd name="T44" fmla="*/ 218 w 247"/>
                  <a:gd name="T45" fmla="*/ 30 h 52"/>
                  <a:gd name="T46" fmla="*/ 244 w 247"/>
                  <a:gd name="T47" fmla="*/ 32 h 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7"/>
                  <a:gd name="T73" fmla="*/ 0 h 52"/>
                  <a:gd name="T74" fmla="*/ 247 w 247"/>
                  <a:gd name="T75" fmla="*/ 52 h 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7" h="52">
                    <a:moveTo>
                      <a:pt x="244" y="32"/>
                    </a:moveTo>
                    <a:lnTo>
                      <a:pt x="247" y="1"/>
                    </a:lnTo>
                    <a:lnTo>
                      <a:pt x="218" y="0"/>
                    </a:lnTo>
                    <a:lnTo>
                      <a:pt x="191" y="0"/>
                    </a:lnTo>
                    <a:lnTo>
                      <a:pt x="167" y="0"/>
                    </a:lnTo>
                    <a:lnTo>
                      <a:pt x="140" y="1"/>
                    </a:lnTo>
                    <a:lnTo>
                      <a:pt x="85" y="8"/>
                    </a:lnTo>
                    <a:lnTo>
                      <a:pt x="60" y="12"/>
                    </a:lnTo>
                    <a:lnTo>
                      <a:pt x="36" y="15"/>
                    </a:lnTo>
                    <a:lnTo>
                      <a:pt x="17" y="18"/>
                    </a:lnTo>
                    <a:lnTo>
                      <a:pt x="12" y="20"/>
                    </a:lnTo>
                    <a:lnTo>
                      <a:pt x="0" y="23"/>
                    </a:lnTo>
                    <a:lnTo>
                      <a:pt x="7" y="52"/>
                    </a:lnTo>
                    <a:lnTo>
                      <a:pt x="24" y="49"/>
                    </a:lnTo>
                    <a:lnTo>
                      <a:pt x="17" y="34"/>
                    </a:lnTo>
                    <a:lnTo>
                      <a:pt x="17" y="49"/>
                    </a:lnTo>
                    <a:lnTo>
                      <a:pt x="36" y="46"/>
                    </a:lnTo>
                    <a:lnTo>
                      <a:pt x="60" y="42"/>
                    </a:lnTo>
                    <a:lnTo>
                      <a:pt x="85" y="39"/>
                    </a:lnTo>
                    <a:lnTo>
                      <a:pt x="140" y="32"/>
                    </a:lnTo>
                    <a:lnTo>
                      <a:pt x="167" y="30"/>
                    </a:lnTo>
                    <a:lnTo>
                      <a:pt x="191" y="30"/>
                    </a:lnTo>
                    <a:lnTo>
                      <a:pt x="218" y="30"/>
                    </a:lnTo>
                    <a:lnTo>
                      <a:pt x="244" y="3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buClr>
                    <a:srgbClr val="5C5C5C"/>
                  </a:buClr>
                  <a:buFont typeface="Arial" pitchFamily="34" charset="0"/>
                  <a:buNone/>
                </a:pPr>
                <a:endParaRPr lang="en-AU" sz="16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456" name="Freeform 39"/>
              <p:cNvSpPr>
                <a:spLocks/>
              </p:cNvSpPr>
              <p:nvPr/>
            </p:nvSpPr>
            <p:spPr bwMode="auto">
              <a:xfrm>
                <a:off x="4044" y="1686"/>
                <a:ext cx="126" cy="114"/>
              </a:xfrm>
              <a:custGeom>
                <a:avLst/>
                <a:gdLst>
                  <a:gd name="T0" fmla="*/ 0 w 126"/>
                  <a:gd name="T1" fmla="*/ 114 h 114"/>
                  <a:gd name="T2" fmla="*/ 126 w 126"/>
                  <a:gd name="T3" fmla="*/ 78 h 114"/>
                  <a:gd name="T4" fmla="*/ 20 w 126"/>
                  <a:gd name="T5" fmla="*/ 0 h 114"/>
                  <a:gd name="T6" fmla="*/ 0 w 126"/>
                  <a:gd name="T7" fmla="*/ 114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14"/>
                  <a:gd name="T14" fmla="*/ 126 w 126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14">
                    <a:moveTo>
                      <a:pt x="0" y="114"/>
                    </a:moveTo>
                    <a:lnTo>
                      <a:pt x="126" y="78"/>
                    </a:lnTo>
                    <a:lnTo>
                      <a:pt x="20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buClr>
                    <a:srgbClr val="5C5C5C"/>
                  </a:buClr>
                  <a:buFont typeface="Arial" pitchFamily="34" charset="0"/>
                  <a:buNone/>
                </a:pPr>
                <a:endParaRPr lang="en-AU" sz="16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95635" name="Freeform 51"/>
            <p:cNvSpPr>
              <a:spLocks/>
            </p:cNvSpPr>
            <p:nvPr/>
          </p:nvSpPr>
          <p:spPr bwMode="auto">
            <a:xfrm rot="15216628">
              <a:off x="3672" y="1670"/>
              <a:ext cx="270" cy="299"/>
            </a:xfrm>
            <a:custGeom>
              <a:avLst/>
              <a:gdLst/>
              <a:ahLst/>
              <a:cxnLst>
                <a:cxn ang="0">
                  <a:pos x="257" y="157"/>
                </a:cxn>
                <a:cxn ang="0">
                  <a:pos x="216" y="187"/>
                </a:cxn>
                <a:cxn ang="0">
                  <a:pos x="82" y="0"/>
                </a:cxn>
                <a:cxn ang="0">
                  <a:pos x="0" y="60"/>
                </a:cxn>
                <a:cxn ang="0">
                  <a:pos x="133" y="247"/>
                </a:cxn>
                <a:cxn ang="0">
                  <a:pos x="92" y="277"/>
                </a:cxn>
                <a:cxn ang="0">
                  <a:pos x="219" y="279"/>
                </a:cxn>
                <a:cxn ang="0">
                  <a:pos x="257" y="157"/>
                </a:cxn>
              </a:cxnLst>
              <a:rect l="0" t="0" r="r" b="b"/>
              <a:pathLst>
                <a:path w="257" h="279">
                  <a:moveTo>
                    <a:pt x="257" y="157"/>
                  </a:moveTo>
                  <a:lnTo>
                    <a:pt x="216" y="187"/>
                  </a:lnTo>
                  <a:lnTo>
                    <a:pt x="82" y="0"/>
                  </a:lnTo>
                  <a:lnTo>
                    <a:pt x="0" y="60"/>
                  </a:lnTo>
                  <a:lnTo>
                    <a:pt x="133" y="247"/>
                  </a:lnTo>
                  <a:lnTo>
                    <a:pt x="92" y="277"/>
                  </a:lnTo>
                  <a:lnTo>
                    <a:pt x="219" y="279"/>
                  </a:lnTo>
                  <a:lnTo>
                    <a:pt x="257" y="157"/>
                  </a:lnTo>
                  <a:close/>
                </a:path>
              </a:pathLst>
            </a:custGeom>
            <a:solidFill>
              <a:srgbClr val="3333CC"/>
            </a:solidFill>
            <a:ln w="7938">
              <a:solidFill>
                <a:srgbClr val="FFFF99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l" eaLnBrk="0" hangingPunct="0">
                <a:defRPr/>
              </a:pPr>
              <a:endParaRPr lang="en-US" sz="2400">
                <a:solidFill>
                  <a:srgbClr val="5C5C5C"/>
                </a:solidFill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188418" name="Slide Number Placeholder 2"/>
          <p:cNvSpPr txBox="1">
            <a:spLocks noGrp="1"/>
          </p:cNvSpPr>
          <p:nvPr/>
        </p:nvSpPr>
        <p:spPr bwMode="auto">
          <a:xfrm>
            <a:off x="7099300" y="6559550"/>
            <a:ext cx="2133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fld id="{1B1AB17B-EAE6-4CC6-851E-63FB7B1C431E}" type="slidenum">
              <a:rPr lang="en-US" sz="1000">
                <a:solidFill>
                  <a:srgbClr val="5C5C5C"/>
                </a:solidFill>
                <a:latin typeface="Verdana" pitchFamily="34" charset="0"/>
                <a:cs typeface="Arial" pitchFamily="34" charset="0"/>
              </a:rPr>
              <a:pPr algn="r" eaLnBrk="0" hangingPunct="0"/>
              <a:t>22</a:t>
            </a:fld>
            <a:endParaRPr lang="en-US" sz="1000">
              <a:solidFill>
                <a:srgbClr val="5C5C5C"/>
              </a:solidFill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188491" name="Group 75"/>
          <p:cNvGrpSpPr>
            <a:grpSpLocks/>
          </p:cNvGrpSpPr>
          <p:nvPr/>
        </p:nvGrpSpPr>
        <p:grpSpPr bwMode="auto">
          <a:xfrm>
            <a:off x="4660900" y="2659063"/>
            <a:ext cx="3476625" cy="3484562"/>
            <a:chOff x="2936" y="1675"/>
            <a:chExt cx="2190" cy="2195"/>
          </a:xfrm>
        </p:grpSpPr>
        <p:sp>
          <p:nvSpPr>
            <p:cNvPr id="195636" name="Freeform 52"/>
            <p:cNvSpPr>
              <a:spLocks/>
            </p:cNvSpPr>
            <p:nvPr/>
          </p:nvSpPr>
          <p:spPr bwMode="auto">
            <a:xfrm rot="2094960">
              <a:off x="3255" y="3051"/>
              <a:ext cx="255" cy="316"/>
            </a:xfrm>
            <a:custGeom>
              <a:avLst/>
              <a:gdLst/>
              <a:ahLst/>
              <a:cxnLst>
                <a:cxn ang="0">
                  <a:pos x="257" y="157"/>
                </a:cxn>
                <a:cxn ang="0">
                  <a:pos x="216" y="187"/>
                </a:cxn>
                <a:cxn ang="0">
                  <a:pos x="82" y="0"/>
                </a:cxn>
                <a:cxn ang="0">
                  <a:pos x="0" y="60"/>
                </a:cxn>
                <a:cxn ang="0">
                  <a:pos x="133" y="247"/>
                </a:cxn>
                <a:cxn ang="0">
                  <a:pos x="92" y="277"/>
                </a:cxn>
                <a:cxn ang="0">
                  <a:pos x="219" y="279"/>
                </a:cxn>
                <a:cxn ang="0">
                  <a:pos x="257" y="157"/>
                </a:cxn>
              </a:cxnLst>
              <a:rect l="0" t="0" r="r" b="b"/>
              <a:pathLst>
                <a:path w="257" h="279">
                  <a:moveTo>
                    <a:pt x="257" y="157"/>
                  </a:moveTo>
                  <a:lnTo>
                    <a:pt x="216" y="187"/>
                  </a:lnTo>
                  <a:lnTo>
                    <a:pt x="82" y="0"/>
                  </a:lnTo>
                  <a:lnTo>
                    <a:pt x="0" y="60"/>
                  </a:lnTo>
                  <a:lnTo>
                    <a:pt x="133" y="247"/>
                  </a:lnTo>
                  <a:lnTo>
                    <a:pt x="92" y="277"/>
                  </a:lnTo>
                  <a:lnTo>
                    <a:pt x="219" y="279"/>
                  </a:lnTo>
                  <a:lnTo>
                    <a:pt x="257" y="157"/>
                  </a:lnTo>
                  <a:close/>
                </a:path>
              </a:pathLst>
            </a:custGeom>
            <a:solidFill>
              <a:srgbClr val="3333CC"/>
            </a:solidFill>
            <a:ln w="7938">
              <a:solidFill>
                <a:srgbClr val="FFFF99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l" eaLnBrk="0" hangingPunct="0">
                <a:defRPr/>
              </a:pPr>
              <a:endParaRPr lang="en-US" sz="2400">
                <a:solidFill>
                  <a:srgbClr val="5C5C5C"/>
                </a:solidFill>
                <a:latin typeface="Verdana" pitchFamily="34" charset="0"/>
                <a:cs typeface="Arial" pitchFamily="34" charset="0"/>
              </a:endParaRPr>
            </a:p>
          </p:txBody>
        </p:sp>
        <p:grpSp>
          <p:nvGrpSpPr>
            <p:cNvPr id="188487" name="Group 71"/>
            <p:cNvGrpSpPr>
              <a:grpSpLocks/>
            </p:cNvGrpSpPr>
            <p:nvPr/>
          </p:nvGrpSpPr>
          <p:grpSpPr bwMode="auto">
            <a:xfrm>
              <a:off x="2936" y="1675"/>
              <a:ext cx="2190" cy="2195"/>
              <a:chOff x="2936" y="1675"/>
              <a:chExt cx="2190" cy="2195"/>
            </a:xfrm>
          </p:grpSpPr>
          <p:grpSp>
            <p:nvGrpSpPr>
              <p:cNvPr id="188486" name="Group 70"/>
              <p:cNvGrpSpPr>
                <a:grpSpLocks/>
              </p:cNvGrpSpPr>
              <p:nvPr/>
            </p:nvGrpSpPr>
            <p:grpSpPr bwMode="auto">
              <a:xfrm>
                <a:off x="4195" y="2478"/>
                <a:ext cx="931" cy="434"/>
                <a:chOff x="4195" y="2614"/>
                <a:chExt cx="931" cy="434"/>
              </a:xfrm>
            </p:grpSpPr>
            <p:sp>
              <p:nvSpPr>
                <p:cNvPr id="188421" name="Oval 4"/>
                <p:cNvSpPr>
                  <a:spLocks noChangeArrowheads="1"/>
                </p:cNvSpPr>
                <p:nvPr/>
              </p:nvSpPr>
              <p:spPr bwMode="auto">
                <a:xfrm>
                  <a:off x="4332" y="2659"/>
                  <a:ext cx="120" cy="38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round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00"/>
                  </a:extrusionClr>
                </a:sp3d>
              </p:spPr>
              <p:txBody>
                <a:bodyPr wrap="none" lIns="90000" tIns="46800" rIns="90000" bIns="46800" anchor="ctr">
                  <a:spAutoFit/>
                  <a:flatTx/>
                </a:bodyPr>
                <a:lstStyle/>
                <a:p>
                  <a:pPr algn="l" eaLnBrk="0" hangingPunct="0"/>
                  <a:endParaRPr lang="en-US" sz="2400">
                    <a:solidFill>
                      <a:srgbClr val="5C5C5C"/>
                    </a:solidFill>
                    <a:latin typeface="Verdan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591" name="Rectangle 7"/>
                <p:cNvSpPr>
                  <a:spLocks noChangeArrowheads="1"/>
                </p:cNvSpPr>
                <p:nvPr/>
              </p:nvSpPr>
              <p:spPr bwMode="auto">
                <a:xfrm>
                  <a:off x="4195" y="2614"/>
                  <a:ext cx="931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altLang="zh-CN" sz="22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ea typeface="SimSun" pitchFamily="2" charset="-122"/>
                      <a:cs typeface="Times New Roman" pitchFamily="18" charset="0"/>
                    </a:rPr>
                    <a:t>ITU-T</a:t>
                  </a:r>
                </a:p>
                <a:p>
                  <a:r>
                    <a:rPr lang="en-US" altLang="zh-CN" sz="22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ea typeface="SimSun" pitchFamily="2" charset="-122"/>
                      <a:cs typeface="Times New Roman" pitchFamily="18" charset="0"/>
                    </a:rPr>
                    <a:t>Relevance</a:t>
                  </a:r>
                  <a:endParaRPr lang="en-US" sz="2400">
                    <a:solidFill>
                      <a:srgbClr val="5C5C5C"/>
                    </a:solidFill>
                    <a:latin typeface="Verdana" pitchFamily="34" charset="0"/>
                    <a:ea typeface="SimSun" pitchFamily="2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8440" name="Group 23"/>
              <p:cNvGrpSpPr>
                <a:grpSpLocks/>
              </p:cNvGrpSpPr>
              <p:nvPr/>
            </p:nvGrpSpPr>
            <p:grpSpPr bwMode="auto">
              <a:xfrm>
                <a:off x="2936" y="3444"/>
                <a:ext cx="1010" cy="426"/>
                <a:chOff x="7464" y="16233"/>
                <a:chExt cx="1855" cy="755"/>
              </a:xfrm>
            </p:grpSpPr>
            <p:sp>
              <p:nvSpPr>
                <p:cNvPr id="188441" name="Rectangle 24"/>
                <p:cNvSpPr>
                  <a:spLocks noChangeArrowheads="1"/>
                </p:cNvSpPr>
                <p:nvPr/>
              </p:nvSpPr>
              <p:spPr bwMode="auto">
                <a:xfrm>
                  <a:off x="7797" y="16233"/>
                  <a:ext cx="1148" cy="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/>
                  <a:r>
                    <a:rPr lang="en-US" altLang="zh-CN" sz="1600" b="1">
                      <a:solidFill>
                        <a:srgbClr val="808080"/>
                      </a:solidFill>
                      <a:latin typeface="Times New Roman" pitchFamily="18" charset="0"/>
                      <a:ea typeface="SimSun" pitchFamily="2" charset="-122"/>
                      <a:cs typeface="Times New Roman" pitchFamily="18" charset="0"/>
                    </a:rPr>
                    <a:t>Increased</a:t>
                  </a:r>
                  <a:endParaRPr lang="en-US" sz="2400">
                    <a:solidFill>
                      <a:srgbClr val="808080"/>
                    </a:solidFill>
                    <a:latin typeface="Verdana" pitchFamily="34" charset="0"/>
                    <a:ea typeface="SimSun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8442" name="Rectangle 25"/>
                <p:cNvSpPr>
                  <a:spLocks noChangeArrowheads="1"/>
                </p:cNvSpPr>
                <p:nvPr/>
              </p:nvSpPr>
              <p:spPr bwMode="auto">
                <a:xfrm>
                  <a:off x="7464" y="16582"/>
                  <a:ext cx="1855" cy="4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/>
                  <a:r>
                    <a:rPr lang="en-US" altLang="zh-CN" sz="1900" b="1">
                      <a:solidFill>
                        <a:srgbClr val="808080"/>
                      </a:solidFill>
                      <a:latin typeface="Times New Roman" pitchFamily="18" charset="0"/>
                      <a:ea typeface="SimSun" pitchFamily="2" charset="-122"/>
                      <a:cs typeface="Times New Roman" pitchFamily="18" charset="0"/>
                    </a:rPr>
                    <a:t>Participation</a:t>
                  </a:r>
                  <a:endParaRPr lang="en-US" sz="2400">
                    <a:solidFill>
                      <a:srgbClr val="808080"/>
                    </a:solidFill>
                    <a:latin typeface="Verdana" pitchFamily="34" charset="0"/>
                    <a:ea typeface="SimSun" pitchFamily="2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5624" name="Freeform 40"/>
              <p:cNvSpPr>
                <a:spLocks/>
              </p:cNvSpPr>
              <p:nvPr/>
            </p:nvSpPr>
            <p:spPr bwMode="auto">
              <a:xfrm rot="-224320">
                <a:off x="4174" y="1675"/>
                <a:ext cx="345" cy="610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35" y="177"/>
                  </a:cxn>
                  <a:cxn ang="0">
                    <a:pos x="68" y="235"/>
                  </a:cxn>
                  <a:cxn ang="0">
                    <a:pos x="97" y="294"/>
                  </a:cxn>
                  <a:cxn ang="0">
                    <a:pos x="119" y="356"/>
                  </a:cxn>
                  <a:cxn ang="0">
                    <a:pos x="137" y="418"/>
                  </a:cxn>
                  <a:cxn ang="0">
                    <a:pos x="149" y="483"/>
                  </a:cxn>
                  <a:cxn ang="0">
                    <a:pos x="158" y="548"/>
                  </a:cxn>
                  <a:cxn ang="0">
                    <a:pos x="160" y="612"/>
                  </a:cxn>
                  <a:cxn ang="0">
                    <a:pos x="367" y="612"/>
                  </a:cxn>
                  <a:cxn ang="0">
                    <a:pos x="364" y="531"/>
                  </a:cxn>
                  <a:cxn ang="0">
                    <a:pos x="355" y="449"/>
                  </a:cxn>
                  <a:cxn ang="0">
                    <a:pos x="338" y="369"/>
                  </a:cxn>
                  <a:cxn ang="0">
                    <a:pos x="316" y="291"/>
                  </a:cxn>
                  <a:cxn ang="0">
                    <a:pos x="287" y="214"/>
                  </a:cxn>
                  <a:cxn ang="0">
                    <a:pos x="253" y="140"/>
                  </a:cxn>
                  <a:cxn ang="0">
                    <a:pos x="214" y="68"/>
                  </a:cxn>
                  <a:cxn ang="0">
                    <a:pos x="168" y="0"/>
                  </a:cxn>
                  <a:cxn ang="0">
                    <a:pos x="0" y="123"/>
                  </a:cxn>
                </a:cxnLst>
                <a:rect l="0" t="0" r="r" b="b"/>
                <a:pathLst>
                  <a:path w="367" h="612">
                    <a:moveTo>
                      <a:pt x="0" y="123"/>
                    </a:moveTo>
                    <a:lnTo>
                      <a:pt x="35" y="177"/>
                    </a:lnTo>
                    <a:lnTo>
                      <a:pt x="68" y="235"/>
                    </a:lnTo>
                    <a:lnTo>
                      <a:pt x="97" y="294"/>
                    </a:lnTo>
                    <a:lnTo>
                      <a:pt x="119" y="356"/>
                    </a:lnTo>
                    <a:lnTo>
                      <a:pt x="137" y="418"/>
                    </a:lnTo>
                    <a:lnTo>
                      <a:pt x="149" y="483"/>
                    </a:lnTo>
                    <a:lnTo>
                      <a:pt x="158" y="548"/>
                    </a:lnTo>
                    <a:lnTo>
                      <a:pt x="160" y="612"/>
                    </a:lnTo>
                    <a:lnTo>
                      <a:pt x="367" y="612"/>
                    </a:lnTo>
                    <a:lnTo>
                      <a:pt x="364" y="531"/>
                    </a:lnTo>
                    <a:lnTo>
                      <a:pt x="355" y="449"/>
                    </a:lnTo>
                    <a:lnTo>
                      <a:pt x="338" y="369"/>
                    </a:lnTo>
                    <a:lnTo>
                      <a:pt x="316" y="291"/>
                    </a:lnTo>
                    <a:lnTo>
                      <a:pt x="287" y="214"/>
                    </a:lnTo>
                    <a:lnTo>
                      <a:pt x="253" y="140"/>
                    </a:lnTo>
                    <a:lnTo>
                      <a:pt x="214" y="68"/>
                    </a:lnTo>
                    <a:lnTo>
                      <a:pt x="168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9CCFF"/>
              </a:solidFill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2400">
                  <a:solidFill>
                    <a:srgbClr val="5C5C5C"/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  <p:grpSp>
            <p:nvGrpSpPr>
              <p:cNvPr id="188458" name="Group 41"/>
              <p:cNvGrpSpPr>
                <a:grpSpLocks/>
              </p:cNvGrpSpPr>
              <p:nvPr/>
            </p:nvGrpSpPr>
            <p:grpSpPr bwMode="auto">
              <a:xfrm rot="-224320">
                <a:off x="4309" y="1822"/>
                <a:ext cx="148" cy="352"/>
                <a:chOff x="4786" y="2207"/>
                <a:chExt cx="158" cy="354"/>
              </a:xfrm>
            </p:grpSpPr>
            <p:sp>
              <p:nvSpPr>
                <p:cNvPr id="188459" name="Freeform 42"/>
                <p:cNvSpPr>
                  <a:spLocks/>
                </p:cNvSpPr>
                <p:nvPr/>
              </p:nvSpPr>
              <p:spPr bwMode="auto">
                <a:xfrm>
                  <a:off x="4786" y="2207"/>
                  <a:ext cx="112" cy="238"/>
                </a:xfrm>
                <a:custGeom>
                  <a:avLst/>
                  <a:gdLst>
                    <a:gd name="T0" fmla="*/ 81 w 112"/>
                    <a:gd name="T1" fmla="*/ 238 h 238"/>
                    <a:gd name="T2" fmla="*/ 112 w 112"/>
                    <a:gd name="T3" fmla="*/ 234 h 238"/>
                    <a:gd name="T4" fmla="*/ 107 w 112"/>
                    <a:gd name="T5" fmla="*/ 209 h 238"/>
                    <a:gd name="T6" fmla="*/ 102 w 112"/>
                    <a:gd name="T7" fmla="*/ 178 h 238"/>
                    <a:gd name="T8" fmla="*/ 102 w 112"/>
                    <a:gd name="T9" fmla="*/ 177 h 238"/>
                    <a:gd name="T10" fmla="*/ 93 w 112"/>
                    <a:gd name="T11" fmla="*/ 151 h 238"/>
                    <a:gd name="T12" fmla="*/ 85 w 112"/>
                    <a:gd name="T13" fmla="*/ 127 h 238"/>
                    <a:gd name="T14" fmla="*/ 62 w 112"/>
                    <a:gd name="T15" fmla="*/ 76 h 238"/>
                    <a:gd name="T16" fmla="*/ 52 w 112"/>
                    <a:gd name="T17" fmla="*/ 52 h 238"/>
                    <a:gd name="T18" fmla="*/ 42 w 112"/>
                    <a:gd name="T19" fmla="*/ 30 h 238"/>
                    <a:gd name="T20" fmla="*/ 34 w 112"/>
                    <a:gd name="T21" fmla="*/ 13 h 238"/>
                    <a:gd name="T22" fmla="*/ 27 w 112"/>
                    <a:gd name="T23" fmla="*/ 0 h 238"/>
                    <a:gd name="T24" fmla="*/ 0 w 112"/>
                    <a:gd name="T25" fmla="*/ 13 h 238"/>
                    <a:gd name="T26" fmla="*/ 5 w 112"/>
                    <a:gd name="T27" fmla="*/ 25 h 238"/>
                    <a:gd name="T28" fmla="*/ 13 w 112"/>
                    <a:gd name="T29" fmla="*/ 42 h 238"/>
                    <a:gd name="T30" fmla="*/ 23 w 112"/>
                    <a:gd name="T31" fmla="*/ 64 h 238"/>
                    <a:gd name="T32" fmla="*/ 34 w 112"/>
                    <a:gd name="T33" fmla="*/ 88 h 238"/>
                    <a:gd name="T34" fmla="*/ 56 w 112"/>
                    <a:gd name="T35" fmla="*/ 139 h 238"/>
                    <a:gd name="T36" fmla="*/ 64 w 112"/>
                    <a:gd name="T37" fmla="*/ 163 h 238"/>
                    <a:gd name="T38" fmla="*/ 73 w 112"/>
                    <a:gd name="T39" fmla="*/ 185 h 238"/>
                    <a:gd name="T40" fmla="*/ 86 w 112"/>
                    <a:gd name="T41" fmla="*/ 180 h 238"/>
                    <a:gd name="T42" fmla="*/ 73 w 112"/>
                    <a:gd name="T43" fmla="*/ 183 h 238"/>
                    <a:gd name="T44" fmla="*/ 76 w 112"/>
                    <a:gd name="T45" fmla="*/ 209 h 238"/>
                    <a:gd name="T46" fmla="*/ 81 w 112"/>
                    <a:gd name="T47" fmla="*/ 238 h 23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2"/>
                    <a:gd name="T73" fmla="*/ 0 h 238"/>
                    <a:gd name="T74" fmla="*/ 112 w 112"/>
                    <a:gd name="T75" fmla="*/ 238 h 23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2" h="238">
                      <a:moveTo>
                        <a:pt x="81" y="238"/>
                      </a:moveTo>
                      <a:lnTo>
                        <a:pt x="112" y="234"/>
                      </a:lnTo>
                      <a:lnTo>
                        <a:pt x="107" y="209"/>
                      </a:lnTo>
                      <a:lnTo>
                        <a:pt x="102" y="178"/>
                      </a:lnTo>
                      <a:lnTo>
                        <a:pt x="102" y="177"/>
                      </a:lnTo>
                      <a:lnTo>
                        <a:pt x="93" y="151"/>
                      </a:lnTo>
                      <a:lnTo>
                        <a:pt x="85" y="127"/>
                      </a:lnTo>
                      <a:lnTo>
                        <a:pt x="62" y="76"/>
                      </a:lnTo>
                      <a:lnTo>
                        <a:pt x="52" y="52"/>
                      </a:lnTo>
                      <a:lnTo>
                        <a:pt x="42" y="30"/>
                      </a:lnTo>
                      <a:lnTo>
                        <a:pt x="34" y="13"/>
                      </a:lnTo>
                      <a:lnTo>
                        <a:pt x="27" y="0"/>
                      </a:lnTo>
                      <a:lnTo>
                        <a:pt x="0" y="13"/>
                      </a:lnTo>
                      <a:lnTo>
                        <a:pt x="5" y="25"/>
                      </a:lnTo>
                      <a:lnTo>
                        <a:pt x="13" y="42"/>
                      </a:lnTo>
                      <a:lnTo>
                        <a:pt x="23" y="64"/>
                      </a:lnTo>
                      <a:lnTo>
                        <a:pt x="34" y="88"/>
                      </a:lnTo>
                      <a:lnTo>
                        <a:pt x="56" y="139"/>
                      </a:lnTo>
                      <a:lnTo>
                        <a:pt x="64" y="163"/>
                      </a:lnTo>
                      <a:lnTo>
                        <a:pt x="73" y="185"/>
                      </a:lnTo>
                      <a:lnTo>
                        <a:pt x="86" y="180"/>
                      </a:lnTo>
                      <a:lnTo>
                        <a:pt x="73" y="183"/>
                      </a:lnTo>
                      <a:lnTo>
                        <a:pt x="76" y="209"/>
                      </a:lnTo>
                      <a:lnTo>
                        <a:pt x="81" y="23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buClr>
                      <a:srgbClr val="5C5C5C"/>
                    </a:buClr>
                    <a:buFont typeface="Arial" pitchFamily="34" charset="0"/>
                    <a:buNone/>
                  </a:pPr>
                  <a:endParaRPr lang="en-AU" sz="16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460" name="Freeform 43"/>
                <p:cNvSpPr>
                  <a:spLocks/>
                </p:cNvSpPr>
                <p:nvPr/>
              </p:nvSpPr>
              <p:spPr bwMode="auto">
                <a:xfrm>
                  <a:off x="4826" y="2438"/>
                  <a:ext cx="118" cy="123"/>
                </a:xfrm>
                <a:custGeom>
                  <a:avLst/>
                  <a:gdLst>
                    <a:gd name="T0" fmla="*/ 0 w 118"/>
                    <a:gd name="T1" fmla="*/ 10 h 123"/>
                    <a:gd name="T2" fmla="*/ 68 w 118"/>
                    <a:gd name="T3" fmla="*/ 123 h 123"/>
                    <a:gd name="T4" fmla="*/ 118 w 118"/>
                    <a:gd name="T5" fmla="*/ 0 h 123"/>
                    <a:gd name="T6" fmla="*/ 0 w 118"/>
                    <a:gd name="T7" fmla="*/ 10 h 1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8"/>
                    <a:gd name="T13" fmla="*/ 0 h 123"/>
                    <a:gd name="T14" fmla="*/ 118 w 118"/>
                    <a:gd name="T15" fmla="*/ 123 h 1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8" h="123">
                      <a:moveTo>
                        <a:pt x="0" y="10"/>
                      </a:moveTo>
                      <a:lnTo>
                        <a:pt x="68" y="123"/>
                      </a:lnTo>
                      <a:lnTo>
                        <a:pt x="118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buClr>
                      <a:srgbClr val="5C5C5C"/>
                    </a:buClr>
                    <a:buFont typeface="Arial" pitchFamily="34" charset="0"/>
                    <a:buNone/>
                  </a:pPr>
                  <a:endParaRPr lang="en-AU" sz="16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95628" name="Freeform 44"/>
              <p:cNvSpPr>
                <a:spLocks/>
              </p:cNvSpPr>
              <p:nvPr/>
            </p:nvSpPr>
            <p:spPr bwMode="auto">
              <a:xfrm rot="-340382">
                <a:off x="3805" y="3037"/>
                <a:ext cx="549" cy="496"/>
              </a:xfrm>
              <a:custGeom>
                <a:avLst/>
                <a:gdLst/>
                <a:ahLst/>
                <a:cxnLst>
                  <a:cxn ang="0">
                    <a:pos x="417" y="0"/>
                  </a:cxn>
                  <a:cxn ang="0">
                    <a:pos x="376" y="51"/>
                  </a:cxn>
                  <a:cxn ang="0">
                    <a:pos x="332" y="99"/>
                  </a:cxn>
                  <a:cxn ang="0">
                    <a:pos x="284" y="143"/>
                  </a:cxn>
                  <a:cxn ang="0">
                    <a:pos x="233" y="184"/>
                  </a:cxn>
                  <a:cxn ang="0">
                    <a:pos x="178" y="220"/>
                  </a:cxn>
                  <a:cxn ang="0">
                    <a:pos x="121" y="252"/>
                  </a:cxn>
                  <a:cxn ang="0">
                    <a:pos x="61" y="281"/>
                  </a:cxn>
                  <a:cxn ang="0">
                    <a:pos x="0" y="303"/>
                  </a:cxn>
                  <a:cxn ang="0">
                    <a:pos x="64" y="500"/>
                  </a:cxn>
                  <a:cxn ang="0">
                    <a:pos x="141" y="471"/>
                  </a:cxn>
                  <a:cxn ang="0">
                    <a:pos x="216" y="437"/>
                  </a:cxn>
                  <a:cxn ang="0">
                    <a:pos x="287" y="398"/>
                  </a:cxn>
                  <a:cxn ang="0">
                    <a:pos x="355" y="352"/>
                  </a:cxn>
                  <a:cxn ang="0">
                    <a:pos x="420" y="301"/>
                  </a:cxn>
                  <a:cxn ang="0">
                    <a:pos x="480" y="247"/>
                  </a:cxn>
                  <a:cxn ang="0">
                    <a:pos x="534" y="187"/>
                  </a:cxn>
                  <a:cxn ang="0">
                    <a:pos x="585" y="123"/>
                  </a:cxn>
                  <a:cxn ang="0">
                    <a:pos x="417" y="0"/>
                  </a:cxn>
                </a:cxnLst>
                <a:rect l="0" t="0" r="r" b="b"/>
                <a:pathLst>
                  <a:path w="585" h="500">
                    <a:moveTo>
                      <a:pt x="417" y="0"/>
                    </a:moveTo>
                    <a:lnTo>
                      <a:pt x="376" y="51"/>
                    </a:lnTo>
                    <a:lnTo>
                      <a:pt x="332" y="99"/>
                    </a:lnTo>
                    <a:lnTo>
                      <a:pt x="284" y="143"/>
                    </a:lnTo>
                    <a:lnTo>
                      <a:pt x="233" y="184"/>
                    </a:lnTo>
                    <a:lnTo>
                      <a:pt x="178" y="220"/>
                    </a:lnTo>
                    <a:lnTo>
                      <a:pt x="121" y="252"/>
                    </a:lnTo>
                    <a:lnTo>
                      <a:pt x="61" y="281"/>
                    </a:lnTo>
                    <a:lnTo>
                      <a:pt x="0" y="303"/>
                    </a:lnTo>
                    <a:lnTo>
                      <a:pt x="64" y="500"/>
                    </a:lnTo>
                    <a:lnTo>
                      <a:pt x="141" y="471"/>
                    </a:lnTo>
                    <a:lnTo>
                      <a:pt x="216" y="437"/>
                    </a:lnTo>
                    <a:lnTo>
                      <a:pt x="287" y="398"/>
                    </a:lnTo>
                    <a:lnTo>
                      <a:pt x="355" y="352"/>
                    </a:lnTo>
                    <a:lnTo>
                      <a:pt x="420" y="301"/>
                    </a:lnTo>
                    <a:lnTo>
                      <a:pt x="480" y="247"/>
                    </a:lnTo>
                    <a:lnTo>
                      <a:pt x="534" y="187"/>
                    </a:lnTo>
                    <a:lnTo>
                      <a:pt x="585" y="123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99CCFF"/>
              </a:solidFill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2400">
                  <a:solidFill>
                    <a:srgbClr val="5C5C5C"/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  <p:grpSp>
            <p:nvGrpSpPr>
              <p:cNvPr id="188462" name="Group 45"/>
              <p:cNvGrpSpPr>
                <a:grpSpLocks/>
              </p:cNvGrpSpPr>
              <p:nvPr/>
            </p:nvGrpSpPr>
            <p:grpSpPr bwMode="auto">
              <a:xfrm rot="-340382">
                <a:off x="3940" y="3190"/>
                <a:ext cx="293" cy="212"/>
                <a:chOff x="4370" y="3314"/>
                <a:chExt cx="312" cy="214"/>
              </a:xfrm>
            </p:grpSpPr>
            <p:sp>
              <p:nvSpPr>
                <p:cNvPr id="188463" name="Freeform 46"/>
                <p:cNvSpPr>
                  <a:spLocks/>
                </p:cNvSpPr>
                <p:nvPr/>
              </p:nvSpPr>
              <p:spPr bwMode="auto">
                <a:xfrm>
                  <a:off x="4467" y="3314"/>
                  <a:ext cx="215" cy="174"/>
                </a:xfrm>
                <a:custGeom>
                  <a:avLst/>
                  <a:gdLst>
                    <a:gd name="T0" fmla="*/ 0 w 215"/>
                    <a:gd name="T1" fmla="*/ 146 h 174"/>
                    <a:gd name="T2" fmla="*/ 12 w 215"/>
                    <a:gd name="T3" fmla="*/ 174 h 174"/>
                    <a:gd name="T4" fmla="*/ 40 w 215"/>
                    <a:gd name="T5" fmla="*/ 160 h 174"/>
                    <a:gd name="T6" fmla="*/ 67 w 215"/>
                    <a:gd name="T7" fmla="*/ 145 h 174"/>
                    <a:gd name="T8" fmla="*/ 68 w 215"/>
                    <a:gd name="T9" fmla="*/ 145 h 174"/>
                    <a:gd name="T10" fmla="*/ 85 w 215"/>
                    <a:gd name="T11" fmla="*/ 133 h 174"/>
                    <a:gd name="T12" fmla="*/ 91 w 215"/>
                    <a:gd name="T13" fmla="*/ 129 h 174"/>
                    <a:gd name="T14" fmla="*/ 111 w 215"/>
                    <a:gd name="T15" fmla="*/ 112 h 174"/>
                    <a:gd name="T16" fmla="*/ 153 w 215"/>
                    <a:gd name="T17" fmla="*/ 77 h 174"/>
                    <a:gd name="T18" fmla="*/ 174 w 215"/>
                    <a:gd name="T19" fmla="*/ 60 h 174"/>
                    <a:gd name="T20" fmla="*/ 191 w 215"/>
                    <a:gd name="T21" fmla="*/ 44 h 174"/>
                    <a:gd name="T22" fmla="*/ 205 w 215"/>
                    <a:gd name="T23" fmla="*/ 31 h 174"/>
                    <a:gd name="T24" fmla="*/ 215 w 215"/>
                    <a:gd name="T25" fmla="*/ 22 h 174"/>
                    <a:gd name="T26" fmla="*/ 194 w 215"/>
                    <a:gd name="T27" fmla="*/ 0 h 174"/>
                    <a:gd name="T28" fmla="*/ 182 w 215"/>
                    <a:gd name="T29" fmla="*/ 9 h 174"/>
                    <a:gd name="T30" fmla="*/ 169 w 215"/>
                    <a:gd name="T31" fmla="*/ 22 h 174"/>
                    <a:gd name="T32" fmla="*/ 152 w 215"/>
                    <a:gd name="T33" fmla="*/ 37 h 174"/>
                    <a:gd name="T34" fmla="*/ 131 w 215"/>
                    <a:gd name="T35" fmla="*/ 54 h 174"/>
                    <a:gd name="T36" fmla="*/ 89 w 215"/>
                    <a:gd name="T37" fmla="*/ 90 h 174"/>
                    <a:gd name="T38" fmla="*/ 68 w 215"/>
                    <a:gd name="T39" fmla="*/ 107 h 174"/>
                    <a:gd name="T40" fmla="*/ 79 w 215"/>
                    <a:gd name="T41" fmla="*/ 117 h 174"/>
                    <a:gd name="T42" fmla="*/ 74 w 215"/>
                    <a:gd name="T43" fmla="*/ 104 h 174"/>
                    <a:gd name="T44" fmla="*/ 51 w 215"/>
                    <a:gd name="T45" fmla="*/ 119 h 174"/>
                    <a:gd name="T46" fmla="*/ 60 w 215"/>
                    <a:gd name="T47" fmla="*/ 131 h 174"/>
                    <a:gd name="T48" fmla="*/ 53 w 215"/>
                    <a:gd name="T49" fmla="*/ 117 h 174"/>
                    <a:gd name="T50" fmla="*/ 28 w 215"/>
                    <a:gd name="T51" fmla="*/ 131 h 174"/>
                    <a:gd name="T52" fmla="*/ 0 w 215"/>
                    <a:gd name="T53" fmla="*/ 146 h 17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5"/>
                    <a:gd name="T82" fmla="*/ 0 h 174"/>
                    <a:gd name="T83" fmla="*/ 215 w 215"/>
                    <a:gd name="T84" fmla="*/ 174 h 17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5" h="174">
                      <a:moveTo>
                        <a:pt x="0" y="146"/>
                      </a:moveTo>
                      <a:lnTo>
                        <a:pt x="12" y="174"/>
                      </a:lnTo>
                      <a:lnTo>
                        <a:pt x="40" y="160"/>
                      </a:lnTo>
                      <a:lnTo>
                        <a:pt x="67" y="145"/>
                      </a:lnTo>
                      <a:lnTo>
                        <a:pt x="68" y="145"/>
                      </a:lnTo>
                      <a:lnTo>
                        <a:pt x="85" y="133"/>
                      </a:lnTo>
                      <a:lnTo>
                        <a:pt x="91" y="129"/>
                      </a:lnTo>
                      <a:lnTo>
                        <a:pt x="111" y="112"/>
                      </a:lnTo>
                      <a:lnTo>
                        <a:pt x="153" y="77"/>
                      </a:lnTo>
                      <a:lnTo>
                        <a:pt x="174" y="60"/>
                      </a:lnTo>
                      <a:lnTo>
                        <a:pt x="191" y="44"/>
                      </a:lnTo>
                      <a:lnTo>
                        <a:pt x="205" y="31"/>
                      </a:lnTo>
                      <a:lnTo>
                        <a:pt x="215" y="22"/>
                      </a:lnTo>
                      <a:lnTo>
                        <a:pt x="194" y="0"/>
                      </a:lnTo>
                      <a:lnTo>
                        <a:pt x="182" y="9"/>
                      </a:lnTo>
                      <a:lnTo>
                        <a:pt x="169" y="22"/>
                      </a:lnTo>
                      <a:lnTo>
                        <a:pt x="152" y="37"/>
                      </a:lnTo>
                      <a:lnTo>
                        <a:pt x="131" y="54"/>
                      </a:lnTo>
                      <a:lnTo>
                        <a:pt x="89" y="90"/>
                      </a:lnTo>
                      <a:lnTo>
                        <a:pt x="68" y="107"/>
                      </a:lnTo>
                      <a:lnTo>
                        <a:pt x="79" y="117"/>
                      </a:lnTo>
                      <a:lnTo>
                        <a:pt x="74" y="104"/>
                      </a:lnTo>
                      <a:lnTo>
                        <a:pt x="51" y="119"/>
                      </a:lnTo>
                      <a:lnTo>
                        <a:pt x="60" y="131"/>
                      </a:lnTo>
                      <a:lnTo>
                        <a:pt x="53" y="117"/>
                      </a:lnTo>
                      <a:lnTo>
                        <a:pt x="28" y="13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buClr>
                      <a:srgbClr val="5C5C5C"/>
                    </a:buClr>
                    <a:buFont typeface="Arial" pitchFamily="34" charset="0"/>
                    <a:buNone/>
                  </a:pPr>
                  <a:endParaRPr lang="en-AU" sz="16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464" name="Freeform 47"/>
                <p:cNvSpPr>
                  <a:spLocks/>
                </p:cNvSpPr>
                <p:nvPr/>
              </p:nvSpPr>
              <p:spPr bwMode="auto">
                <a:xfrm>
                  <a:off x="4370" y="3419"/>
                  <a:ext cx="130" cy="109"/>
                </a:xfrm>
                <a:custGeom>
                  <a:avLst/>
                  <a:gdLst>
                    <a:gd name="T0" fmla="*/ 85 w 130"/>
                    <a:gd name="T1" fmla="*/ 0 h 109"/>
                    <a:gd name="T2" fmla="*/ 0 w 130"/>
                    <a:gd name="T3" fmla="*/ 101 h 109"/>
                    <a:gd name="T4" fmla="*/ 130 w 130"/>
                    <a:gd name="T5" fmla="*/ 109 h 109"/>
                    <a:gd name="T6" fmla="*/ 85 w 130"/>
                    <a:gd name="T7" fmla="*/ 0 h 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0"/>
                    <a:gd name="T13" fmla="*/ 0 h 109"/>
                    <a:gd name="T14" fmla="*/ 130 w 130"/>
                    <a:gd name="T15" fmla="*/ 109 h 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0" h="109">
                      <a:moveTo>
                        <a:pt x="85" y="0"/>
                      </a:moveTo>
                      <a:lnTo>
                        <a:pt x="0" y="101"/>
                      </a:lnTo>
                      <a:lnTo>
                        <a:pt x="130" y="109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buClr>
                      <a:srgbClr val="5C5C5C"/>
                    </a:buClr>
                    <a:buFont typeface="Arial" pitchFamily="34" charset="0"/>
                    <a:buNone/>
                  </a:pPr>
                  <a:endParaRPr lang="en-AU" sz="16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88439" name="Rectangle 22"/>
              <p:cNvSpPr>
                <a:spLocks noChangeArrowheads="1"/>
              </p:cNvSpPr>
              <p:nvPr/>
            </p:nvSpPr>
            <p:spPr bwMode="auto">
              <a:xfrm>
                <a:off x="3233" y="3074"/>
                <a:ext cx="432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2400">
                  <a:solidFill>
                    <a:srgbClr val="5C5C5C"/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88443" name="Rectangle 26"/>
          <p:cNvSpPr>
            <a:spLocks noChangeArrowheads="1"/>
          </p:cNvSpPr>
          <p:nvPr/>
        </p:nvSpPr>
        <p:spPr bwMode="auto">
          <a:xfrm>
            <a:off x="3803650" y="3860800"/>
            <a:ext cx="685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2400">
              <a:solidFill>
                <a:srgbClr val="5C5C5C"/>
              </a:solidFill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188490" name="Group 74"/>
          <p:cNvGrpSpPr>
            <a:grpSpLocks/>
          </p:cNvGrpSpPr>
          <p:nvPr/>
        </p:nvGrpSpPr>
        <p:grpSpPr bwMode="auto">
          <a:xfrm>
            <a:off x="673100" y="2814638"/>
            <a:ext cx="3403600" cy="2682875"/>
            <a:chOff x="424" y="1773"/>
            <a:chExt cx="2144" cy="1690"/>
          </a:xfrm>
        </p:grpSpPr>
        <p:grpSp>
          <p:nvGrpSpPr>
            <p:cNvPr id="188489" name="Group 73"/>
            <p:cNvGrpSpPr>
              <a:grpSpLocks/>
            </p:cNvGrpSpPr>
            <p:nvPr/>
          </p:nvGrpSpPr>
          <p:grpSpPr bwMode="auto">
            <a:xfrm>
              <a:off x="424" y="1773"/>
              <a:ext cx="2144" cy="1690"/>
              <a:chOff x="424" y="1773"/>
              <a:chExt cx="2144" cy="1690"/>
            </a:xfrm>
          </p:grpSpPr>
          <p:sp>
            <p:nvSpPr>
              <p:cNvPr id="188427" name="Rectangle 10"/>
              <p:cNvSpPr>
                <a:spLocks noChangeArrowheads="1"/>
              </p:cNvSpPr>
              <p:nvPr/>
            </p:nvSpPr>
            <p:spPr bwMode="auto">
              <a:xfrm>
                <a:off x="424" y="2135"/>
                <a:ext cx="1152" cy="447"/>
              </a:xfrm>
              <a:prstGeom prst="rect">
                <a:avLst/>
              </a:prstGeom>
              <a:gradFill rotWithShape="0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>
                <a:flatTx/>
              </a:bodyPr>
              <a:lstStyle/>
              <a:p>
                <a:pPr algn="l" eaLnBrk="0" hangingPunct="0"/>
                <a:endParaRPr lang="en-US" sz="2400">
                  <a:solidFill>
                    <a:srgbClr val="5C5C5C"/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  <p:sp>
            <p:nvSpPr>
              <p:cNvPr id="188428" name="Rectangle 11"/>
              <p:cNvSpPr>
                <a:spLocks noChangeArrowheads="1"/>
              </p:cNvSpPr>
              <p:nvPr/>
            </p:nvSpPr>
            <p:spPr bwMode="auto">
              <a:xfrm>
                <a:off x="732" y="2284"/>
                <a:ext cx="62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/>
                <a:r>
                  <a:rPr lang="en-US" altLang="zh-CN" sz="1600" b="1">
                    <a:solidFill>
                      <a:srgbClr val="000000"/>
                    </a:solidFill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Industry</a:t>
                </a:r>
                <a:endParaRPr lang="en-US" sz="2400">
                  <a:solidFill>
                    <a:srgbClr val="5C5C5C"/>
                  </a:solidFill>
                  <a:latin typeface="Verdana" pitchFamily="34" charset="0"/>
                  <a:ea typeface="SimSun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8432" name="Rectangle 15"/>
              <p:cNvSpPr>
                <a:spLocks noChangeArrowheads="1"/>
              </p:cNvSpPr>
              <p:nvPr/>
            </p:nvSpPr>
            <p:spPr bwMode="auto">
              <a:xfrm>
                <a:off x="519" y="2762"/>
                <a:ext cx="955" cy="269"/>
              </a:xfrm>
              <a:prstGeom prst="rect">
                <a:avLst/>
              </a:prstGeom>
              <a:gradFill rotWithShape="0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</p:spPr>
            <p:txBody>
              <a:bodyPr>
                <a:flatTx/>
              </a:bodyPr>
              <a:lstStyle/>
              <a:p>
                <a:pPr algn="l" eaLnBrk="0" hangingPunct="0"/>
                <a:endParaRPr lang="en-US" sz="2400">
                  <a:solidFill>
                    <a:srgbClr val="5C5C5C"/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  <p:sp>
            <p:nvSpPr>
              <p:cNvPr id="188433" name="Rectangle 16"/>
              <p:cNvSpPr>
                <a:spLocks noChangeArrowheads="1"/>
              </p:cNvSpPr>
              <p:nvPr/>
            </p:nvSpPr>
            <p:spPr bwMode="auto">
              <a:xfrm>
                <a:off x="574" y="2801"/>
                <a:ext cx="825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/>
                <a:r>
                  <a:rPr lang="en-US" altLang="zh-CN" sz="1600" b="1">
                    <a:solidFill>
                      <a:srgbClr val="000000"/>
                    </a:solidFill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Other SDOs</a:t>
                </a:r>
                <a:endParaRPr lang="en-US" sz="2400">
                  <a:solidFill>
                    <a:srgbClr val="5C5C5C"/>
                  </a:solidFill>
                  <a:latin typeface="Verdana" pitchFamily="34" charset="0"/>
                  <a:ea typeface="SimSun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8434" name="Rectangle 17"/>
              <p:cNvSpPr>
                <a:spLocks noChangeArrowheads="1"/>
              </p:cNvSpPr>
              <p:nvPr/>
            </p:nvSpPr>
            <p:spPr bwMode="auto">
              <a:xfrm>
                <a:off x="597" y="3218"/>
                <a:ext cx="807" cy="245"/>
              </a:xfrm>
              <a:prstGeom prst="rect">
                <a:avLst/>
              </a:prstGeom>
              <a:gradFill rotWithShape="0">
                <a:gsLst>
                  <a:gs pos="0">
                    <a:srgbClr val="765E76"/>
                  </a:gs>
                  <a:gs pos="50000">
                    <a:srgbClr val="FFCCFF"/>
                  </a:gs>
                  <a:gs pos="100000">
                    <a:srgbClr val="765E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FF"/>
                </a:extrusionClr>
              </a:sp3d>
            </p:spPr>
            <p:txBody>
              <a:bodyPr>
                <a:flatTx/>
              </a:bodyPr>
              <a:lstStyle/>
              <a:p>
                <a:pPr algn="l" eaLnBrk="0" hangingPunct="0"/>
                <a:endParaRPr lang="en-US" sz="2400">
                  <a:solidFill>
                    <a:srgbClr val="5C5C5C"/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  <p:sp>
            <p:nvSpPr>
              <p:cNvPr id="188435" name="Rectangle 18"/>
              <p:cNvSpPr>
                <a:spLocks noChangeArrowheads="1"/>
              </p:cNvSpPr>
              <p:nvPr/>
            </p:nvSpPr>
            <p:spPr bwMode="auto">
              <a:xfrm>
                <a:off x="668" y="3254"/>
                <a:ext cx="71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/>
                <a:r>
                  <a:rPr lang="en-US" altLang="zh-CN" sz="1600" b="1">
                    <a:solidFill>
                      <a:srgbClr val="000000"/>
                    </a:solidFill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Regulators</a:t>
                </a:r>
                <a:endParaRPr lang="en-US" sz="2400">
                  <a:solidFill>
                    <a:srgbClr val="5C5C5C"/>
                  </a:solidFill>
                  <a:latin typeface="Verdana" pitchFamily="34" charset="0"/>
                  <a:ea typeface="SimSun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95616" name="Freeform 32"/>
              <p:cNvSpPr>
                <a:spLocks/>
              </p:cNvSpPr>
              <p:nvPr/>
            </p:nvSpPr>
            <p:spPr bwMode="auto">
              <a:xfrm>
                <a:off x="2223" y="1773"/>
                <a:ext cx="345" cy="609"/>
              </a:xfrm>
              <a:custGeom>
                <a:avLst/>
                <a:gdLst/>
                <a:ahLst/>
                <a:cxnLst>
                  <a:cxn ang="0">
                    <a:pos x="207" y="612"/>
                  </a:cxn>
                  <a:cxn ang="0">
                    <a:pos x="211" y="548"/>
                  </a:cxn>
                  <a:cxn ang="0">
                    <a:pos x="218" y="483"/>
                  </a:cxn>
                  <a:cxn ang="0">
                    <a:pos x="231" y="418"/>
                  </a:cxn>
                  <a:cxn ang="0">
                    <a:pos x="248" y="356"/>
                  </a:cxn>
                  <a:cxn ang="0">
                    <a:pos x="272" y="294"/>
                  </a:cxn>
                  <a:cxn ang="0">
                    <a:pos x="299" y="235"/>
                  </a:cxn>
                  <a:cxn ang="0">
                    <a:pos x="332" y="177"/>
                  </a:cxn>
                  <a:cxn ang="0">
                    <a:pos x="367" y="123"/>
                  </a:cxn>
                  <a:cxn ang="0">
                    <a:pos x="199" y="0"/>
                  </a:cxn>
                  <a:cxn ang="0">
                    <a:pos x="153" y="68"/>
                  </a:cxn>
                  <a:cxn ang="0">
                    <a:pos x="114" y="140"/>
                  </a:cxn>
                  <a:cxn ang="0">
                    <a:pos x="80" y="214"/>
                  </a:cxn>
                  <a:cxn ang="0">
                    <a:pos x="51" y="291"/>
                  </a:cxn>
                  <a:cxn ang="0">
                    <a:pos x="29" y="369"/>
                  </a:cxn>
                  <a:cxn ang="0">
                    <a:pos x="14" y="449"/>
                  </a:cxn>
                  <a:cxn ang="0">
                    <a:pos x="3" y="531"/>
                  </a:cxn>
                  <a:cxn ang="0">
                    <a:pos x="0" y="612"/>
                  </a:cxn>
                  <a:cxn ang="0">
                    <a:pos x="207" y="612"/>
                  </a:cxn>
                </a:cxnLst>
                <a:rect l="0" t="0" r="r" b="b"/>
                <a:pathLst>
                  <a:path w="367" h="612">
                    <a:moveTo>
                      <a:pt x="207" y="612"/>
                    </a:moveTo>
                    <a:lnTo>
                      <a:pt x="211" y="548"/>
                    </a:lnTo>
                    <a:lnTo>
                      <a:pt x="218" y="483"/>
                    </a:lnTo>
                    <a:lnTo>
                      <a:pt x="231" y="418"/>
                    </a:lnTo>
                    <a:lnTo>
                      <a:pt x="248" y="356"/>
                    </a:lnTo>
                    <a:lnTo>
                      <a:pt x="272" y="294"/>
                    </a:lnTo>
                    <a:lnTo>
                      <a:pt x="299" y="235"/>
                    </a:lnTo>
                    <a:lnTo>
                      <a:pt x="332" y="177"/>
                    </a:lnTo>
                    <a:lnTo>
                      <a:pt x="367" y="123"/>
                    </a:lnTo>
                    <a:lnTo>
                      <a:pt x="199" y="0"/>
                    </a:lnTo>
                    <a:lnTo>
                      <a:pt x="153" y="68"/>
                    </a:lnTo>
                    <a:lnTo>
                      <a:pt x="114" y="140"/>
                    </a:lnTo>
                    <a:lnTo>
                      <a:pt x="80" y="214"/>
                    </a:lnTo>
                    <a:lnTo>
                      <a:pt x="51" y="291"/>
                    </a:lnTo>
                    <a:lnTo>
                      <a:pt x="29" y="369"/>
                    </a:lnTo>
                    <a:lnTo>
                      <a:pt x="14" y="449"/>
                    </a:lnTo>
                    <a:lnTo>
                      <a:pt x="3" y="531"/>
                    </a:lnTo>
                    <a:lnTo>
                      <a:pt x="0" y="612"/>
                    </a:lnTo>
                    <a:lnTo>
                      <a:pt x="207" y="612"/>
                    </a:lnTo>
                    <a:close/>
                  </a:path>
                </a:pathLst>
              </a:custGeom>
              <a:solidFill>
                <a:srgbClr val="99CCFF"/>
              </a:solidFill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2400">
                  <a:solidFill>
                    <a:srgbClr val="5C5C5C"/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  <p:sp>
            <p:nvSpPr>
              <p:cNvPr id="188475" name="Line 58"/>
              <p:cNvSpPr>
                <a:spLocks noChangeShapeType="1"/>
              </p:cNvSpPr>
              <p:nvPr/>
            </p:nvSpPr>
            <p:spPr bwMode="auto">
              <a:xfrm>
                <a:off x="1615" y="2360"/>
                <a:ext cx="455" cy="226"/>
              </a:xfrm>
              <a:prstGeom prst="line">
                <a:avLst/>
              </a:prstGeom>
              <a:noFill/>
              <a:ln w="28575">
                <a:solidFill>
                  <a:srgbClr val="00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0" hangingPunct="0">
                  <a:buClr>
                    <a:srgbClr val="5C5C5C"/>
                  </a:buClr>
                  <a:buFont typeface="Arial" pitchFamily="34" charset="0"/>
                  <a:buNone/>
                </a:pPr>
                <a:endParaRPr lang="en-AU" sz="16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476" name="Line 59"/>
              <p:cNvSpPr>
                <a:spLocks noChangeShapeType="1"/>
              </p:cNvSpPr>
              <p:nvPr/>
            </p:nvSpPr>
            <p:spPr bwMode="auto">
              <a:xfrm flipV="1">
                <a:off x="1522" y="2829"/>
                <a:ext cx="508" cy="137"/>
              </a:xfrm>
              <a:prstGeom prst="line">
                <a:avLst/>
              </a:prstGeom>
              <a:noFill/>
              <a:ln w="28575">
                <a:solidFill>
                  <a:srgbClr val="00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0" hangingPunct="0">
                  <a:buClr>
                    <a:srgbClr val="5C5C5C"/>
                  </a:buClr>
                  <a:buFont typeface="Arial" pitchFamily="34" charset="0"/>
                  <a:buNone/>
                </a:pPr>
                <a:endParaRPr lang="en-AU" sz="16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477" name="Line 60"/>
              <p:cNvSpPr>
                <a:spLocks noChangeShapeType="1"/>
              </p:cNvSpPr>
              <p:nvPr/>
            </p:nvSpPr>
            <p:spPr bwMode="auto">
              <a:xfrm flipV="1">
                <a:off x="1442" y="2935"/>
                <a:ext cx="628" cy="432"/>
              </a:xfrm>
              <a:prstGeom prst="line">
                <a:avLst/>
              </a:prstGeom>
              <a:noFill/>
              <a:ln w="28575">
                <a:solidFill>
                  <a:srgbClr val="00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0" hangingPunct="0">
                  <a:buClr>
                    <a:srgbClr val="5C5C5C"/>
                  </a:buClr>
                  <a:buFont typeface="Arial" pitchFamily="34" charset="0"/>
                  <a:buNone/>
                </a:pPr>
                <a:endParaRPr lang="en-AU" sz="16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88450" name="Group 33"/>
            <p:cNvGrpSpPr>
              <a:grpSpLocks/>
            </p:cNvGrpSpPr>
            <p:nvPr/>
          </p:nvGrpSpPr>
          <p:grpSpPr bwMode="auto">
            <a:xfrm>
              <a:off x="2310" y="1933"/>
              <a:ext cx="146" cy="328"/>
              <a:chOff x="3020" y="2217"/>
              <a:chExt cx="156" cy="330"/>
            </a:xfrm>
          </p:grpSpPr>
          <p:sp>
            <p:nvSpPr>
              <p:cNvPr id="188451" name="Freeform 34"/>
              <p:cNvSpPr>
                <a:spLocks/>
              </p:cNvSpPr>
              <p:nvPr/>
            </p:nvSpPr>
            <p:spPr bwMode="auto">
              <a:xfrm>
                <a:off x="3020" y="2307"/>
                <a:ext cx="104" cy="240"/>
              </a:xfrm>
              <a:custGeom>
                <a:avLst/>
                <a:gdLst>
                  <a:gd name="T0" fmla="*/ 104 w 104"/>
                  <a:gd name="T1" fmla="*/ 15 h 240"/>
                  <a:gd name="T2" fmla="*/ 78 w 104"/>
                  <a:gd name="T3" fmla="*/ 0 h 240"/>
                  <a:gd name="T4" fmla="*/ 63 w 104"/>
                  <a:gd name="T5" fmla="*/ 26 h 240"/>
                  <a:gd name="T6" fmla="*/ 53 w 104"/>
                  <a:gd name="T7" fmla="*/ 51 h 240"/>
                  <a:gd name="T8" fmla="*/ 66 w 104"/>
                  <a:gd name="T9" fmla="*/ 56 h 240"/>
                  <a:gd name="T10" fmla="*/ 53 w 104"/>
                  <a:gd name="T11" fmla="*/ 51 h 240"/>
                  <a:gd name="T12" fmla="*/ 42 w 104"/>
                  <a:gd name="T13" fmla="*/ 73 h 240"/>
                  <a:gd name="T14" fmla="*/ 34 w 104"/>
                  <a:gd name="T15" fmla="*/ 97 h 240"/>
                  <a:gd name="T16" fmla="*/ 19 w 104"/>
                  <a:gd name="T17" fmla="*/ 150 h 240"/>
                  <a:gd name="T18" fmla="*/ 12 w 104"/>
                  <a:gd name="T19" fmla="*/ 175 h 240"/>
                  <a:gd name="T20" fmla="*/ 7 w 104"/>
                  <a:gd name="T21" fmla="*/ 197 h 240"/>
                  <a:gd name="T22" fmla="*/ 2 w 104"/>
                  <a:gd name="T23" fmla="*/ 216 h 240"/>
                  <a:gd name="T24" fmla="*/ 0 w 104"/>
                  <a:gd name="T25" fmla="*/ 233 h 240"/>
                  <a:gd name="T26" fmla="*/ 29 w 104"/>
                  <a:gd name="T27" fmla="*/ 240 h 240"/>
                  <a:gd name="T28" fmla="*/ 30 w 104"/>
                  <a:gd name="T29" fmla="*/ 228 h 240"/>
                  <a:gd name="T30" fmla="*/ 36 w 104"/>
                  <a:gd name="T31" fmla="*/ 209 h 240"/>
                  <a:gd name="T32" fmla="*/ 41 w 104"/>
                  <a:gd name="T33" fmla="*/ 187 h 240"/>
                  <a:gd name="T34" fmla="*/ 47 w 104"/>
                  <a:gd name="T35" fmla="*/ 162 h 240"/>
                  <a:gd name="T36" fmla="*/ 63 w 104"/>
                  <a:gd name="T37" fmla="*/ 109 h 240"/>
                  <a:gd name="T38" fmla="*/ 71 w 104"/>
                  <a:gd name="T39" fmla="*/ 85 h 240"/>
                  <a:gd name="T40" fmla="*/ 80 w 104"/>
                  <a:gd name="T41" fmla="*/ 63 h 240"/>
                  <a:gd name="T42" fmla="*/ 81 w 104"/>
                  <a:gd name="T43" fmla="*/ 63 h 240"/>
                  <a:gd name="T44" fmla="*/ 92 w 104"/>
                  <a:gd name="T45" fmla="*/ 38 h 240"/>
                  <a:gd name="T46" fmla="*/ 104 w 104"/>
                  <a:gd name="T47" fmla="*/ 15 h 2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4"/>
                  <a:gd name="T73" fmla="*/ 0 h 240"/>
                  <a:gd name="T74" fmla="*/ 104 w 104"/>
                  <a:gd name="T75" fmla="*/ 240 h 2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4" h="240">
                    <a:moveTo>
                      <a:pt x="104" y="15"/>
                    </a:moveTo>
                    <a:lnTo>
                      <a:pt x="78" y="0"/>
                    </a:lnTo>
                    <a:lnTo>
                      <a:pt x="63" y="26"/>
                    </a:lnTo>
                    <a:lnTo>
                      <a:pt x="53" y="51"/>
                    </a:lnTo>
                    <a:lnTo>
                      <a:pt x="66" y="56"/>
                    </a:lnTo>
                    <a:lnTo>
                      <a:pt x="53" y="51"/>
                    </a:lnTo>
                    <a:lnTo>
                      <a:pt x="42" y="73"/>
                    </a:lnTo>
                    <a:lnTo>
                      <a:pt x="34" y="97"/>
                    </a:lnTo>
                    <a:lnTo>
                      <a:pt x="19" y="150"/>
                    </a:lnTo>
                    <a:lnTo>
                      <a:pt x="12" y="175"/>
                    </a:lnTo>
                    <a:lnTo>
                      <a:pt x="7" y="197"/>
                    </a:lnTo>
                    <a:lnTo>
                      <a:pt x="2" y="216"/>
                    </a:lnTo>
                    <a:lnTo>
                      <a:pt x="0" y="233"/>
                    </a:lnTo>
                    <a:lnTo>
                      <a:pt x="29" y="240"/>
                    </a:lnTo>
                    <a:lnTo>
                      <a:pt x="30" y="228"/>
                    </a:lnTo>
                    <a:lnTo>
                      <a:pt x="36" y="209"/>
                    </a:lnTo>
                    <a:lnTo>
                      <a:pt x="41" y="187"/>
                    </a:lnTo>
                    <a:lnTo>
                      <a:pt x="47" y="162"/>
                    </a:lnTo>
                    <a:lnTo>
                      <a:pt x="63" y="109"/>
                    </a:lnTo>
                    <a:lnTo>
                      <a:pt x="71" y="85"/>
                    </a:lnTo>
                    <a:lnTo>
                      <a:pt x="80" y="63"/>
                    </a:lnTo>
                    <a:lnTo>
                      <a:pt x="81" y="63"/>
                    </a:lnTo>
                    <a:lnTo>
                      <a:pt x="92" y="38"/>
                    </a:lnTo>
                    <a:lnTo>
                      <a:pt x="104" y="1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buClr>
                    <a:srgbClr val="5C5C5C"/>
                  </a:buClr>
                  <a:buFont typeface="Arial" pitchFamily="34" charset="0"/>
                  <a:buNone/>
                </a:pPr>
                <a:endParaRPr lang="en-AU" sz="16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452" name="Freeform 35"/>
              <p:cNvSpPr>
                <a:spLocks/>
              </p:cNvSpPr>
              <p:nvPr/>
            </p:nvSpPr>
            <p:spPr bwMode="auto">
              <a:xfrm>
                <a:off x="3064" y="2217"/>
                <a:ext cx="112" cy="131"/>
              </a:xfrm>
              <a:custGeom>
                <a:avLst/>
                <a:gdLst>
                  <a:gd name="T0" fmla="*/ 97 w 112"/>
                  <a:gd name="T1" fmla="*/ 131 h 131"/>
                  <a:gd name="T2" fmla="*/ 112 w 112"/>
                  <a:gd name="T3" fmla="*/ 0 h 131"/>
                  <a:gd name="T4" fmla="*/ 0 w 112"/>
                  <a:gd name="T5" fmla="*/ 66 h 131"/>
                  <a:gd name="T6" fmla="*/ 97 w 112"/>
                  <a:gd name="T7" fmla="*/ 131 h 1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31"/>
                  <a:gd name="T14" fmla="*/ 112 w 112"/>
                  <a:gd name="T15" fmla="*/ 131 h 1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31">
                    <a:moveTo>
                      <a:pt x="97" y="131"/>
                    </a:moveTo>
                    <a:lnTo>
                      <a:pt x="112" y="0"/>
                    </a:lnTo>
                    <a:lnTo>
                      <a:pt x="0" y="66"/>
                    </a:lnTo>
                    <a:lnTo>
                      <a:pt x="97" y="13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buClr>
                    <a:srgbClr val="5C5C5C"/>
                  </a:buClr>
                  <a:buFont typeface="Arial" pitchFamily="34" charset="0"/>
                  <a:buNone/>
                </a:pPr>
                <a:endParaRPr lang="en-AU" sz="16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88483" name="Group 67"/>
          <p:cNvGrpSpPr>
            <a:grpSpLocks/>
          </p:cNvGrpSpPr>
          <p:nvPr/>
        </p:nvGrpSpPr>
        <p:grpSpPr bwMode="auto">
          <a:xfrm>
            <a:off x="4489450" y="2600325"/>
            <a:ext cx="1893888" cy="2149475"/>
            <a:chOff x="2828" y="1638"/>
            <a:chExt cx="1193" cy="1354"/>
          </a:xfrm>
        </p:grpSpPr>
        <p:sp>
          <p:nvSpPr>
            <p:cNvPr id="188465" name="AutoShape 48"/>
            <p:cNvSpPr>
              <a:spLocks noChangeArrowheads="1"/>
            </p:cNvSpPr>
            <p:nvPr/>
          </p:nvSpPr>
          <p:spPr bwMode="auto">
            <a:xfrm>
              <a:off x="2828" y="2043"/>
              <a:ext cx="1193" cy="94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</p:spPr>
          <p:txBody>
            <a:bodyPr anchor="ctr">
              <a:flatTx/>
            </a:bodyPr>
            <a:lstStyle/>
            <a:p>
              <a:pPr algn="l" eaLnBrk="0" hangingPunct="0"/>
              <a:endParaRPr lang="en-US" sz="2400">
                <a:solidFill>
                  <a:srgbClr val="5C5C5C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195633" name="Rectangle 49"/>
            <p:cNvSpPr>
              <a:spLocks noChangeArrowheads="1"/>
            </p:cNvSpPr>
            <p:nvPr/>
          </p:nvSpPr>
          <p:spPr bwMode="auto">
            <a:xfrm>
              <a:off x="2965" y="2149"/>
              <a:ext cx="1012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l">
                <a:buSzPts val="2000"/>
                <a:buFontTx/>
                <a:buChar char="•"/>
              </a:pPr>
              <a:r>
                <a:rPr lang="en-US" altLang="zh-CN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 Bold" charset="0"/>
                  <a:ea typeface="SimSun" pitchFamily="2" charset="-122"/>
                  <a:cs typeface="Times New Roman Bold" charset="0"/>
                </a:rPr>
                <a:t>News</a:t>
              </a:r>
            </a:p>
            <a:p>
              <a:pPr algn="l">
                <a:buSzPts val="2000"/>
                <a:buFontTx/>
                <a:buChar char="•"/>
              </a:pPr>
              <a:r>
                <a:rPr lang="en-US" altLang="zh-CN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 Bold" charset="0"/>
                  <a:ea typeface="SimSun" pitchFamily="2" charset="-122"/>
                  <a:cs typeface="Times New Roman Bold" charset="0"/>
                </a:rPr>
                <a:t>Workshops</a:t>
              </a:r>
            </a:p>
            <a:p>
              <a:pPr algn="l">
                <a:buSzPts val="2000"/>
                <a:buFontTx/>
                <a:buChar char="•"/>
              </a:pPr>
              <a:r>
                <a:rPr lang="en-US" altLang="zh-CN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 Bold" charset="0"/>
                  <a:ea typeface="SimSun" pitchFamily="2" charset="-122"/>
                  <a:cs typeface="Times New Roman Bold" charset="0"/>
                </a:rPr>
                <a:t>Tech-watch</a:t>
              </a:r>
            </a:p>
            <a:p>
              <a:pPr algn="l">
                <a:buSzPts val="2000"/>
                <a:buFontTx/>
                <a:buChar char="•"/>
              </a:pPr>
              <a:r>
                <a:rPr lang="en-US" altLang="zh-CN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 Bold" charset="0"/>
                  <a:ea typeface="SimSun" pitchFamily="2" charset="-122"/>
                  <a:cs typeface="Times New Roman Bold" charset="0"/>
                </a:rPr>
                <a:t>Promotion</a:t>
              </a:r>
              <a:endParaRPr lang="en-US" sz="2400">
                <a:solidFill>
                  <a:srgbClr val="5C5C5C"/>
                </a:solidFill>
                <a:latin typeface="Verdana" pitchFamily="34" charset="0"/>
                <a:ea typeface="SimSun" pitchFamily="2" charset="-122"/>
                <a:cs typeface="Times New Roman Bold" charset="0"/>
              </a:endParaRPr>
            </a:p>
          </p:txBody>
        </p:sp>
        <p:sp>
          <p:nvSpPr>
            <p:cNvPr id="195634" name="Freeform 50"/>
            <p:cNvSpPr>
              <a:spLocks/>
            </p:cNvSpPr>
            <p:nvPr/>
          </p:nvSpPr>
          <p:spPr bwMode="auto">
            <a:xfrm>
              <a:off x="2850" y="1638"/>
              <a:ext cx="256" cy="316"/>
            </a:xfrm>
            <a:custGeom>
              <a:avLst/>
              <a:gdLst/>
              <a:ahLst/>
              <a:cxnLst>
                <a:cxn ang="0">
                  <a:pos x="257" y="157"/>
                </a:cxn>
                <a:cxn ang="0">
                  <a:pos x="216" y="187"/>
                </a:cxn>
                <a:cxn ang="0">
                  <a:pos x="82" y="0"/>
                </a:cxn>
                <a:cxn ang="0">
                  <a:pos x="0" y="60"/>
                </a:cxn>
                <a:cxn ang="0">
                  <a:pos x="133" y="247"/>
                </a:cxn>
                <a:cxn ang="0">
                  <a:pos x="92" y="277"/>
                </a:cxn>
                <a:cxn ang="0">
                  <a:pos x="219" y="279"/>
                </a:cxn>
                <a:cxn ang="0">
                  <a:pos x="257" y="157"/>
                </a:cxn>
              </a:cxnLst>
              <a:rect l="0" t="0" r="r" b="b"/>
              <a:pathLst>
                <a:path w="257" h="279">
                  <a:moveTo>
                    <a:pt x="257" y="157"/>
                  </a:moveTo>
                  <a:lnTo>
                    <a:pt x="216" y="187"/>
                  </a:lnTo>
                  <a:lnTo>
                    <a:pt x="82" y="0"/>
                  </a:lnTo>
                  <a:lnTo>
                    <a:pt x="0" y="60"/>
                  </a:lnTo>
                  <a:lnTo>
                    <a:pt x="133" y="247"/>
                  </a:lnTo>
                  <a:lnTo>
                    <a:pt x="92" y="277"/>
                  </a:lnTo>
                  <a:lnTo>
                    <a:pt x="219" y="279"/>
                  </a:lnTo>
                  <a:lnTo>
                    <a:pt x="257" y="157"/>
                  </a:lnTo>
                  <a:close/>
                </a:path>
              </a:pathLst>
            </a:custGeom>
            <a:solidFill>
              <a:srgbClr val="3333CC"/>
            </a:solidFill>
            <a:ln w="7938">
              <a:solidFill>
                <a:srgbClr val="FFFF99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l" eaLnBrk="0" hangingPunct="0">
                <a:defRPr/>
              </a:pPr>
              <a:endParaRPr lang="en-US" sz="2400">
                <a:solidFill>
                  <a:srgbClr val="5C5C5C"/>
                </a:solidFill>
                <a:latin typeface="Verdana" pitchFamily="34" charset="0"/>
                <a:cs typeface="Arial" pitchFamily="34" charset="0"/>
              </a:endParaRPr>
            </a:p>
          </p:txBody>
        </p:sp>
      </p:grpSp>
      <p:grpSp>
        <p:nvGrpSpPr>
          <p:cNvPr id="188488" name="Group 72"/>
          <p:cNvGrpSpPr>
            <a:grpSpLocks/>
          </p:cNvGrpSpPr>
          <p:nvPr/>
        </p:nvGrpSpPr>
        <p:grpSpPr bwMode="auto">
          <a:xfrm>
            <a:off x="2879725" y="3971925"/>
            <a:ext cx="1814513" cy="1568450"/>
            <a:chOff x="1814" y="2502"/>
            <a:chExt cx="1143" cy="988"/>
          </a:xfrm>
        </p:grpSpPr>
        <p:sp>
          <p:nvSpPr>
            <p:cNvPr id="195612" name="Freeform 28"/>
            <p:cNvSpPr>
              <a:spLocks/>
            </p:cNvSpPr>
            <p:nvPr/>
          </p:nvSpPr>
          <p:spPr bwMode="auto">
            <a:xfrm rot="371417">
              <a:off x="2408" y="2992"/>
              <a:ext cx="549" cy="498"/>
            </a:xfrm>
            <a:custGeom>
              <a:avLst/>
              <a:gdLst/>
              <a:ahLst/>
              <a:cxnLst>
                <a:cxn ang="0">
                  <a:pos x="585" y="303"/>
                </a:cxn>
                <a:cxn ang="0">
                  <a:pos x="524" y="281"/>
                </a:cxn>
                <a:cxn ang="0">
                  <a:pos x="464" y="252"/>
                </a:cxn>
                <a:cxn ang="0">
                  <a:pos x="407" y="220"/>
                </a:cxn>
                <a:cxn ang="0">
                  <a:pos x="352" y="184"/>
                </a:cxn>
                <a:cxn ang="0">
                  <a:pos x="301" y="143"/>
                </a:cxn>
                <a:cxn ang="0">
                  <a:pos x="253" y="99"/>
                </a:cxn>
                <a:cxn ang="0">
                  <a:pos x="209" y="51"/>
                </a:cxn>
                <a:cxn ang="0">
                  <a:pos x="168" y="0"/>
                </a:cxn>
                <a:cxn ang="0">
                  <a:pos x="0" y="123"/>
                </a:cxn>
                <a:cxn ang="0">
                  <a:pos x="51" y="187"/>
                </a:cxn>
                <a:cxn ang="0">
                  <a:pos x="105" y="247"/>
                </a:cxn>
                <a:cxn ang="0">
                  <a:pos x="165" y="301"/>
                </a:cxn>
                <a:cxn ang="0">
                  <a:pos x="230" y="352"/>
                </a:cxn>
                <a:cxn ang="0">
                  <a:pos x="298" y="398"/>
                </a:cxn>
                <a:cxn ang="0">
                  <a:pos x="369" y="437"/>
                </a:cxn>
                <a:cxn ang="0">
                  <a:pos x="444" y="471"/>
                </a:cxn>
                <a:cxn ang="0">
                  <a:pos x="521" y="500"/>
                </a:cxn>
                <a:cxn ang="0">
                  <a:pos x="585" y="303"/>
                </a:cxn>
              </a:cxnLst>
              <a:rect l="0" t="0" r="r" b="b"/>
              <a:pathLst>
                <a:path w="585" h="500">
                  <a:moveTo>
                    <a:pt x="585" y="303"/>
                  </a:moveTo>
                  <a:lnTo>
                    <a:pt x="524" y="281"/>
                  </a:lnTo>
                  <a:lnTo>
                    <a:pt x="464" y="252"/>
                  </a:lnTo>
                  <a:lnTo>
                    <a:pt x="407" y="220"/>
                  </a:lnTo>
                  <a:lnTo>
                    <a:pt x="352" y="184"/>
                  </a:lnTo>
                  <a:lnTo>
                    <a:pt x="301" y="143"/>
                  </a:lnTo>
                  <a:lnTo>
                    <a:pt x="253" y="99"/>
                  </a:lnTo>
                  <a:lnTo>
                    <a:pt x="209" y="51"/>
                  </a:lnTo>
                  <a:lnTo>
                    <a:pt x="168" y="0"/>
                  </a:lnTo>
                  <a:lnTo>
                    <a:pt x="0" y="123"/>
                  </a:lnTo>
                  <a:lnTo>
                    <a:pt x="51" y="187"/>
                  </a:lnTo>
                  <a:lnTo>
                    <a:pt x="105" y="247"/>
                  </a:lnTo>
                  <a:lnTo>
                    <a:pt x="165" y="301"/>
                  </a:lnTo>
                  <a:lnTo>
                    <a:pt x="230" y="352"/>
                  </a:lnTo>
                  <a:lnTo>
                    <a:pt x="298" y="398"/>
                  </a:lnTo>
                  <a:lnTo>
                    <a:pt x="369" y="437"/>
                  </a:lnTo>
                  <a:lnTo>
                    <a:pt x="444" y="471"/>
                  </a:lnTo>
                  <a:lnTo>
                    <a:pt x="521" y="500"/>
                  </a:lnTo>
                  <a:lnTo>
                    <a:pt x="585" y="303"/>
                  </a:lnTo>
                  <a:close/>
                </a:path>
              </a:pathLst>
            </a:custGeom>
            <a:solidFill>
              <a:srgbClr val="99CC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l" eaLnBrk="0" hangingPunct="0">
                <a:defRPr/>
              </a:pPr>
              <a:endParaRPr lang="en-US" sz="2400">
                <a:solidFill>
                  <a:srgbClr val="5C5C5C"/>
                </a:solidFill>
                <a:latin typeface="Verdana" pitchFamily="34" charset="0"/>
                <a:cs typeface="Arial" pitchFamily="34" charset="0"/>
              </a:endParaRPr>
            </a:p>
          </p:txBody>
        </p:sp>
        <p:grpSp>
          <p:nvGrpSpPr>
            <p:cNvPr id="188446" name="Group 29"/>
            <p:cNvGrpSpPr>
              <a:grpSpLocks/>
            </p:cNvGrpSpPr>
            <p:nvPr/>
          </p:nvGrpSpPr>
          <p:grpSpPr bwMode="auto">
            <a:xfrm rot="371417">
              <a:off x="2546" y="3131"/>
              <a:ext cx="275" cy="228"/>
              <a:chOff x="3275" y="3299"/>
              <a:chExt cx="293" cy="229"/>
            </a:xfrm>
          </p:grpSpPr>
          <p:sp>
            <p:nvSpPr>
              <p:cNvPr id="188447" name="Freeform 30"/>
              <p:cNvSpPr>
                <a:spLocks/>
              </p:cNvSpPr>
              <p:nvPr/>
            </p:nvSpPr>
            <p:spPr bwMode="auto">
              <a:xfrm>
                <a:off x="3345" y="3375"/>
                <a:ext cx="223" cy="153"/>
              </a:xfrm>
              <a:custGeom>
                <a:avLst/>
                <a:gdLst>
                  <a:gd name="T0" fmla="*/ 20 w 223"/>
                  <a:gd name="T1" fmla="*/ 0 h 153"/>
                  <a:gd name="T2" fmla="*/ 0 w 223"/>
                  <a:gd name="T3" fmla="*/ 22 h 153"/>
                  <a:gd name="T4" fmla="*/ 20 w 223"/>
                  <a:gd name="T5" fmla="*/ 39 h 153"/>
                  <a:gd name="T6" fmla="*/ 44 w 223"/>
                  <a:gd name="T7" fmla="*/ 58 h 153"/>
                  <a:gd name="T8" fmla="*/ 61 w 223"/>
                  <a:gd name="T9" fmla="*/ 72 h 153"/>
                  <a:gd name="T10" fmla="*/ 66 w 223"/>
                  <a:gd name="T11" fmla="*/ 75 h 153"/>
                  <a:gd name="T12" fmla="*/ 88 w 223"/>
                  <a:gd name="T13" fmla="*/ 89 h 153"/>
                  <a:gd name="T14" fmla="*/ 136 w 223"/>
                  <a:gd name="T15" fmla="*/ 116 h 153"/>
                  <a:gd name="T16" fmla="*/ 160 w 223"/>
                  <a:gd name="T17" fmla="*/ 128 h 153"/>
                  <a:gd name="T18" fmla="*/ 180 w 223"/>
                  <a:gd name="T19" fmla="*/ 140 h 153"/>
                  <a:gd name="T20" fmla="*/ 197 w 223"/>
                  <a:gd name="T21" fmla="*/ 148 h 153"/>
                  <a:gd name="T22" fmla="*/ 209 w 223"/>
                  <a:gd name="T23" fmla="*/ 153 h 153"/>
                  <a:gd name="T24" fmla="*/ 223 w 223"/>
                  <a:gd name="T25" fmla="*/ 126 h 153"/>
                  <a:gd name="T26" fmla="*/ 209 w 223"/>
                  <a:gd name="T27" fmla="*/ 119 h 153"/>
                  <a:gd name="T28" fmla="*/ 192 w 223"/>
                  <a:gd name="T29" fmla="*/ 111 h 153"/>
                  <a:gd name="T30" fmla="*/ 172 w 223"/>
                  <a:gd name="T31" fmla="*/ 99 h 153"/>
                  <a:gd name="T32" fmla="*/ 148 w 223"/>
                  <a:gd name="T33" fmla="*/ 87 h 153"/>
                  <a:gd name="T34" fmla="*/ 100 w 223"/>
                  <a:gd name="T35" fmla="*/ 60 h 153"/>
                  <a:gd name="T36" fmla="*/ 78 w 223"/>
                  <a:gd name="T37" fmla="*/ 46 h 153"/>
                  <a:gd name="T38" fmla="*/ 73 w 223"/>
                  <a:gd name="T39" fmla="*/ 60 h 153"/>
                  <a:gd name="T40" fmla="*/ 83 w 223"/>
                  <a:gd name="T41" fmla="*/ 50 h 153"/>
                  <a:gd name="T42" fmla="*/ 63 w 223"/>
                  <a:gd name="T43" fmla="*/ 34 h 153"/>
                  <a:gd name="T44" fmla="*/ 42 w 223"/>
                  <a:gd name="T45" fmla="*/ 17 h 153"/>
                  <a:gd name="T46" fmla="*/ 20 w 223"/>
                  <a:gd name="T47" fmla="*/ 0 h 1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3"/>
                  <a:gd name="T73" fmla="*/ 0 h 153"/>
                  <a:gd name="T74" fmla="*/ 223 w 223"/>
                  <a:gd name="T75" fmla="*/ 153 h 15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3" h="153">
                    <a:moveTo>
                      <a:pt x="20" y="0"/>
                    </a:moveTo>
                    <a:lnTo>
                      <a:pt x="0" y="22"/>
                    </a:lnTo>
                    <a:lnTo>
                      <a:pt x="20" y="39"/>
                    </a:lnTo>
                    <a:lnTo>
                      <a:pt x="44" y="58"/>
                    </a:lnTo>
                    <a:lnTo>
                      <a:pt x="61" y="72"/>
                    </a:lnTo>
                    <a:lnTo>
                      <a:pt x="66" y="75"/>
                    </a:lnTo>
                    <a:lnTo>
                      <a:pt x="88" y="89"/>
                    </a:lnTo>
                    <a:lnTo>
                      <a:pt x="136" y="116"/>
                    </a:lnTo>
                    <a:lnTo>
                      <a:pt x="160" y="128"/>
                    </a:lnTo>
                    <a:lnTo>
                      <a:pt x="180" y="140"/>
                    </a:lnTo>
                    <a:lnTo>
                      <a:pt x="197" y="148"/>
                    </a:lnTo>
                    <a:lnTo>
                      <a:pt x="209" y="153"/>
                    </a:lnTo>
                    <a:lnTo>
                      <a:pt x="223" y="126"/>
                    </a:lnTo>
                    <a:lnTo>
                      <a:pt x="209" y="119"/>
                    </a:lnTo>
                    <a:lnTo>
                      <a:pt x="192" y="111"/>
                    </a:lnTo>
                    <a:lnTo>
                      <a:pt x="172" y="99"/>
                    </a:lnTo>
                    <a:lnTo>
                      <a:pt x="148" y="87"/>
                    </a:lnTo>
                    <a:lnTo>
                      <a:pt x="100" y="60"/>
                    </a:lnTo>
                    <a:lnTo>
                      <a:pt x="78" y="46"/>
                    </a:lnTo>
                    <a:lnTo>
                      <a:pt x="73" y="60"/>
                    </a:lnTo>
                    <a:lnTo>
                      <a:pt x="83" y="50"/>
                    </a:lnTo>
                    <a:lnTo>
                      <a:pt x="63" y="34"/>
                    </a:lnTo>
                    <a:lnTo>
                      <a:pt x="42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buClr>
                    <a:srgbClr val="5C5C5C"/>
                  </a:buClr>
                  <a:buFont typeface="Arial" pitchFamily="34" charset="0"/>
                  <a:buNone/>
                </a:pPr>
                <a:endParaRPr lang="en-AU" sz="16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448" name="Freeform 31"/>
              <p:cNvSpPr>
                <a:spLocks/>
              </p:cNvSpPr>
              <p:nvPr/>
            </p:nvSpPr>
            <p:spPr bwMode="auto">
              <a:xfrm>
                <a:off x="3275" y="3299"/>
                <a:ext cx="124" cy="127"/>
              </a:xfrm>
              <a:custGeom>
                <a:avLst/>
                <a:gdLst>
                  <a:gd name="T0" fmla="*/ 124 w 124"/>
                  <a:gd name="T1" fmla="*/ 47 h 127"/>
                  <a:gd name="T2" fmla="*/ 0 w 124"/>
                  <a:gd name="T3" fmla="*/ 0 h 127"/>
                  <a:gd name="T4" fmla="*/ 37 w 124"/>
                  <a:gd name="T5" fmla="*/ 127 h 127"/>
                  <a:gd name="T6" fmla="*/ 124 w 124"/>
                  <a:gd name="T7" fmla="*/ 47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127"/>
                  <a:gd name="T14" fmla="*/ 124 w 12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127">
                    <a:moveTo>
                      <a:pt x="124" y="47"/>
                    </a:moveTo>
                    <a:lnTo>
                      <a:pt x="0" y="0"/>
                    </a:lnTo>
                    <a:lnTo>
                      <a:pt x="37" y="127"/>
                    </a:lnTo>
                    <a:lnTo>
                      <a:pt x="124" y="4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buClr>
                    <a:srgbClr val="5C5C5C"/>
                  </a:buClr>
                  <a:buFont typeface="Arial" pitchFamily="34" charset="0"/>
                  <a:buNone/>
                </a:pPr>
                <a:endParaRPr lang="en-AU" sz="16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88470" name="Group 53"/>
            <p:cNvGrpSpPr>
              <a:grpSpLocks/>
            </p:cNvGrpSpPr>
            <p:nvPr/>
          </p:nvGrpSpPr>
          <p:grpSpPr bwMode="auto">
            <a:xfrm>
              <a:off x="1814" y="2502"/>
              <a:ext cx="1140" cy="395"/>
              <a:chOff x="5601" y="14687"/>
              <a:chExt cx="1802" cy="701"/>
            </a:xfrm>
          </p:grpSpPr>
          <p:sp>
            <p:nvSpPr>
              <p:cNvPr id="188471" name="Rectangle 54"/>
              <p:cNvSpPr>
                <a:spLocks noChangeArrowheads="1"/>
              </p:cNvSpPr>
              <p:nvPr/>
            </p:nvSpPr>
            <p:spPr bwMode="auto">
              <a:xfrm>
                <a:off x="6241" y="14687"/>
                <a:ext cx="621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/>
                <a:r>
                  <a:rPr lang="en-US" altLang="zh-CN" b="1">
                    <a:solidFill>
                      <a:srgbClr val="808080"/>
                    </a:solidFill>
                    <a:latin typeface="Times New Roman Bold" charset="0"/>
                    <a:ea typeface="SimSun" pitchFamily="2" charset="-122"/>
                    <a:cs typeface="Times New Roman" pitchFamily="18" charset="0"/>
                  </a:rPr>
                  <a:t>New</a:t>
                </a:r>
                <a:endParaRPr lang="en-US">
                  <a:solidFill>
                    <a:srgbClr val="808080"/>
                  </a:solidFill>
                  <a:latin typeface="Verdana" pitchFamily="34" charset="0"/>
                  <a:ea typeface="SimSun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8472" name="Rectangle 55"/>
              <p:cNvSpPr>
                <a:spLocks noChangeArrowheads="1"/>
              </p:cNvSpPr>
              <p:nvPr/>
            </p:nvSpPr>
            <p:spPr bwMode="auto">
              <a:xfrm>
                <a:off x="5601" y="14983"/>
                <a:ext cx="1802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/>
                <a:r>
                  <a:rPr lang="en-US" altLang="zh-CN" sz="1900" b="1">
                    <a:solidFill>
                      <a:srgbClr val="808080"/>
                    </a:solidFill>
                    <a:latin typeface="Times New Roman Bold" charset="0"/>
                    <a:ea typeface="SimSun" pitchFamily="2" charset="-122"/>
                    <a:cs typeface="Times New Roman" pitchFamily="18" charset="0"/>
                  </a:rPr>
                  <a:t>Membership</a:t>
                </a:r>
                <a:endParaRPr lang="en-US" sz="2400">
                  <a:solidFill>
                    <a:srgbClr val="808080"/>
                  </a:solidFill>
                  <a:latin typeface="Verdana" pitchFamily="34" charset="0"/>
                  <a:ea typeface="SimSun" pitchFamily="2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188473" name="Rectangle 56"/>
          <p:cNvSpPr>
            <a:spLocks noChangeArrowheads="1"/>
          </p:cNvSpPr>
          <p:nvPr/>
        </p:nvSpPr>
        <p:spPr bwMode="auto">
          <a:xfrm>
            <a:off x="947738" y="2678113"/>
            <a:ext cx="1281112" cy="390525"/>
          </a:xfrm>
          <a:prstGeom prst="rect">
            <a:avLst/>
          </a:prstGeom>
          <a:gradFill rotWithShape="1">
            <a:gsLst>
              <a:gs pos="0">
                <a:srgbClr val="2F7618"/>
              </a:gs>
              <a:gs pos="50000">
                <a:srgbClr val="66FF33"/>
              </a:gs>
              <a:gs pos="100000">
                <a:srgbClr val="2F761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>
            <a:flatTx/>
          </a:bodyPr>
          <a:lstStyle/>
          <a:p>
            <a:pPr algn="l" eaLnBrk="0" hangingPunct="0"/>
            <a:endParaRPr lang="en-US" sz="2400">
              <a:solidFill>
                <a:srgbClr val="5C5C5C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88474" name="Rectangle 57"/>
          <p:cNvSpPr>
            <a:spLocks noChangeArrowheads="1"/>
          </p:cNvSpPr>
          <p:nvPr/>
        </p:nvSpPr>
        <p:spPr bwMode="auto">
          <a:xfrm>
            <a:off x="1109663" y="2740025"/>
            <a:ext cx="1042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R&amp;D</a:t>
            </a:r>
            <a:endParaRPr lang="en-US" sz="2000">
              <a:solidFill>
                <a:srgbClr val="5C5C5C"/>
              </a:solidFill>
              <a:latin typeface="Verdana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88478" name="Line 61"/>
          <p:cNvSpPr>
            <a:spLocks noChangeShapeType="1"/>
          </p:cNvSpPr>
          <p:nvPr/>
        </p:nvSpPr>
        <p:spPr bwMode="auto">
          <a:xfrm flipV="1">
            <a:off x="2366963" y="2466975"/>
            <a:ext cx="1484312" cy="4191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</a:pPr>
            <a:endParaRPr lang="en-A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88481" name="Group 65"/>
          <p:cNvGrpSpPr>
            <a:grpSpLocks/>
          </p:cNvGrpSpPr>
          <p:nvPr/>
        </p:nvGrpSpPr>
        <p:grpSpPr bwMode="auto">
          <a:xfrm>
            <a:off x="611188" y="1566863"/>
            <a:ext cx="4437062" cy="1000125"/>
            <a:chOff x="385" y="987"/>
            <a:chExt cx="2795" cy="630"/>
          </a:xfrm>
        </p:grpSpPr>
        <p:sp>
          <p:nvSpPr>
            <p:cNvPr id="188429" name="Rectangle 12"/>
            <p:cNvSpPr>
              <a:spLocks noChangeArrowheads="1"/>
            </p:cNvSpPr>
            <p:nvPr/>
          </p:nvSpPr>
          <p:spPr bwMode="auto">
            <a:xfrm>
              <a:off x="666" y="1266"/>
              <a:ext cx="60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altLang="zh-CN" sz="1600">
                  <a:solidFill>
                    <a:srgbClr val="808080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Academic</a:t>
              </a:r>
              <a:endParaRPr lang="en-US" sz="2400">
                <a:solidFill>
                  <a:srgbClr val="5C5C5C"/>
                </a:solidFill>
                <a:latin typeface="Verdana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88430" name="Rectangle 13"/>
            <p:cNvSpPr>
              <a:spLocks noChangeArrowheads="1"/>
            </p:cNvSpPr>
            <p:nvPr/>
          </p:nvSpPr>
          <p:spPr bwMode="auto">
            <a:xfrm>
              <a:off x="385" y="987"/>
              <a:ext cx="1208" cy="562"/>
            </a:xfrm>
            <a:prstGeom prst="rect">
              <a:avLst/>
            </a:prstGeom>
            <a:gradFill rotWithShape="1">
              <a:gsLst>
                <a:gs pos="0">
                  <a:srgbClr val="2F7618"/>
                </a:gs>
                <a:gs pos="50000">
                  <a:srgbClr val="66FF33"/>
                </a:gs>
                <a:gs pos="100000">
                  <a:srgbClr val="2F76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33"/>
              </a:extrusionClr>
            </a:sp3d>
          </p:spPr>
          <p:txBody>
            <a:bodyPr>
              <a:flatTx/>
            </a:bodyPr>
            <a:lstStyle/>
            <a:p>
              <a:pPr algn="l" eaLnBrk="0" hangingPunct="0"/>
              <a:endParaRPr lang="en-US" sz="2400">
                <a:solidFill>
                  <a:srgbClr val="5C5C5C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188431" name="Rectangle 14"/>
            <p:cNvSpPr>
              <a:spLocks noChangeArrowheads="1"/>
            </p:cNvSpPr>
            <p:nvPr/>
          </p:nvSpPr>
          <p:spPr bwMode="auto">
            <a:xfrm>
              <a:off x="527" y="1157"/>
              <a:ext cx="93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altLang="zh-CN" sz="2000" b="1">
                  <a:solidFill>
                    <a:srgbClr val="000000"/>
                  </a:solidFill>
                  <a:latin typeface="Verdana" pitchFamily="34" charset="0"/>
                  <a:ea typeface="SimSun" pitchFamily="2" charset="-122"/>
                  <a:cs typeface="Times New Roman" pitchFamily="18" charset="0"/>
                </a:rPr>
                <a:t>Academia</a:t>
              </a:r>
              <a:endParaRPr lang="en-US" sz="2000" b="1">
                <a:solidFill>
                  <a:srgbClr val="5C5C5C"/>
                </a:solidFill>
                <a:latin typeface="Verdana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88444" name="Rectangle 27"/>
            <p:cNvSpPr>
              <a:spLocks noChangeArrowheads="1"/>
            </p:cNvSpPr>
            <p:nvPr/>
          </p:nvSpPr>
          <p:spPr bwMode="auto">
            <a:xfrm>
              <a:off x="2410" y="1157"/>
              <a:ext cx="770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b="1">
                  <a:solidFill>
                    <a:srgbClr val="808080"/>
                  </a:solidFill>
                  <a:latin typeface="Verdana" pitchFamily="34" charset="0"/>
                  <a:cs typeface="Times New Roman" pitchFamily="18" charset="0"/>
                </a:rPr>
                <a:t>New</a:t>
              </a:r>
            </a:p>
            <a:p>
              <a:r>
                <a:rPr lang="en-US" sz="2000" b="1">
                  <a:solidFill>
                    <a:srgbClr val="808080"/>
                  </a:solidFill>
                  <a:latin typeface="Verdana" pitchFamily="34" charset="0"/>
                  <a:cs typeface="Times New Roman" pitchFamily="18" charset="0"/>
                </a:rPr>
                <a:t>Ideas</a:t>
              </a:r>
            </a:p>
          </p:txBody>
        </p:sp>
        <p:sp>
          <p:nvSpPr>
            <p:cNvPr id="188479" name="Line 62"/>
            <p:cNvSpPr>
              <a:spLocks noChangeShapeType="1"/>
            </p:cNvSpPr>
            <p:nvPr/>
          </p:nvSpPr>
          <p:spPr bwMode="auto">
            <a:xfrm>
              <a:off x="1633" y="1270"/>
              <a:ext cx="907" cy="141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88480" name="Rectangle 63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617538"/>
            <a:ext cx="8388350" cy="579437"/>
          </a:xfrm>
        </p:spPr>
        <p:txBody>
          <a:bodyPr/>
          <a:lstStyle/>
          <a:p>
            <a:r>
              <a:rPr lang="en-US" sz="3200" smtClean="0"/>
              <a:t>Academia &amp; ICT standardization</a:t>
            </a:r>
          </a:p>
        </p:txBody>
      </p:sp>
    </p:spTree>
    <p:extLst>
      <p:ext uri="{BB962C8B-B14F-4D97-AF65-F5344CB8AC3E}">
        <p14:creationId xmlns:p14="http://schemas.microsoft.com/office/powerpoint/2010/main" val="4186841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Number Placeholder 3"/>
          <p:cNvSpPr txBox="1">
            <a:spLocks noGrp="1"/>
          </p:cNvSpPr>
          <p:nvPr/>
        </p:nvSpPr>
        <p:spPr bwMode="auto">
          <a:xfrm>
            <a:off x="7099300" y="6559550"/>
            <a:ext cx="2133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fld id="{93EEABEE-AE7E-4F30-A2C7-AC29AF393477}" type="slidenum">
              <a:rPr lang="en-US" sz="1000">
                <a:solidFill>
                  <a:srgbClr val="5C5C5C"/>
                </a:solidFill>
                <a:latin typeface="Verdana" pitchFamily="34" charset="0"/>
                <a:cs typeface="Arial" pitchFamily="34" charset="0"/>
              </a:rPr>
              <a:pPr algn="r" eaLnBrk="0" hangingPunct="0"/>
              <a:t>23</a:t>
            </a:fld>
            <a:endParaRPr lang="en-US" sz="1000">
              <a:solidFill>
                <a:srgbClr val="5C5C5C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10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150" y="404813"/>
            <a:ext cx="7772400" cy="641350"/>
          </a:xfrm>
        </p:spPr>
        <p:txBody>
          <a:bodyPr/>
          <a:lstStyle/>
          <a:p>
            <a:r>
              <a:rPr lang="en-US" smtClean="0"/>
              <a:t>Kaleidoscope Events</a:t>
            </a:r>
          </a:p>
        </p:txBody>
      </p:sp>
      <p:sp>
        <p:nvSpPr>
          <p:cNvPr id="2109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96975"/>
            <a:ext cx="8642350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Series of academic conferences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International Organizing Committee (10-20 experts)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Call for Papers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International Programme Committee (more than 100 Experts)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Paper review process </a:t>
            </a:r>
            <a:r>
              <a:rPr lang="en-US" sz="2000" smtClean="0">
                <a:sym typeface="Wingdings" pitchFamily="2" charset="2"/>
              </a:rPr>
              <a:t> </a:t>
            </a:r>
            <a:r>
              <a:rPr lang="en-US" sz="2000" smtClean="0"/>
              <a:t>double-blind / peer-review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IEEE Com Soc (technical co-sponsor)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Proceedings distributed via IEEE Xplore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3 best papers award (10’000 USD) event sponsors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66"/>
                </a:solidFill>
              </a:rPr>
              <a:t>Bridging academia, research &amp; ITU-T standardization activities for discussion on technological innovation and its socio-economic implications</a:t>
            </a:r>
          </a:p>
        </p:txBody>
      </p:sp>
    </p:spTree>
    <p:extLst>
      <p:ext uri="{BB962C8B-B14F-4D97-AF65-F5344CB8AC3E}">
        <p14:creationId xmlns:p14="http://schemas.microsoft.com/office/powerpoint/2010/main" val="3526778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03803"/>
            <a:ext cx="7772400" cy="608974"/>
          </a:xfrm>
        </p:spPr>
        <p:txBody>
          <a:bodyPr/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Academia</a:t>
            </a:r>
            <a:r>
              <a:rPr lang="en-GB" dirty="0"/>
              <a:t/>
            </a:r>
            <a:br>
              <a:rPr lang="en-GB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17A6-34C9-4C68-A7D7-36CEBC16012C}" type="slidenum">
              <a:rPr lang="ja-JP" altLang="en-US" smtClean="0"/>
              <a:pPr/>
              <a:t>24</a:t>
            </a:fld>
            <a:endParaRPr lang="en-US" altLang="ja-JP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3"/>
            <a:ext cx="8206680" cy="47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972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9E57EB-0EA1-4FEB-A198-8628CE17F42C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7857" y="-5928469"/>
            <a:ext cx="12619714" cy="187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12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00100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090613"/>
            <a:ext cx="6973887" cy="46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4" name="Picture 6" descr="C:\Documents and Settings\lutz\My Documents\ITU PROJECTS\WTPF\Digital Messaging\Losse_elementen\ITU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1584325" cy="1655762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981075"/>
            <a:ext cx="7772400" cy="641350"/>
          </a:xfrm>
        </p:spPr>
        <p:txBody>
          <a:bodyPr/>
          <a:lstStyle/>
          <a:p>
            <a:r>
              <a:rPr lang="en-US" b="0" smtClean="0">
                <a:solidFill>
                  <a:schemeClr val="bg1"/>
                </a:solidFill>
              </a:rPr>
              <a:t>www.itu.int/ITU-T</a:t>
            </a:r>
          </a:p>
        </p:txBody>
      </p:sp>
    </p:spTree>
    <p:extLst>
      <p:ext uri="{BB962C8B-B14F-4D97-AF65-F5344CB8AC3E}">
        <p14:creationId xmlns:p14="http://schemas.microsoft.com/office/powerpoint/2010/main" val="414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www.ukrtelecom.ua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839913" y="2565400"/>
            <a:ext cx="5018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Благодарю за </a:t>
            </a:r>
            <a:r>
              <a:rPr lang="uk-UA" sz="3600" b="1" dirty="0" err="1" smtClean="0">
                <a:solidFill>
                  <a:schemeClr val="bg1"/>
                </a:solidFill>
              </a:rPr>
              <a:t>внимание</a:t>
            </a:r>
            <a:r>
              <a:rPr lang="uk-UA" sz="3600" b="1" dirty="0" smtClean="0">
                <a:solidFill>
                  <a:schemeClr val="bg1"/>
                </a:solidFill>
              </a:rPr>
              <a:t>!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vkatok@ukrtelecom.ua</a:t>
            </a:r>
          </a:p>
          <a:p>
            <a:endParaRPr lang="en-US" sz="3600" b="1" dirty="0" smtClean="0">
              <a:solidFill>
                <a:schemeClr val="bg1"/>
              </a:solidFill>
            </a:endParaRPr>
          </a:p>
          <a:p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290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4225570"/>
            <a:ext cx="2304256" cy="211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 txBox="1">
            <a:spLocks noGrp="1"/>
          </p:cNvSpPr>
          <p:nvPr/>
        </p:nvSpPr>
        <p:spPr bwMode="auto">
          <a:xfrm>
            <a:off x="8855075" y="6403975"/>
            <a:ext cx="2540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F26335B-7430-4119-A9ED-DE386F4696DF}" type="slidenum">
              <a:rPr lang="en-US" sz="1000">
                <a:solidFill>
                  <a:srgbClr val="0E438A"/>
                </a:solidFill>
                <a:latin typeface="Zurich BT"/>
                <a:cs typeface="Times New Roman" pitchFamily="18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sz="1000">
              <a:solidFill>
                <a:srgbClr val="0E438A"/>
              </a:solidFill>
              <a:latin typeface="Zurich BT"/>
              <a:cs typeface="Times New Roman" pitchFamily="18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1116013" y="4295775"/>
            <a:ext cx="0" cy="8651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Tx/>
              <a:buFontTx/>
              <a:buNone/>
              <a:defRPr/>
            </a:pPr>
            <a:endParaRPr lang="en-U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1675" y="1296988"/>
            <a:ext cx="777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</a:pPr>
            <a:r>
              <a:rPr lang="en-US" sz="2800" b="1">
                <a:solidFill>
                  <a:srgbClr val="D9445A"/>
                </a:solidFill>
              </a:rPr>
              <a:t>Oldest UN specialized agency (founded in 1865)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516313" y="3511550"/>
            <a:ext cx="0" cy="4365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Tx/>
              <a:buFontTx/>
              <a:buNone/>
              <a:defRPr/>
            </a:pPr>
            <a:endParaRPr lang="en-U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5649913" y="3511550"/>
            <a:ext cx="0" cy="4365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Tx/>
              <a:buFontTx/>
              <a:buNone/>
              <a:defRPr/>
            </a:pPr>
            <a:endParaRPr lang="en-U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7845425" y="3487738"/>
            <a:ext cx="3175" cy="5286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Tx/>
              <a:buFontTx/>
              <a:buNone/>
              <a:defRPr/>
            </a:pPr>
            <a:endParaRPr lang="en-U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540250" y="2605088"/>
            <a:ext cx="1109663" cy="9064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Tx/>
              <a:buFontTx/>
              <a:buNone/>
              <a:defRPr/>
            </a:pPr>
            <a:endParaRPr lang="en-U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1143000" y="2517775"/>
            <a:ext cx="2814638" cy="11445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Tx/>
              <a:buFontTx/>
              <a:buNone/>
              <a:defRPr/>
            </a:pPr>
            <a:endParaRPr lang="en-U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2886075" y="2384425"/>
            <a:ext cx="3146425" cy="314325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spAutoFit/>
            <a:flatTx/>
          </a:bodyPr>
          <a:lstStyle/>
          <a:p>
            <a:pPr algn="ctr">
              <a:buClrTx/>
              <a:buFontTx/>
              <a:buNone/>
            </a:pPr>
            <a:r>
              <a:rPr lang="en-US" sz="1400" b="1">
                <a:solidFill>
                  <a:srgbClr val="2E2E2E"/>
                </a:solidFill>
                <a:latin typeface="Verdana" pitchFamily="34" charset="0"/>
                <a:cs typeface="Times New Roman" pitchFamily="18" charset="0"/>
              </a:rPr>
              <a:t>Plenipotentiary Conference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59113" y="3014663"/>
            <a:ext cx="3179762" cy="31432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anchor="ctr">
            <a:spAutoFit/>
            <a:flatTx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itchFamily="18" charset="0"/>
              </a:rPr>
              <a:t>ITU Council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9388" y="3798888"/>
            <a:ext cx="1666875" cy="95567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anchor="ctr">
            <a:spAutoFit/>
            <a:flatTx/>
          </a:bodyPr>
          <a:lstStyle/>
          <a:p>
            <a:pPr algn="ctr">
              <a:spcBef>
                <a:spcPct val="60000"/>
              </a:spcBef>
              <a:buClrTx/>
              <a:buFontTx/>
              <a:buNone/>
            </a:pPr>
            <a:r>
              <a:rPr lang="en-US" sz="2000">
                <a:solidFill>
                  <a:srgbClr val="2E2E2E"/>
                </a:solidFill>
                <a:latin typeface="Verdana" pitchFamily="34" charset="0"/>
                <a:cs typeface="Times New Roman" pitchFamily="18" charset="0"/>
              </a:rPr>
              <a:t>General</a:t>
            </a:r>
          </a:p>
          <a:p>
            <a:pPr algn="ctr">
              <a:buClrTx/>
              <a:buFontTx/>
              <a:buNone/>
            </a:pPr>
            <a:r>
              <a:rPr lang="en-US" sz="2000">
                <a:solidFill>
                  <a:srgbClr val="2E2E2E"/>
                </a:solidFill>
                <a:latin typeface="Verdana" pitchFamily="34" charset="0"/>
                <a:cs typeface="Times New Roman" pitchFamily="18" charset="0"/>
              </a:rPr>
              <a:t>Secretariat</a:t>
            </a:r>
          </a:p>
          <a:p>
            <a:pPr algn="ctr">
              <a:lnSpc>
                <a:spcPct val="55000"/>
              </a:lnSpc>
              <a:buClrTx/>
              <a:buFontTx/>
              <a:buNone/>
            </a:pPr>
            <a:endParaRPr lang="en-US" sz="1200" b="1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buClrTx/>
              <a:buFontTx/>
              <a:buNone/>
            </a:pPr>
            <a:endParaRPr lang="en-US" sz="19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516313" y="3511550"/>
            <a:ext cx="4356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Tx/>
              <a:buFontTx/>
              <a:buNone/>
              <a:defRPr/>
            </a:pPr>
            <a:endParaRPr lang="en-U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14313" y="5195888"/>
            <a:ext cx="1666875" cy="538162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anchor="ctr">
            <a:spAutoFit/>
            <a:flatTx/>
          </a:bodyPr>
          <a:lstStyle/>
          <a:p>
            <a:pPr algn="ctr">
              <a:spcBef>
                <a:spcPct val="60000"/>
              </a:spcBef>
              <a:buClrTx/>
              <a:buFontTx/>
              <a:buNone/>
            </a:pPr>
            <a:r>
              <a:rPr lang="en-US" sz="1400">
                <a:solidFill>
                  <a:srgbClr val="2E2E2E"/>
                </a:solidFill>
                <a:latin typeface="Verdana" pitchFamily="34" charset="0"/>
                <a:cs typeface="Times New Roman" pitchFamily="18" charset="0"/>
              </a:rPr>
              <a:t>TELECOM</a:t>
            </a:r>
          </a:p>
          <a:p>
            <a:pPr algn="ctr">
              <a:lnSpc>
                <a:spcPct val="55000"/>
              </a:lnSpc>
              <a:buClrTx/>
              <a:buFontTx/>
              <a:buNone/>
            </a:pPr>
            <a:endParaRPr lang="en-US" sz="140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  <a:buClrTx/>
              <a:buFontTx/>
              <a:buNone/>
            </a:pPr>
            <a:endParaRPr lang="en-US" sz="140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3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84188"/>
            <a:ext cx="7772400" cy="641350"/>
          </a:xfrm>
        </p:spPr>
        <p:txBody>
          <a:bodyPr/>
          <a:lstStyle/>
          <a:p>
            <a:r>
              <a:rPr lang="en-US" smtClean="0"/>
              <a:t>ITU Structure</a:t>
            </a:r>
            <a:endParaRPr lang="en-US" sz="2000" smtClean="0"/>
          </a:p>
        </p:txBody>
      </p:sp>
      <p:grpSp>
        <p:nvGrpSpPr>
          <p:cNvPr id="43020" name="Group 13"/>
          <p:cNvGrpSpPr>
            <a:grpSpLocks/>
          </p:cNvGrpSpPr>
          <p:nvPr/>
        </p:nvGrpSpPr>
        <p:grpSpPr bwMode="auto">
          <a:xfrm>
            <a:off x="2479675" y="3883025"/>
            <a:ext cx="6340475" cy="1227138"/>
            <a:chOff x="1562" y="1400"/>
            <a:chExt cx="3994" cy="773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562" y="1468"/>
              <a:ext cx="1182" cy="601"/>
            </a:xfrm>
            <a:prstGeom prst="rect">
              <a:avLst/>
            </a:prstGeom>
            <a:solidFill>
              <a:srgbClr val="33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FF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>
                <a:spcBef>
                  <a:spcPct val="25000"/>
                </a:spcBef>
                <a:buClrTx/>
                <a:buFontTx/>
                <a:buNone/>
                <a:defRPr/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ITU-T</a:t>
              </a:r>
            </a:p>
            <a:p>
              <a:pPr>
                <a:buClrTx/>
                <a:buFontTx/>
                <a:buNone/>
                <a:defRPr/>
              </a:pP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W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orld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T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elecom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S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tandardization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A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ssembly</a:t>
              </a:r>
            </a:p>
          </p:txBody>
        </p:sp>
        <p:sp>
          <p:nvSpPr>
            <p:cNvPr id="43022" name="Rectangle 15"/>
            <p:cNvSpPr>
              <a:spLocks noChangeArrowheads="1"/>
            </p:cNvSpPr>
            <p:nvPr/>
          </p:nvSpPr>
          <p:spPr bwMode="auto">
            <a:xfrm>
              <a:off x="2955" y="1400"/>
              <a:ext cx="1082" cy="773"/>
            </a:xfrm>
            <a:prstGeom prst="rect">
              <a:avLst/>
            </a:prstGeom>
            <a:solidFill>
              <a:srgbClr val="FFCC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rgbClr val="2E2E2E"/>
                  </a:solidFill>
                  <a:latin typeface="Verdana" pitchFamily="34" charset="0"/>
                  <a:cs typeface="Times New Roman" pitchFamily="18" charset="0"/>
                </a:rPr>
                <a:t>ITU-R</a:t>
              </a:r>
            </a:p>
            <a:p>
              <a:pPr algn="ctr">
                <a:buClrTx/>
                <a:buFontTx/>
                <a:buNone/>
              </a:pPr>
              <a:r>
                <a:rPr lang="en-US" sz="1200">
                  <a:solidFill>
                    <a:srgbClr val="2E2E2E"/>
                  </a:solidFill>
                  <a:latin typeface="Verdana" pitchFamily="34" charset="0"/>
                  <a:cs typeface="Times New Roman" pitchFamily="18" charset="0"/>
                </a:rPr>
                <a:t>World/Regional Radiocomm Conference</a:t>
              </a:r>
            </a:p>
            <a:p>
              <a:pPr algn="ctr">
                <a:buClrTx/>
                <a:buFontTx/>
                <a:buNone/>
              </a:pPr>
              <a:r>
                <a:rPr lang="en-US" sz="1200">
                  <a:solidFill>
                    <a:srgbClr val="2E2E2E"/>
                  </a:solidFill>
                  <a:latin typeface="Verdana" pitchFamily="34" charset="0"/>
                  <a:cs typeface="Times New Roman" pitchFamily="18" charset="0"/>
                </a:rPr>
                <a:t>Radiocomm</a:t>
              </a:r>
              <a:br>
                <a:rPr lang="en-US" sz="1200">
                  <a:solidFill>
                    <a:srgbClr val="2E2E2E"/>
                  </a:solidFill>
                  <a:latin typeface="Verdana" pitchFamily="34" charset="0"/>
                  <a:cs typeface="Times New Roman" pitchFamily="18" charset="0"/>
                </a:rPr>
              </a:br>
              <a:r>
                <a:rPr lang="en-US" sz="1200">
                  <a:solidFill>
                    <a:srgbClr val="2E2E2E"/>
                  </a:solidFill>
                  <a:latin typeface="Verdana" pitchFamily="34" charset="0"/>
                  <a:cs typeface="Times New Roman" pitchFamily="18" charset="0"/>
                </a:rPr>
                <a:t>Assembly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382" y="1400"/>
              <a:ext cx="1174" cy="773"/>
            </a:xfrm>
            <a:prstGeom prst="rect">
              <a:avLst/>
            </a:prstGeom>
            <a:solidFill>
              <a:srgbClr val="FFCC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>
                <a:buClrTx/>
                <a:buFontTx/>
                <a:buNone/>
                <a:defRPr/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ITU-D</a:t>
              </a:r>
            </a:p>
            <a:p>
              <a:pPr algn="ctr">
                <a:buClrTx/>
                <a:buFontTx/>
                <a:buNone/>
                <a:defRPr/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World/Regional</a:t>
              </a:r>
            </a:p>
            <a:p>
              <a:pPr algn="ctr">
                <a:lnSpc>
                  <a:spcPct val="110000"/>
                </a:lnSpc>
                <a:buClrTx/>
                <a:buFontTx/>
                <a:buNone/>
                <a:defRPr/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Telecom Development Conference</a:t>
              </a:r>
            </a:p>
          </p:txBody>
        </p:sp>
      </p:grpSp>
      <p:pic>
        <p:nvPicPr>
          <p:cNvPr id="21" name="Picture 1" descr="&quot;Committed to connecting the world&quot;">
            <a:hlinkClick r:id="rId3"/>
          </p:cNvPr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588224" y="5805264"/>
            <a:ext cx="255577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92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9 0.00185 L -0.1493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302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Послание Генерального секретаря МСЭ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CCBA29-9F87-4340-A555-718D435295C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05064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"В 2015 году празднуется 150-я годовщина Международного союза электросвязи. МСЭ, созданный в 1865 году, подтвердил свою репутацию одной из самых жизнеспособных и актуальных организаций в мире и продолжает свою работу в качестве специализированного учреждения Организации Объединенных Наций и старейшего ее члена, занимаясь самой современной электросвязью и новейшими информационно-коммуникационными технологиями".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196753"/>
            <a:ext cx="4824537" cy="2490083"/>
          </a:xfrm>
          <a:prstGeom prst="rect">
            <a:avLst/>
          </a:prstGeom>
        </p:spPr>
      </p:pic>
      <p:pic>
        <p:nvPicPr>
          <p:cNvPr id="6" name="Picture 1" descr="&quot;Committed to connecting the world&quot;">
            <a:hlinkClick r:id="rId3"/>
          </p:cNvPr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588224" y="5805264"/>
            <a:ext cx="255577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83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ИСТОРИЯ МСЭ</a:t>
            </a:r>
            <a:endParaRPr lang="uk-UA" dirty="0">
              <a:solidFill>
                <a:schemeClr val="accent3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CCBA29-9F87-4340-A555-718D435295C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72234"/>
            <a:ext cx="3672409" cy="454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28864" y="1163819"/>
            <a:ext cx="49685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МСЭ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был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1865 </a:t>
            </a:r>
            <a:r>
              <a:rPr lang="uk-UA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году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uk-UA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Париже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Международный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телеграфный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союз.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Свое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нынешнее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название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он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получил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1932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году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а в 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1947 </a:t>
            </a:r>
            <a:r>
              <a:rPr lang="uk-UA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году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стал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специализированным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учреждением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Организации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Объединенных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Наций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Несмотря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на то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первой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сферой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компетенции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была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телеграфная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связь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в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настоящее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время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деятельность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МСЭ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охватывает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весь сектор ИКТ – от цифрового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радиовещания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до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интернета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технологий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подвижной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связи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трехмерного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телевидения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Являясь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 самого начала партнерством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государственного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частного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секторов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МСЭ в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настоящее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время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насчитывает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своем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составе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193 </a:t>
            </a:r>
            <a:r>
              <a:rPr lang="uk-UA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страны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uk-UA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около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700 </a:t>
            </a:r>
            <a:r>
              <a:rPr lang="uk-UA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организаций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частного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сектора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Штаб квартира МСЭ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находится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Женеве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Швейцария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Кроме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того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созданы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12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региональных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зональных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отделений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всему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миру.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ITU logo for presen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1948" y="6153022"/>
            <a:ext cx="1539502" cy="70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9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МСЭ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CCBA29-9F87-4340-A555-718D435295C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420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8858312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ITU logo for presen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5822950"/>
            <a:ext cx="23288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84188"/>
            <a:ext cx="7010400" cy="641350"/>
          </a:xfrm>
          <a:ln/>
        </p:spPr>
        <p:txBody>
          <a:bodyPr/>
          <a:lstStyle/>
          <a:p>
            <a:r>
              <a:rPr lang="en-US" smtClean="0"/>
              <a:t>ITU-T Working Structure </a:t>
            </a: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5292725" y="2511425"/>
            <a:ext cx="19050" cy="1468438"/>
          </a:xfrm>
          <a:prstGeom prst="rect">
            <a:avLst/>
          </a:prstGeom>
          <a:solidFill>
            <a:srgbClr val="000000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</a:pPr>
            <a:endParaRPr lang="en-A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5302250" y="3041650"/>
            <a:ext cx="346075" cy="12700"/>
          </a:xfrm>
          <a:prstGeom prst="rect">
            <a:avLst/>
          </a:prstGeom>
          <a:solidFill>
            <a:srgbClr val="000000"/>
          </a:solidFill>
          <a:ln w="57150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</a:pPr>
            <a:endParaRPr lang="en-A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3551238" y="1585913"/>
            <a:ext cx="4297362" cy="10414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3333CC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5C5C5C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3562350" y="1597025"/>
            <a:ext cx="439261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en-US" sz="2000" b="1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WTSA </a:t>
            </a:r>
          </a:p>
          <a:p>
            <a:pPr eaLnBrk="0" hangingPunct="0"/>
            <a:r>
              <a:rPr lang="en-US" sz="1600" b="1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World  Telecommunication</a:t>
            </a:r>
          </a:p>
          <a:p>
            <a:pPr eaLnBrk="0" hangingPunct="0"/>
            <a:r>
              <a:rPr lang="en-US" sz="1600" b="1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Standardization Assembly</a:t>
            </a:r>
            <a:endParaRPr lang="ja-JP" altLang="en-US" sz="1600" b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5449888" y="4140200"/>
            <a:ext cx="17462" cy="1317625"/>
          </a:xfrm>
          <a:prstGeom prst="rect">
            <a:avLst/>
          </a:prstGeom>
          <a:solidFill>
            <a:srgbClr val="000000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</a:pPr>
            <a:endParaRPr lang="en-A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728" name="Rectangle 8"/>
          <p:cNvSpPr>
            <a:spLocks noChangeArrowheads="1"/>
          </p:cNvSpPr>
          <p:nvPr/>
        </p:nvSpPr>
        <p:spPr bwMode="auto">
          <a:xfrm>
            <a:off x="4522788" y="4140200"/>
            <a:ext cx="19050" cy="1317625"/>
          </a:xfrm>
          <a:prstGeom prst="rect">
            <a:avLst/>
          </a:prstGeom>
          <a:solidFill>
            <a:srgbClr val="000000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</a:pPr>
            <a:endParaRPr lang="en-A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3549650" y="5062538"/>
            <a:ext cx="17463" cy="427037"/>
          </a:xfrm>
          <a:prstGeom prst="rect">
            <a:avLst/>
          </a:prstGeom>
          <a:solidFill>
            <a:srgbClr val="000000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</a:pPr>
            <a:endParaRPr lang="en-A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2317750" y="4997450"/>
            <a:ext cx="17463" cy="544513"/>
          </a:xfrm>
          <a:prstGeom prst="rect">
            <a:avLst/>
          </a:prstGeom>
          <a:solidFill>
            <a:srgbClr val="000000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</a:pPr>
            <a:endParaRPr lang="en-A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731" name="Freeform 11"/>
          <p:cNvSpPr>
            <a:spLocks/>
          </p:cNvSpPr>
          <p:nvPr/>
        </p:nvSpPr>
        <p:spPr bwMode="auto">
          <a:xfrm>
            <a:off x="2370138" y="4140200"/>
            <a:ext cx="203200" cy="527050"/>
          </a:xfrm>
          <a:custGeom>
            <a:avLst/>
            <a:gdLst>
              <a:gd name="T0" fmla="*/ 16 w 177"/>
              <a:gd name="T1" fmla="*/ 461 h 461"/>
              <a:gd name="T2" fmla="*/ 16 w 177"/>
              <a:gd name="T3" fmla="*/ 288 h 461"/>
              <a:gd name="T4" fmla="*/ 8 w 177"/>
              <a:gd name="T5" fmla="*/ 294 h 461"/>
              <a:gd name="T6" fmla="*/ 177 w 177"/>
              <a:gd name="T7" fmla="*/ 294 h 461"/>
              <a:gd name="T8" fmla="*/ 177 w 177"/>
              <a:gd name="T9" fmla="*/ 0 h 461"/>
              <a:gd name="T10" fmla="*/ 161 w 177"/>
              <a:gd name="T11" fmla="*/ 0 h 461"/>
              <a:gd name="T12" fmla="*/ 161 w 177"/>
              <a:gd name="T13" fmla="*/ 288 h 461"/>
              <a:gd name="T14" fmla="*/ 169 w 177"/>
              <a:gd name="T15" fmla="*/ 282 h 461"/>
              <a:gd name="T16" fmla="*/ 0 w 177"/>
              <a:gd name="T17" fmla="*/ 282 h 461"/>
              <a:gd name="T18" fmla="*/ 0 w 177"/>
              <a:gd name="T19" fmla="*/ 461 h 461"/>
              <a:gd name="T20" fmla="*/ 16 w 177"/>
              <a:gd name="T21" fmla="*/ 46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" h="461">
                <a:moveTo>
                  <a:pt x="16" y="461"/>
                </a:moveTo>
                <a:lnTo>
                  <a:pt x="16" y="288"/>
                </a:lnTo>
                <a:lnTo>
                  <a:pt x="8" y="294"/>
                </a:lnTo>
                <a:lnTo>
                  <a:pt x="177" y="294"/>
                </a:lnTo>
                <a:lnTo>
                  <a:pt x="177" y="0"/>
                </a:lnTo>
                <a:lnTo>
                  <a:pt x="161" y="0"/>
                </a:lnTo>
                <a:lnTo>
                  <a:pt x="161" y="288"/>
                </a:lnTo>
                <a:lnTo>
                  <a:pt x="169" y="282"/>
                </a:lnTo>
                <a:lnTo>
                  <a:pt x="0" y="282"/>
                </a:lnTo>
                <a:lnTo>
                  <a:pt x="0" y="461"/>
                </a:lnTo>
                <a:lnTo>
                  <a:pt x="16" y="461"/>
                </a:lnTo>
                <a:close/>
              </a:path>
            </a:pathLst>
          </a:custGeom>
          <a:solidFill>
            <a:srgbClr val="000000"/>
          </a:solidFill>
          <a:ln w="38100" cmpd="sng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</a:pPr>
            <a:endParaRPr lang="en-A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732" name="Freeform 12"/>
          <p:cNvSpPr>
            <a:spLocks/>
          </p:cNvSpPr>
          <p:nvPr/>
        </p:nvSpPr>
        <p:spPr bwMode="auto">
          <a:xfrm>
            <a:off x="3390900" y="4140200"/>
            <a:ext cx="203200" cy="527050"/>
          </a:xfrm>
          <a:custGeom>
            <a:avLst/>
            <a:gdLst>
              <a:gd name="T0" fmla="*/ 177 w 177"/>
              <a:gd name="T1" fmla="*/ 461 h 461"/>
              <a:gd name="T2" fmla="*/ 177 w 177"/>
              <a:gd name="T3" fmla="*/ 282 h 461"/>
              <a:gd name="T4" fmla="*/ 8 w 177"/>
              <a:gd name="T5" fmla="*/ 282 h 461"/>
              <a:gd name="T6" fmla="*/ 16 w 177"/>
              <a:gd name="T7" fmla="*/ 288 h 461"/>
              <a:gd name="T8" fmla="*/ 16 w 177"/>
              <a:gd name="T9" fmla="*/ 0 h 461"/>
              <a:gd name="T10" fmla="*/ 0 w 177"/>
              <a:gd name="T11" fmla="*/ 0 h 461"/>
              <a:gd name="T12" fmla="*/ 0 w 177"/>
              <a:gd name="T13" fmla="*/ 294 h 461"/>
              <a:gd name="T14" fmla="*/ 169 w 177"/>
              <a:gd name="T15" fmla="*/ 294 h 461"/>
              <a:gd name="T16" fmla="*/ 161 w 177"/>
              <a:gd name="T17" fmla="*/ 288 h 461"/>
              <a:gd name="T18" fmla="*/ 161 w 177"/>
              <a:gd name="T19" fmla="*/ 461 h 461"/>
              <a:gd name="T20" fmla="*/ 177 w 177"/>
              <a:gd name="T21" fmla="*/ 46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" h="461">
                <a:moveTo>
                  <a:pt x="177" y="461"/>
                </a:moveTo>
                <a:lnTo>
                  <a:pt x="177" y="282"/>
                </a:lnTo>
                <a:lnTo>
                  <a:pt x="8" y="282"/>
                </a:lnTo>
                <a:lnTo>
                  <a:pt x="16" y="288"/>
                </a:lnTo>
                <a:lnTo>
                  <a:pt x="16" y="0"/>
                </a:lnTo>
                <a:lnTo>
                  <a:pt x="0" y="0"/>
                </a:lnTo>
                <a:lnTo>
                  <a:pt x="0" y="294"/>
                </a:lnTo>
                <a:lnTo>
                  <a:pt x="169" y="294"/>
                </a:lnTo>
                <a:lnTo>
                  <a:pt x="161" y="288"/>
                </a:lnTo>
                <a:lnTo>
                  <a:pt x="161" y="461"/>
                </a:lnTo>
                <a:lnTo>
                  <a:pt x="177" y="461"/>
                </a:lnTo>
                <a:close/>
              </a:path>
            </a:pathLst>
          </a:custGeom>
          <a:solidFill>
            <a:srgbClr val="000000"/>
          </a:solidFill>
          <a:ln w="38100" cmpd="sng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</a:pPr>
            <a:endParaRPr lang="en-A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733" name="Freeform 13"/>
          <p:cNvSpPr>
            <a:spLocks/>
          </p:cNvSpPr>
          <p:nvPr/>
        </p:nvSpPr>
        <p:spPr bwMode="auto">
          <a:xfrm>
            <a:off x="3049588" y="3671888"/>
            <a:ext cx="4006850" cy="254000"/>
          </a:xfrm>
          <a:custGeom>
            <a:avLst/>
            <a:gdLst>
              <a:gd name="T0" fmla="*/ 16 w 3488"/>
              <a:gd name="T1" fmla="*/ 207 h 222"/>
              <a:gd name="T2" fmla="*/ 16 w 3488"/>
              <a:gd name="T3" fmla="*/ 5 h 222"/>
              <a:gd name="T4" fmla="*/ 8 w 3488"/>
              <a:gd name="T5" fmla="*/ 11 h 222"/>
              <a:gd name="T6" fmla="*/ 3480 w 3488"/>
              <a:gd name="T7" fmla="*/ 11 h 222"/>
              <a:gd name="T8" fmla="*/ 3472 w 3488"/>
              <a:gd name="T9" fmla="*/ 5 h 222"/>
              <a:gd name="T10" fmla="*/ 3472 w 3488"/>
              <a:gd name="T11" fmla="*/ 222 h 222"/>
              <a:gd name="T12" fmla="*/ 3488 w 3488"/>
              <a:gd name="T13" fmla="*/ 222 h 222"/>
              <a:gd name="T14" fmla="*/ 3488 w 3488"/>
              <a:gd name="T15" fmla="*/ 0 h 222"/>
              <a:gd name="T16" fmla="*/ 0 w 3488"/>
              <a:gd name="T17" fmla="*/ 0 h 222"/>
              <a:gd name="T18" fmla="*/ 0 w 3488"/>
              <a:gd name="T19" fmla="*/ 207 h 222"/>
              <a:gd name="T20" fmla="*/ 16 w 3488"/>
              <a:gd name="T21" fmla="*/ 20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88" h="222">
                <a:moveTo>
                  <a:pt x="16" y="207"/>
                </a:moveTo>
                <a:lnTo>
                  <a:pt x="16" y="5"/>
                </a:lnTo>
                <a:lnTo>
                  <a:pt x="8" y="11"/>
                </a:lnTo>
                <a:lnTo>
                  <a:pt x="3480" y="11"/>
                </a:lnTo>
                <a:lnTo>
                  <a:pt x="3472" y="5"/>
                </a:lnTo>
                <a:lnTo>
                  <a:pt x="3472" y="222"/>
                </a:lnTo>
                <a:lnTo>
                  <a:pt x="3488" y="222"/>
                </a:lnTo>
                <a:lnTo>
                  <a:pt x="3488" y="0"/>
                </a:lnTo>
                <a:lnTo>
                  <a:pt x="0" y="0"/>
                </a:lnTo>
                <a:lnTo>
                  <a:pt x="0" y="207"/>
                </a:lnTo>
                <a:lnTo>
                  <a:pt x="16" y="207"/>
                </a:lnTo>
                <a:close/>
              </a:path>
            </a:pathLst>
          </a:custGeom>
          <a:solidFill>
            <a:srgbClr val="000000"/>
          </a:solidFill>
          <a:ln w="38100" cmpd="sng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</a:pPr>
            <a:endParaRPr lang="en-A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734" name="Oval 14"/>
          <p:cNvSpPr>
            <a:spLocks noChangeArrowheads="1"/>
          </p:cNvSpPr>
          <p:nvPr/>
        </p:nvSpPr>
        <p:spPr bwMode="auto">
          <a:xfrm>
            <a:off x="4143375" y="3890963"/>
            <a:ext cx="1870075" cy="417512"/>
          </a:xfrm>
          <a:prstGeom prst="ellipse">
            <a:avLst/>
          </a:prstGeom>
          <a:solidFill>
            <a:srgbClr val="000099"/>
          </a:solidFill>
          <a:ln w="12700">
            <a:solidFill>
              <a:srgbClr val="3333CC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ja-JP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Study Group</a:t>
            </a:r>
            <a:endParaRPr lang="en-US" b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86735" name="Oval 15"/>
          <p:cNvSpPr>
            <a:spLocks noChangeArrowheads="1"/>
          </p:cNvSpPr>
          <p:nvPr/>
        </p:nvSpPr>
        <p:spPr bwMode="auto">
          <a:xfrm>
            <a:off x="6227763" y="3890963"/>
            <a:ext cx="1512887" cy="417512"/>
          </a:xfrm>
          <a:prstGeom prst="ellipse">
            <a:avLst/>
          </a:prstGeom>
          <a:solidFill>
            <a:srgbClr val="000099"/>
          </a:solidFill>
          <a:ln w="12700">
            <a:solidFill>
              <a:srgbClr val="3333CC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SG</a:t>
            </a:r>
            <a:endParaRPr lang="en-US" sz="2000" b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86736" name="AutoShape 16"/>
          <p:cNvSpPr>
            <a:spLocks noChangeArrowheads="1"/>
          </p:cNvSpPr>
          <p:nvPr/>
        </p:nvSpPr>
        <p:spPr bwMode="auto">
          <a:xfrm>
            <a:off x="900113" y="1401763"/>
            <a:ext cx="2520950" cy="1420812"/>
          </a:xfrm>
          <a:prstGeom prst="cloudCallout">
            <a:avLst>
              <a:gd name="adj1" fmla="val 70088"/>
              <a:gd name="adj2" fmla="val 108546"/>
            </a:avLst>
          </a:prstGeom>
          <a:noFill/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sz="2000" b="1">
                <a:solidFill>
                  <a:srgbClr val="5C5C5C"/>
                </a:solidFill>
                <a:latin typeface="Arial" pitchFamily="34" charset="0"/>
              </a:rPr>
              <a:t>Workshops,</a:t>
            </a:r>
            <a:endParaRPr lang="en-US" altLang="ja-JP" sz="2000" b="1">
              <a:solidFill>
                <a:srgbClr val="5C5C5C"/>
              </a:solidFill>
              <a:latin typeface="Arial" pitchFamily="34" charset="0"/>
              <a:ea typeface="MS PGothic" pitchFamily="34" charset="-128"/>
            </a:endParaRPr>
          </a:p>
          <a:p>
            <a:pPr eaLnBrk="0" hangingPunct="0"/>
            <a:r>
              <a:rPr lang="en-US" sz="2000" b="1">
                <a:solidFill>
                  <a:srgbClr val="5C5C5C"/>
                </a:solidFill>
                <a:latin typeface="Arial" pitchFamily="34" charset="0"/>
              </a:rPr>
              <a:t>Seminars,</a:t>
            </a:r>
          </a:p>
          <a:p>
            <a:pPr eaLnBrk="0" hangingPunct="0"/>
            <a:r>
              <a:rPr lang="en-US" sz="2000" b="1">
                <a:solidFill>
                  <a:srgbClr val="5C5C5C"/>
                </a:solidFill>
                <a:latin typeface="Arial" pitchFamily="34" charset="0"/>
              </a:rPr>
              <a:t>Symposia…</a:t>
            </a:r>
          </a:p>
        </p:txBody>
      </p:sp>
      <p:sp>
        <p:nvSpPr>
          <p:cNvPr id="286737" name="AutoShape 17"/>
          <p:cNvSpPr>
            <a:spLocks noChangeArrowheads="1"/>
          </p:cNvSpPr>
          <p:nvPr/>
        </p:nvSpPr>
        <p:spPr bwMode="auto">
          <a:xfrm>
            <a:off x="7235825" y="4508500"/>
            <a:ext cx="1547813" cy="936625"/>
          </a:xfrm>
          <a:prstGeom prst="cloudCallout">
            <a:avLst>
              <a:gd name="adj1" fmla="val -87231"/>
              <a:gd name="adj2" fmla="val -147625"/>
            </a:avLst>
          </a:prstGeom>
          <a:noFill/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 b="1">
                <a:solidFill>
                  <a:srgbClr val="5C5C5C"/>
                </a:solidFill>
                <a:latin typeface="Arial" pitchFamily="34" charset="0"/>
                <a:cs typeface="Times New Roman" pitchFamily="18" charset="0"/>
              </a:rPr>
              <a:t>IPR </a:t>
            </a:r>
            <a:br>
              <a:rPr lang="en-US" sz="2000" b="1">
                <a:solidFill>
                  <a:srgbClr val="5C5C5C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2000" b="1">
                <a:solidFill>
                  <a:srgbClr val="5C5C5C"/>
                </a:solidFill>
                <a:latin typeface="Arial" pitchFamily="34" charset="0"/>
                <a:cs typeface="Times New Roman" pitchFamily="18" charset="0"/>
              </a:rPr>
              <a:t>ad hoc</a:t>
            </a:r>
            <a:endParaRPr lang="en-GB" altLang="ja-JP" sz="2000" b="1">
              <a:solidFill>
                <a:srgbClr val="5C5C5C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86738" name="Rectangle 18"/>
          <p:cNvSpPr>
            <a:spLocks noChangeArrowheads="1"/>
          </p:cNvSpPr>
          <p:nvPr/>
        </p:nvSpPr>
        <p:spPr bwMode="auto">
          <a:xfrm>
            <a:off x="755650" y="4641850"/>
            <a:ext cx="2232025" cy="463550"/>
          </a:xfrm>
          <a:prstGeom prst="rect">
            <a:avLst/>
          </a:prstGeom>
          <a:solidFill>
            <a:schemeClr val="hlink"/>
          </a:solidFill>
          <a:ln w="9525">
            <a:solidFill>
              <a:srgbClr val="3333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 eaLnBrk="0" hangingPunct="0"/>
            <a:endParaRPr lang="en-US" altLang="ja-JP" sz="2800" b="1">
              <a:solidFill>
                <a:srgbClr val="5C5C5C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86739" name="Rectangle 19"/>
          <p:cNvSpPr>
            <a:spLocks noChangeArrowheads="1"/>
          </p:cNvSpPr>
          <p:nvPr/>
        </p:nvSpPr>
        <p:spPr bwMode="auto">
          <a:xfrm>
            <a:off x="900113" y="4713288"/>
            <a:ext cx="194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 eaLnBrk="0" hangingPunct="0"/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Working Party</a:t>
            </a:r>
            <a:endParaRPr lang="ja-JP" altLang="en-US" sz="2000" b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86740" name="Text Box 20"/>
          <p:cNvSpPr txBox="1">
            <a:spLocks noChangeArrowheads="1"/>
          </p:cNvSpPr>
          <p:nvPr/>
        </p:nvSpPr>
        <p:spPr bwMode="auto">
          <a:xfrm>
            <a:off x="4572000" y="5505450"/>
            <a:ext cx="44735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 eaLnBrk="0" hangingPunct="0"/>
            <a:r>
              <a:rPr lang="en-US" altLang="ja-JP" sz="1600" b="1" u="sng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>Questions</a:t>
            </a:r>
            <a:r>
              <a:rPr lang="en-US" altLang="ja-JP" sz="1600" b="1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>: Develop Recommendations</a:t>
            </a:r>
            <a:r>
              <a:rPr lang="en-US" altLang="ja-JP" sz="2400">
                <a:solidFill>
                  <a:srgbClr val="5C5C5C"/>
                </a:solidFill>
                <a:latin typeface="Verdana" pitchFamily="34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ja-JP" b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	</a:t>
            </a:r>
          </a:p>
        </p:txBody>
      </p:sp>
      <p:sp>
        <p:nvSpPr>
          <p:cNvPr id="286741" name="Oval 21"/>
          <p:cNvSpPr>
            <a:spLocks noChangeArrowheads="1"/>
          </p:cNvSpPr>
          <p:nvPr/>
        </p:nvSpPr>
        <p:spPr bwMode="auto">
          <a:xfrm>
            <a:off x="2122488" y="3884613"/>
            <a:ext cx="1868487" cy="417512"/>
          </a:xfrm>
          <a:prstGeom prst="ellipse">
            <a:avLst/>
          </a:prstGeom>
          <a:solidFill>
            <a:srgbClr val="000099"/>
          </a:solidFill>
          <a:ln w="12700">
            <a:solidFill>
              <a:srgbClr val="3333CC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SG</a:t>
            </a:r>
            <a:endParaRPr lang="en-US" sz="2000" b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grpSp>
        <p:nvGrpSpPr>
          <p:cNvPr id="286742" name="Group 22"/>
          <p:cNvGrpSpPr>
            <a:grpSpLocks/>
          </p:cNvGrpSpPr>
          <p:nvPr/>
        </p:nvGrpSpPr>
        <p:grpSpPr bwMode="auto">
          <a:xfrm>
            <a:off x="3033713" y="4670425"/>
            <a:ext cx="960437" cy="500063"/>
            <a:chOff x="2107" y="2630"/>
            <a:chExt cx="672" cy="347"/>
          </a:xfrm>
        </p:grpSpPr>
        <p:sp>
          <p:nvSpPr>
            <p:cNvPr id="286743" name="Rectangle 23"/>
            <p:cNvSpPr>
              <a:spLocks noChangeArrowheads="1"/>
            </p:cNvSpPr>
            <p:nvPr/>
          </p:nvSpPr>
          <p:spPr bwMode="auto">
            <a:xfrm>
              <a:off x="2649" y="2790"/>
              <a:ext cx="27" cy="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44" name="Rectangle 24"/>
            <p:cNvSpPr>
              <a:spLocks noChangeArrowheads="1"/>
            </p:cNvSpPr>
            <p:nvPr/>
          </p:nvSpPr>
          <p:spPr bwMode="auto">
            <a:xfrm>
              <a:off x="2701" y="2790"/>
              <a:ext cx="26" cy="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45" name="Rectangle 25"/>
            <p:cNvSpPr>
              <a:spLocks noChangeArrowheads="1"/>
            </p:cNvSpPr>
            <p:nvPr/>
          </p:nvSpPr>
          <p:spPr bwMode="auto">
            <a:xfrm>
              <a:off x="2753" y="2790"/>
              <a:ext cx="26" cy="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46" name="Rectangle 26"/>
            <p:cNvSpPr>
              <a:spLocks noChangeArrowheads="1"/>
            </p:cNvSpPr>
            <p:nvPr/>
          </p:nvSpPr>
          <p:spPr bwMode="auto">
            <a:xfrm>
              <a:off x="2109" y="2634"/>
              <a:ext cx="618" cy="32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l" eaLnBrk="0" hangingPunct="0"/>
              <a:endParaRPr lang="en-US" altLang="ja-JP" sz="2800" b="1">
                <a:solidFill>
                  <a:srgbClr val="5C5C5C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286747" name="Freeform 27"/>
            <p:cNvSpPr>
              <a:spLocks/>
            </p:cNvSpPr>
            <p:nvPr/>
          </p:nvSpPr>
          <p:spPr bwMode="auto">
            <a:xfrm>
              <a:off x="2107" y="2630"/>
              <a:ext cx="629" cy="329"/>
            </a:xfrm>
            <a:custGeom>
              <a:avLst/>
              <a:gdLst>
                <a:gd name="T0" fmla="*/ 0 w 783"/>
                <a:gd name="T1" fmla="*/ 0 h 415"/>
                <a:gd name="T2" fmla="*/ 0 w 783"/>
                <a:gd name="T3" fmla="*/ 415 h 415"/>
                <a:gd name="T4" fmla="*/ 783 w 783"/>
                <a:gd name="T5" fmla="*/ 415 h 415"/>
                <a:gd name="T6" fmla="*/ 783 w 783"/>
                <a:gd name="T7" fmla="*/ 0 h 415"/>
                <a:gd name="T8" fmla="*/ 0 w 783"/>
                <a:gd name="T9" fmla="*/ 0 h 415"/>
                <a:gd name="T10" fmla="*/ 8 w 783"/>
                <a:gd name="T11" fmla="*/ 12 h 415"/>
                <a:gd name="T12" fmla="*/ 775 w 783"/>
                <a:gd name="T13" fmla="*/ 12 h 415"/>
                <a:gd name="T14" fmla="*/ 767 w 783"/>
                <a:gd name="T15" fmla="*/ 6 h 415"/>
                <a:gd name="T16" fmla="*/ 767 w 783"/>
                <a:gd name="T17" fmla="*/ 409 h 415"/>
                <a:gd name="T18" fmla="*/ 775 w 783"/>
                <a:gd name="T19" fmla="*/ 404 h 415"/>
                <a:gd name="T20" fmla="*/ 8 w 783"/>
                <a:gd name="T21" fmla="*/ 404 h 415"/>
                <a:gd name="T22" fmla="*/ 16 w 783"/>
                <a:gd name="T23" fmla="*/ 409 h 415"/>
                <a:gd name="T24" fmla="*/ 16 w 783"/>
                <a:gd name="T25" fmla="*/ 6 h 415"/>
                <a:gd name="T26" fmla="*/ 8 w 783"/>
                <a:gd name="T27" fmla="*/ 12 h 415"/>
                <a:gd name="T28" fmla="*/ 0 w 783"/>
                <a:gd name="T29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3" h="415">
                  <a:moveTo>
                    <a:pt x="0" y="0"/>
                  </a:moveTo>
                  <a:lnTo>
                    <a:pt x="0" y="415"/>
                  </a:lnTo>
                  <a:lnTo>
                    <a:pt x="783" y="415"/>
                  </a:lnTo>
                  <a:lnTo>
                    <a:pt x="783" y="0"/>
                  </a:lnTo>
                  <a:lnTo>
                    <a:pt x="0" y="0"/>
                  </a:lnTo>
                  <a:lnTo>
                    <a:pt x="8" y="12"/>
                  </a:lnTo>
                  <a:lnTo>
                    <a:pt x="775" y="12"/>
                  </a:lnTo>
                  <a:lnTo>
                    <a:pt x="767" y="6"/>
                  </a:lnTo>
                  <a:lnTo>
                    <a:pt x="767" y="409"/>
                  </a:lnTo>
                  <a:lnTo>
                    <a:pt x="775" y="404"/>
                  </a:lnTo>
                  <a:lnTo>
                    <a:pt x="8" y="404"/>
                  </a:lnTo>
                  <a:lnTo>
                    <a:pt x="16" y="409"/>
                  </a:lnTo>
                  <a:lnTo>
                    <a:pt x="16" y="6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48" name="Rectangle 28"/>
            <p:cNvSpPr>
              <a:spLocks noChangeArrowheads="1"/>
            </p:cNvSpPr>
            <p:nvPr/>
          </p:nvSpPr>
          <p:spPr bwMode="auto">
            <a:xfrm>
              <a:off x="2173" y="2703"/>
              <a:ext cx="41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l" eaLnBrk="0" hangingPunct="0"/>
              <a:r>
                <a:rPr lang="en-US" altLang="ja-JP" sz="2000" b="1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Times New Roman" pitchFamily="18" charset="0"/>
                </a:rPr>
                <a:t>WP</a:t>
              </a:r>
              <a:endParaRPr lang="ja-JP" altLang="en-US" sz="20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286749" name="Group 29"/>
          <p:cNvGrpSpPr>
            <a:grpSpLocks/>
          </p:cNvGrpSpPr>
          <p:nvPr/>
        </p:nvGrpSpPr>
        <p:grpSpPr bwMode="auto">
          <a:xfrm>
            <a:off x="4070350" y="4670425"/>
            <a:ext cx="960438" cy="500063"/>
            <a:chOff x="2107" y="2630"/>
            <a:chExt cx="672" cy="347"/>
          </a:xfrm>
        </p:grpSpPr>
        <p:sp>
          <p:nvSpPr>
            <p:cNvPr id="286750" name="Rectangle 30"/>
            <p:cNvSpPr>
              <a:spLocks noChangeArrowheads="1"/>
            </p:cNvSpPr>
            <p:nvPr/>
          </p:nvSpPr>
          <p:spPr bwMode="auto">
            <a:xfrm>
              <a:off x="2649" y="2790"/>
              <a:ext cx="27" cy="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51" name="Rectangle 31"/>
            <p:cNvSpPr>
              <a:spLocks noChangeArrowheads="1"/>
            </p:cNvSpPr>
            <p:nvPr/>
          </p:nvSpPr>
          <p:spPr bwMode="auto">
            <a:xfrm>
              <a:off x="2701" y="2790"/>
              <a:ext cx="26" cy="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52" name="Rectangle 32"/>
            <p:cNvSpPr>
              <a:spLocks noChangeArrowheads="1"/>
            </p:cNvSpPr>
            <p:nvPr/>
          </p:nvSpPr>
          <p:spPr bwMode="auto">
            <a:xfrm>
              <a:off x="2753" y="2790"/>
              <a:ext cx="26" cy="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53" name="Rectangle 33"/>
            <p:cNvSpPr>
              <a:spLocks noChangeArrowheads="1"/>
            </p:cNvSpPr>
            <p:nvPr/>
          </p:nvSpPr>
          <p:spPr bwMode="auto">
            <a:xfrm>
              <a:off x="2109" y="2634"/>
              <a:ext cx="618" cy="32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l" eaLnBrk="0" hangingPunct="0"/>
              <a:endParaRPr lang="en-US" altLang="ja-JP" sz="2800" b="1">
                <a:solidFill>
                  <a:srgbClr val="5C5C5C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286754" name="Freeform 34"/>
            <p:cNvSpPr>
              <a:spLocks/>
            </p:cNvSpPr>
            <p:nvPr/>
          </p:nvSpPr>
          <p:spPr bwMode="auto">
            <a:xfrm>
              <a:off x="2107" y="2630"/>
              <a:ext cx="629" cy="329"/>
            </a:xfrm>
            <a:custGeom>
              <a:avLst/>
              <a:gdLst>
                <a:gd name="T0" fmla="*/ 0 w 783"/>
                <a:gd name="T1" fmla="*/ 0 h 415"/>
                <a:gd name="T2" fmla="*/ 0 w 783"/>
                <a:gd name="T3" fmla="*/ 415 h 415"/>
                <a:gd name="T4" fmla="*/ 783 w 783"/>
                <a:gd name="T5" fmla="*/ 415 h 415"/>
                <a:gd name="T6" fmla="*/ 783 w 783"/>
                <a:gd name="T7" fmla="*/ 0 h 415"/>
                <a:gd name="T8" fmla="*/ 0 w 783"/>
                <a:gd name="T9" fmla="*/ 0 h 415"/>
                <a:gd name="T10" fmla="*/ 8 w 783"/>
                <a:gd name="T11" fmla="*/ 12 h 415"/>
                <a:gd name="T12" fmla="*/ 775 w 783"/>
                <a:gd name="T13" fmla="*/ 12 h 415"/>
                <a:gd name="T14" fmla="*/ 767 w 783"/>
                <a:gd name="T15" fmla="*/ 6 h 415"/>
                <a:gd name="T16" fmla="*/ 767 w 783"/>
                <a:gd name="T17" fmla="*/ 409 h 415"/>
                <a:gd name="T18" fmla="*/ 775 w 783"/>
                <a:gd name="T19" fmla="*/ 404 h 415"/>
                <a:gd name="T20" fmla="*/ 8 w 783"/>
                <a:gd name="T21" fmla="*/ 404 h 415"/>
                <a:gd name="T22" fmla="*/ 16 w 783"/>
                <a:gd name="T23" fmla="*/ 409 h 415"/>
                <a:gd name="T24" fmla="*/ 16 w 783"/>
                <a:gd name="T25" fmla="*/ 6 h 415"/>
                <a:gd name="T26" fmla="*/ 8 w 783"/>
                <a:gd name="T27" fmla="*/ 12 h 415"/>
                <a:gd name="T28" fmla="*/ 0 w 783"/>
                <a:gd name="T29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3" h="415">
                  <a:moveTo>
                    <a:pt x="0" y="0"/>
                  </a:moveTo>
                  <a:lnTo>
                    <a:pt x="0" y="415"/>
                  </a:lnTo>
                  <a:lnTo>
                    <a:pt x="783" y="415"/>
                  </a:lnTo>
                  <a:lnTo>
                    <a:pt x="783" y="0"/>
                  </a:lnTo>
                  <a:lnTo>
                    <a:pt x="0" y="0"/>
                  </a:lnTo>
                  <a:lnTo>
                    <a:pt x="8" y="12"/>
                  </a:lnTo>
                  <a:lnTo>
                    <a:pt x="775" y="12"/>
                  </a:lnTo>
                  <a:lnTo>
                    <a:pt x="767" y="6"/>
                  </a:lnTo>
                  <a:lnTo>
                    <a:pt x="767" y="409"/>
                  </a:lnTo>
                  <a:lnTo>
                    <a:pt x="775" y="404"/>
                  </a:lnTo>
                  <a:lnTo>
                    <a:pt x="8" y="404"/>
                  </a:lnTo>
                  <a:lnTo>
                    <a:pt x="16" y="409"/>
                  </a:lnTo>
                  <a:lnTo>
                    <a:pt x="16" y="6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55" name="Rectangle 35"/>
            <p:cNvSpPr>
              <a:spLocks noChangeArrowheads="1"/>
            </p:cNvSpPr>
            <p:nvPr/>
          </p:nvSpPr>
          <p:spPr bwMode="auto">
            <a:xfrm>
              <a:off x="2173" y="2703"/>
              <a:ext cx="41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l" eaLnBrk="0" hangingPunct="0"/>
              <a:r>
                <a:rPr lang="en-US" altLang="ja-JP" sz="2000" b="1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Times New Roman" pitchFamily="18" charset="0"/>
                </a:rPr>
                <a:t>WP</a:t>
              </a:r>
              <a:endParaRPr lang="ja-JP" altLang="en-US" sz="20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286756" name="Group 36"/>
          <p:cNvGrpSpPr>
            <a:grpSpLocks/>
          </p:cNvGrpSpPr>
          <p:nvPr/>
        </p:nvGrpSpPr>
        <p:grpSpPr bwMode="auto">
          <a:xfrm>
            <a:off x="5108575" y="4670425"/>
            <a:ext cx="960438" cy="500063"/>
            <a:chOff x="2107" y="2630"/>
            <a:chExt cx="672" cy="347"/>
          </a:xfrm>
        </p:grpSpPr>
        <p:sp>
          <p:nvSpPr>
            <p:cNvPr id="286757" name="Rectangle 37"/>
            <p:cNvSpPr>
              <a:spLocks noChangeArrowheads="1"/>
            </p:cNvSpPr>
            <p:nvPr/>
          </p:nvSpPr>
          <p:spPr bwMode="auto">
            <a:xfrm>
              <a:off x="2649" y="2790"/>
              <a:ext cx="27" cy="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58" name="Rectangle 38"/>
            <p:cNvSpPr>
              <a:spLocks noChangeArrowheads="1"/>
            </p:cNvSpPr>
            <p:nvPr/>
          </p:nvSpPr>
          <p:spPr bwMode="auto">
            <a:xfrm>
              <a:off x="2701" y="2790"/>
              <a:ext cx="26" cy="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59" name="Rectangle 39"/>
            <p:cNvSpPr>
              <a:spLocks noChangeArrowheads="1"/>
            </p:cNvSpPr>
            <p:nvPr/>
          </p:nvSpPr>
          <p:spPr bwMode="auto">
            <a:xfrm>
              <a:off x="2753" y="2790"/>
              <a:ext cx="26" cy="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60" name="Rectangle 40"/>
            <p:cNvSpPr>
              <a:spLocks noChangeArrowheads="1"/>
            </p:cNvSpPr>
            <p:nvPr/>
          </p:nvSpPr>
          <p:spPr bwMode="auto">
            <a:xfrm>
              <a:off x="2109" y="2634"/>
              <a:ext cx="618" cy="32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l" eaLnBrk="0" hangingPunct="0"/>
              <a:endParaRPr lang="en-US" altLang="ja-JP" sz="2800" b="1">
                <a:solidFill>
                  <a:srgbClr val="5C5C5C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286761" name="Freeform 41"/>
            <p:cNvSpPr>
              <a:spLocks/>
            </p:cNvSpPr>
            <p:nvPr/>
          </p:nvSpPr>
          <p:spPr bwMode="auto">
            <a:xfrm>
              <a:off x="2107" y="2630"/>
              <a:ext cx="629" cy="329"/>
            </a:xfrm>
            <a:custGeom>
              <a:avLst/>
              <a:gdLst>
                <a:gd name="T0" fmla="*/ 0 w 783"/>
                <a:gd name="T1" fmla="*/ 0 h 415"/>
                <a:gd name="T2" fmla="*/ 0 w 783"/>
                <a:gd name="T3" fmla="*/ 415 h 415"/>
                <a:gd name="T4" fmla="*/ 783 w 783"/>
                <a:gd name="T5" fmla="*/ 415 h 415"/>
                <a:gd name="T6" fmla="*/ 783 w 783"/>
                <a:gd name="T7" fmla="*/ 0 h 415"/>
                <a:gd name="T8" fmla="*/ 0 w 783"/>
                <a:gd name="T9" fmla="*/ 0 h 415"/>
                <a:gd name="T10" fmla="*/ 8 w 783"/>
                <a:gd name="T11" fmla="*/ 12 h 415"/>
                <a:gd name="T12" fmla="*/ 775 w 783"/>
                <a:gd name="T13" fmla="*/ 12 h 415"/>
                <a:gd name="T14" fmla="*/ 767 w 783"/>
                <a:gd name="T15" fmla="*/ 6 h 415"/>
                <a:gd name="T16" fmla="*/ 767 w 783"/>
                <a:gd name="T17" fmla="*/ 409 h 415"/>
                <a:gd name="T18" fmla="*/ 775 w 783"/>
                <a:gd name="T19" fmla="*/ 404 h 415"/>
                <a:gd name="T20" fmla="*/ 8 w 783"/>
                <a:gd name="T21" fmla="*/ 404 h 415"/>
                <a:gd name="T22" fmla="*/ 16 w 783"/>
                <a:gd name="T23" fmla="*/ 409 h 415"/>
                <a:gd name="T24" fmla="*/ 16 w 783"/>
                <a:gd name="T25" fmla="*/ 6 h 415"/>
                <a:gd name="T26" fmla="*/ 8 w 783"/>
                <a:gd name="T27" fmla="*/ 12 h 415"/>
                <a:gd name="T28" fmla="*/ 0 w 783"/>
                <a:gd name="T29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3" h="415">
                  <a:moveTo>
                    <a:pt x="0" y="0"/>
                  </a:moveTo>
                  <a:lnTo>
                    <a:pt x="0" y="415"/>
                  </a:lnTo>
                  <a:lnTo>
                    <a:pt x="783" y="415"/>
                  </a:lnTo>
                  <a:lnTo>
                    <a:pt x="783" y="0"/>
                  </a:lnTo>
                  <a:lnTo>
                    <a:pt x="0" y="0"/>
                  </a:lnTo>
                  <a:lnTo>
                    <a:pt x="8" y="12"/>
                  </a:lnTo>
                  <a:lnTo>
                    <a:pt x="775" y="12"/>
                  </a:lnTo>
                  <a:lnTo>
                    <a:pt x="767" y="6"/>
                  </a:lnTo>
                  <a:lnTo>
                    <a:pt x="767" y="409"/>
                  </a:lnTo>
                  <a:lnTo>
                    <a:pt x="775" y="404"/>
                  </a:lnTo>
                  <a:lnTo>
                    <a:pt x="8" y="404"/>
                  </a:lnTo>
                  <a:lnTo>
                    <a:pt x="16" y="409"/>
                  </a:lnTo>
                  <a:lnTo>
                    <a:pt x="16" y="6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62" name="Rectangle 42"/>
            <p:cNvSpPr>
              <a:spLocks noChangeArrowheads="1"/>
            </p:cNvSpPr>
            <p:nvPr/>
          </p:nvSpPr>
          <p:spPr bwMode="auto">
            <a:xfrm>
              <a:off x="2173" y="2703"/>
              <a:ext cx="41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l" eaLnBrk="0" hangingPunct="0"/>
              <a:r>
                <a:rPr lang="en-US" altLang="ja-JP" sz="2000" b="1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Times New Roman" pitchFamily="18" charset="0"/>
                </a:rPr>
                <a:t>WP</a:t>
              </a:r>
              <a:endParaRPr lang="ja-JP" altLang="en-US" sz="20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286763" name="Group 43"/>
          <p:cNvGrpSpPr>
            <a:grpSpLocks/>
          </p:cNvGrpSpPr>
          <p:nvPr/>
        </p:nvGrpSpPr>
        <p:grpSpPr bwMode="auto">
          <a:xfrm>
            <a:off x="1668463" y="5521325"/>
            <a:ext cx="1103312" cy="434975"/>
            <a:chOff x="4785" y="3657"/>
            <a:chExt cx="810" cy="301"/>
          </a:xfrm>
        </p:grpSpPr>
        <p:sp>
          <p:nvSpPr>
            <p:cNvPr id="286764" name="Rectangle 44"/>
            <p:cNvSpPr>
              <a:spLocks noChangeArrowheads="1"/>
            </p:cNvSpPr>
            <p:nvPr/>
          </p:nvSpPr>
          <p:spPr bwMode="auto">
            <a:xfrm>
              <a:off x="4802" y="3657"/>
              <a:ext cx="775" cy="28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ja-JP" altLang="en-US" sz="2000">
                  <a:solidFill>
                    <a:srgbClr val="5C5C5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     </a:t>
              </a:r>
              <a:r>
                <a:rPr lang="en-US" altLang="ja-JP" sz="2000" b="1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Times New Roman" pitchFamily="18" charset="0"/>
                </a:rPr>
                <a:t>Q</a:t>
              </a:r>
            </a:p>
          </p:txBody>
        </p:sp>
        <p:sp>
          <p:nvSpPr>
            <p:cNvPr id="286765" name="Freeform 45"/>
            <p:cNvSpPr>
              <a:spLocks/>
            </p:cNvSpPr>
            <p:nvPr/>
          </p:nvSpPr>
          <p:spPr bwMode="auto">
            <a:xfrm>
              <a:off x="4785" y="3657"/>
              <a:ext cx="810" cy="301"/>
            </a:xfrm>
            <a:custGeom>
              <a:avLst/>
              <a:gdLst>
                <a:gd name="T0" fmla="*/ 0 w 298"/>
                <a:gd name="T1" fmla="*/ 0 h 213"/>
                <a:gd name="T2" fmla="*/ 0 w 298"/>
                <a:gd name="T3" fmla="*/ 213 h 213"/>
                <a:gd name="T4" fmla="*/ 298 w 298"/>
                <a:gd name="T5" fmla="*/ 213 h 213"/>
                <a:gd name="T6" fmla="*/ 298 w 298"/>
                <a:gd name="T7" fmla="*/ 0 h 213"/>
                <a:gd name="T8" fmla="*/ 0 w 298"/>
                <a:gd name="T9" fmla="*/ 0 h 213"/>
                <a:gd name="T10" fmla="*/ 8 w 298"/>
                <a:gd name="T11" fmla="*/ 12 h 213"/>
                <a:gd name="T12" fmla="*/ 290 w 298"/>
                <a:gd name="T13" fmla="*/ 12 h 213"/>
                <a:gd name="T14" fmla="*/ 282 w 298"/>
                <a:gd name="T15" fmla="*/ 6 h 213"/>
                <a:gd name="T16" fmla="*/ 282 w 298"/>
                <a:gd name="T17" fmla="*/ 207 h 213"/>
                <a:gd name="T18" fmla="*/ 290 w 298"/>
                <a:gd name="T19" fmla="*/ 202 h 213"/>
                <a:gd name="T20" fmla="*/ 8 w 298"/>
                <a:gd name="T21" fmla="*/ 202 h 213"/>
                <a:gd name="T22" fmla="*/ 16 w 298"/>
                <a:gd name="T23" fmla="*/ 207 h 213"/>
                <a:gd name="T24" fmla="*/ 16 w 298"/>
                <a:gd name="T25" fmla="*/ 6 h 213"/>
                <a:gd name="T26" fmla="*/ 8 w 298"/>
                <a:gd name="T27" fmla="*/ 12 h 213"/>
                <a:gd name="T28" fmla="*/ 0 w 298"/>
                <a:gd name="T2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8" h="213">
                  <a:moveTo>
                    <a:pt x="0" y="0"/>
                  </a:moveTo>
                  <a:lnTo>
                    <a:pt x="0" y="213"/>
                  </a:lnTo>
                  <a:lnTo>
                    <a:pt x="298" y="213"/>
                  </a:lnTo>
                  <a:lnTo>
                    <a:pt x="298" y="0"/>
                  </a:lnTo>
                  <a:lnTo>
                    <a:pt x="0" y="0"/>
                  </a:lnTo>
                  <a:lnTo>
                    <a:pt x="8" y="12"/>
                  </a:lnTo>
                  <a:lnTo>
                    <a:pt x="290" y="12"/>
                  </a:lnTo>
                  <a:lnTo>
                    <a:pt x="282" y="6"/>
                  </a:lnTo>
                  <a:lnTo>
                    <a:pt x="282" y="207"/>
                  </a:lnTo>
                  <a:lnTo>
                    <a:pt x="290" y="202"/>
                  </a:lnTo>
                  <a:lnTo>
                    <a:pt x="8" y="202"/>
                  </a:lnTo>
                  <a:lnTo>
                    <a:pt x="16" y="207"/>
                  </a:lnTo>
                  <a:lnTo>
                    <a:pt x="16" y="6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6766" name="Group 46"/>
          <p:cNvGrpSpPr>
            <a:grpSpLocks/>
          </p:cNvGrpSpPr>
          <p:nvPr/>
        </p:nvGrpSpPr>
        <p:grpSpPr bwMode="auto">
          <a:xfrm>
            <a:off x="1863725" y="5718175"/>
            <a:ext cx="1101725" cy="434975"/>
            <a:chOff x="4785" y="3657"/>
            <a:chExt cx="810" cy="301"/>
          </a:xfrm>
        </p:grpSpPr>
        <p:sp>
          <p:nvSpPr>
            <p:cNvPr id="286767" name="Rectangle 47"/>
            <p:cNvSpPr>
              <a:spLocks noChangeArrowheads="1"/>
            </p:cNvSpPr>
            <p:nvPr/>
          </p:nvSpPr>
          <p:spPr bwMode="auto">
            <a:xfrm>
              <a:off x="4802" y="3657"/>
              <a:ext cx="775" cy="28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ja-JP" altLang="en-US" sz="2400">
                  <a:solidFill>
                    <a:srgbClr val="5C5C5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     </a:t>
              </a:r>
              <a:r>
                <a:rPr lang="en-US" altLang="ja-JP" sz="2800" b="1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Times New Roman" pitchFamily="18" charset="0"/>
                </a:rPr>
                <a:t>Q</a:t>
              </a:r>
            </a:p>
          </p:txBody>
        </p:sp>
        <p:sp>
          <p:nvSpPr>
            <p:cNvPr id="286768" name="Freeform 48"/>
            <p:cNvSpPr>
              <a:spLocks/>
            </p:cNvSpPr>
            <p:nvPr/>
          </p:nvSpPr>
          <p:spPr bwMode="auto">
            <a:xfrm>
              <a:off x="4785" y="3657"/>
              <a:ext cx="810" cy="301"/>
            </a:xfrm>
            <a:custGeom>
              <a:avLst/>
              <a:gdLst>
                <a:gd name="T0" fmla="*/ 0 w 298"/>
                <a:gd name="T1" fmla="*/ 0 h 213"/>
                <a:gd name="T2" fmla="*/ 0 w 298"/>
                <a:gd name="T3" fmla="*/ 213 h 213"/>
                <a:gd name="T4" fmla="*/ 298 w 298"/>
                <a:gd name="T5" fmla="*/ 213 h 213"/>
                <a:gd name="T6" fmla="*/ 298 w 298"/>
                <a:gd name="T7" fmla="*/ 0 h 213"/>
                <a:gd name="T8" fmla="*/ 0 w 298"/>
                <a:gd name="T9" fmla="*/ 0 h 213"/>
                <a:gd name="T10" fmla="*/ 8 w 298"/>
                <a:gd name="T11" fmla="*/ 12 h 213"/>
                <a:gd name="T12" fmla="*/ 290 w 298"/>
                <a:gd name="T13" fmla="*/ 12 h 213"/>
                <a:gd name="T14" fmla="*/ 282 w 298"/>
                <a:gd name="T15" fmla="*/ 6 h 213"/>
                <a:gd name="T16" fmla="*/ 282 w 298"/>
                <a:gd name="T17" fmla="*/ 207 h 213"/>
                <a:gd name="T18" fmla="*/ 290 w 298"/>
                <a:gd name="T19" fmla="*/ 202 h 213"/>
                <a:gd name="T20" fmla="*/ 8 w 298"/>
                <a:gd name="T21" fmla="*/ 202 h 213"/>
                <a:gd name="T22" fmla="*/ 16 w 298"/>
                <a:gd name="T23" fmla="*/ 207 h 213"/>
                <a:gd name="T24" fmla="*/ 16 w 298"/>
                <a:gd name="T25" fmla="*/ 6 h 213"/>
                <a:gd name="T26" fmla="*/ 8 w 298"/>
                <a:gd name="T27" fmla="*/ 12 h 213"/>
                <a:gd name="T28" fmla="*/ 0 w 298"/>
                <a:gd name="T2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8" h="213">
                  <a:moveTo>
                    <a:pt x="0" y="0"/>
                  </a:moveTo>
                  <a:lnTo>
                    <a:pt x="0" y="213"/>
                  </a:lnTo>
                  <a:lnTo>
                    <a:pt x="298" y="213"/>
                  </a:lnTo>
                  <a:lnTo>
                    <a:pt x="298" y="0"/>
                  </a:lnTo>
                  <a:lnTo>
                    <a:pt x="0" y="0"/>
                  </a:lnTo>
                  <a:lnTo>
                    <a:pt x="8" y="12"/>
                  </a:lnTo>
                  <a:lnTo>
                    <a:pt x="290" y="12"/>
                  </a:lnTo>
                  <a:lnTo>
                    <a:pt x="282" y="6"/>
                  </a:lnTo>
                  <a:lnTo>
                    <a:pt x="282" y="207"/>
                  </a:lnTo>
                  <a:lnTo>
                    <a:pt x="290" y="202"/>
                  </a:lnTo>
                  <a:lnTo>
                    <a:pt x="8" y="202"/>
                  </a:lnTo>
                  <a:lnTo>
                    <a:pt x="16" y="207"/>
                  </a:lnTo>
                  <a:lnTo>
                    <a:pt x="16" y="6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6769" name="Group 49"/>
          <p:cNvGrpSpPr>
            <a:grpSpLocks/>
          </p:cNvGrpSpPr>
          <p:nvPr/>
        </p:nvGrpSpPr>
        <p:grpSpPr bwMode="auto">
          <a:xfrm>
            <a:off x="3032125" y="5545138"/>
            <a:ext cx="1101725" cy="434975"/>
            <a:chOff x="4785" y="3657"/>
            <a:chExt cx="810" cy="301"/>
          </a:xfrm>
        </p:grpSpPr>
        <p:sp>
          <p:nvSpPr>
            <p:cNvPr id="286770" name="Rectangle 50"/>
            <p:cNvSpPr>
              <a:spLocks noChangeArrowheads="1"/>
            </p:cNvSpPr>
            <p:nvPr/>
          </p:nvSpPr>
          <p:spPr bwMode="auto">
            <a:xfrm>
              <a:off x="4802" y="3657"/>
              <a:ext cx="775" cy="28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ja-JP" altLang="en-US" sz="2000">
                  <a:solidFill>
                    <a:srgbClr val="5C5C5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     </a:t>
              </a:r>
              <a:r>
                <a:rPr lang="en-US" altLang="ja-JP" sz="2000" b="1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Times New Roman" pitchFamily="18" charset="0"/>
                </a:rPr>
                <a:t>Q</a:t>
              </a:r>
            </a:p>
          </p:txBody>
        </p:sp>
        <p:sp>
          <p:nvSpPr>
            <p:cNvPr id="286771" name="Freeform 51"/>
            <p:cNvSpPr>
              <a:spLocks/>
            </p:cNvSpPr>
            <p:nvPr/>
          </p:nvSpPr>
          <p:spPr bwMode="auto">
            <a:xfrm>
              <a:off x="4785" y="3657"/>
              <a:ext cx="810" cy="301"/>
            </a:xfrm>
            <a:custGeom>
              <a:avLst/>
              <a:gdLst>
                <a:gd name="T0" fmla="*/ 0 w 298"/>
                <a:gd name="T1" fmla="*/ 0 h 213"/>
                <a:gd name="T2" fmla="*/ 0 w 298"/>
                <a:gd name="T3" fmla="*/ 213 h 213"/>
                <a:gd name="T4" fmla="*/ 298 w 298"/>
                <a:gd name="T5" fmla="*/ 213 h 213"/>
                <a:gd name="T6" fmla="*/ 298 w 298"/>
                <a:gd name="T7" fmla="*/ 0 h 213"/>
                <a:gd name="T8" fmla="*/ 0 w 298"/>
                <a:gd name="T9" fmla="*/ 0 h 213"/>
                <a:gd name="T10" fmla="*/ 8 w 298"/>
                <a:gd name="T11" fmla="*/ 12 h 213"/>
                <a:gd name="T12" fmla="*/ 290 w 298"/>
                <a:gd name="T13" fmla="*/ 12 h 213"/>
                <a:gd name="T14" fmla="*/ 282 w 298"/>
                <a:gd name="T15" fmla="*/ 6 h 213"/>
                <a:gd name="T16" fmla="*/ 282 w 298"/>
                <a:gd name="T17" fmla="*/ 207 h 213"/>
                <a:gd name="T18" fmla="*/ 290 w 298"/>
                <a:gd name="T19" fmla="*/ 202 h 213"/>
                <a:gd name="T20" fmla="*/ 8 w 298"/>
                <a:gd name="T21" fmla="*/ 202 h 213"/>
                <a:gd name="T22" fmla="*/ 16 w 298"/>
                <a:gd name="T23" fmla="*/ 207 h 213"/>
                <a:gd name="T24" fmla="*/ 16 w 298"/>
                <a:gd name="T25" fmla="*/ 6 h 213"/>
                <a:gd name="T26" fmla="*/ 8 w 298"/>
                <a:gd name="T27" fmla="*/ 12 h 213"/>
                <a:gd name="T28" fmla="*/ 0 w 298"/>
                <a:gd name="T2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8" h="213">
                  <a:moveTo>
                    <a:pt x="0" y="0"/>
                  </a:moveTo>
                  <a:lnTo>
                    <a:pt x="0" y="213"/>
                  </a:lnTo>
                  <a:lnTo>
                    <a:pt x="298" y="213"/>
                  </a:lnTo>
                  <a:lnTo>
                    <a:pt x="298" y="0"/>
                  </a:lnTo>
                  <a:lnTo>
                    <a:pt x="0" y="0"/>
                  </a:lnTo>
                  <a:lnTo>
                    <a:pt x="8" y="12"/>
                  </a:lnTo>
                  <a:lnTo>
                    <a:pt x="290" y="12"/>
                  </a:lnTo>
                  <a:lnTo>
                    <a:pt x="282" y="6"/>
                  </a:lnTo>
                  <a:lnTo>
                    <a:pt x="282" y="207"/>
                  </a:lnTo>
                  <a:lnTo>
                    <a:pt x="290" y="202"/>
                  </a:lnTo>
                  <a:lnTo>
                    <a:pt x="8" y="202"/>
                  </a:lnTo>
                  <a:lnTo>
                    <a:pt x="16" y="207"/>
                  </a:lnTo>
                  <a:lnTo>
                    <a:pt x="16" y="6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6772" name="Group 52"/>
          <p:cNvGrpSpPr>
            <a:grpSpLocks/>
          </p:cNvGrpSpPr>
          <p:nvPr/>
        </p:nvGrpSpPr>
        <p:grpSpPr bwMode="auto">
          <a:xfrm>
            <a:off x="3225800" y="5741988"/>
            <a:ext cx="1101725" cy="434975"/>
            <a:chOff x="4785" y="3657"/>
            <a:chExt cx="810" cy="301"/>
          </a:xfrm>
        </p:grpSpPr>
        <p:sp>
          <p:nvSpPr>
            <p:cNvPr id="286773" name="Rectangle 53"/>
            <p:cNvSpPr>
              <a:spLocks noChangeArrowheads="1"/>
            </p:cNvSpPr>
            <p:nvPr/>
          </p:nvSpPr>
          <p:spPr bwMode="auto">
            <a:xfrm>
              <a:off x="4802" y="3657"/>
              <a:ext cx="775" cy="28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ja-JP" altLang="en-US" sz="2400">
                  <a:solidFill>
                    <a:srgbClr val="5C5C5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     </a:t>
              </a:r>
              <a:r>
                <a:rPr lang="en-US" altLang="ja-JP" sz="2800" b="1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Times New Roman" pitchFamily="18" charset="0"/>
                </a:rPr>
                <a:t>Q</a:t>
              </a:r>
            </a:p>
          </p:txBody>
        </p:sp>
        <p:sp>
          <p:nvSpPr>
            <p:cNvPr id="286774" name="Freeform 54"/>
            <p:cNvSpPr>
              <a:spLocks/>
            </p:cNvSpPr>
            <p:nvPr/>
          </p:nvSpPr>
          <p:spPr bwMode="auto">
            <a:xfrm>
              <a:off x="4785" y="3657"/>
              <a:ext cx="810" cy="301"/>
            </a:xfrm>
            <a:custGeom>
              <a:avLst/>
              <a:gdLst>
                <a:gd name="T0" fmla="*/ 0 w 298"/>
                <a:gd name="T1" fmla="*/ 0 h 213"/>
                <a:gd name="T2" fmla="*/ 0 w 298"/>
                <a:gd name="T3" fmla="*/ 213 h 213"/>
                <a:gd name="T4" fmla="*/ 298 w 298"/>
                <a:gd name="T5" fmla="*/ 213 h 213"/>
                <a:gd name="T6" fmla="*/ 298 w 298"/>
                <a:gd name="T7" fmla="*/ 0 h 213"/>
                <a:gd name="T8" fmla="*/ 0 w 298"/>
                <a:gd name="T9" fmla="*/ 0 h 213"/>
                <a:gd name="T10" fmla="*/ 8 w 298"/>
                <a:gd name="T11" fmla="*/ 12 h 213"/>
                <a:gd name="T12" fmla="*/ 290 w 298"/>
                <a:gd name="T13" fmla="*/ 12 h 213"/>
                <a:gd name="T14" fmla="*/ 282 w 298"/>
                <a:gd name="T15" fmla="*/ 6 h 213"/>
                <a:gd name="T16" fmla="*/ 282 w 298"/>
                <a:gd name="T17" fmla="*/ 207 h 213"/>
                <a:gd name="T18" fmla="*/ 290 w 298"/>
                <a:gd name="T19" fmla="*/ 202 h 213"/>
                <a:gd name="T20" fmla="*/ 8 w 298"/>
                <a:gd name="T21" fmla="*/ 202 h 213"/>
                <a:gd name="T22" fmla="*/ 16 w 298"/>
                <a:gd name="T23" fmla="*/ 207 h 213"/>
                <a:gd name="T24" fmla="*/ 16 w 298"/>
                <a:gd name="T25" fmla="*/ 6 h 213"/>
                <a:gd name="T26" fmla="*/ 8 w 298"/>
                <a:gd name="T27" fmla="*/ 12 h 213"/>
                <a:gd name="T28" fmla="*/ 0 w 298"/>
                <a:gd name="T2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8" h="213">
                  <a:moveTo>
                    <a:pt x="0" y="0"/>
                  </a:moveTo>
                  <a:lnTo>
                    <a:pt x="0" y="213"/>
                  </a:lnTo>
                  <a:lnTo>
                    <a:pt x="298" y="213"/>
                  </a:lnTo>
                  <a:lnTo>
                    <a:pt x="298" y="0"/>
                  </a:lnTo>
                  <a:lnTo>
                    <a:pt x="0" y="0"/>
                  </a:lnTo>
                  <a:lnTo>
                    <a:pt x="8" y="12"/>
                  </a:lnTo>
                  <a:lnTo>
                    <a:pt x="290" y="12"/>
                  </a:lnTo>
                  <a:lnTo>
                    <a:pt x="282" y="6"/>
                  </a:lnTo>
                  <a:lnTo>
                    <a:pt x="282" y="207"/>
                  </a:lnTo>
                  <a:lnTo>
                    <a:pt x="290" y="202"/>
                  </a:lnTo>
                  <a:lnTo>
                    <a:pt x="8" y="202"/>
                  </a:lnTo>
                  <a:lnTo>
                    <a:pt x="16" y="207"/>
                  </a:lnTo>
                  <a:lnTo>
                    <a:pt x="16" y="6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86775" name="Line 55"/>
          <p:cNvSpPr>
            <a:spLocks noChangeShapeType="1"/>
          </p:cNvSpPr>
          <p:nvPr/>
        </p:nvSpPr>
        <p:spPr bwMode="auto">
          <a:xfrm>
            <a:off x="4591050" y="6010275"/>
            <a:ext cx="844550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 eaLnBrk="0" hangingPunct="0">
              <a:buClr>
                <a:srgbClr val="5C5C5C"/>
              </a:buClr>
              <a:buFont typeface="Arial" pitchFamily="34" charset="0"/>
              <a:buNone/>
            </a:pPr>
            <a:endParaRPr lang="en-A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776" name="AutoShape 56"/>
          <p:cNvSpPr>
            <a:spLocks noChangeArrowheads="1"/>
          </p:cNvSpPr>
          <p:nvPr/>
        </p:nvSpPr>
        <p:spPr bwMode="auto">
          <a:xfrm>
            <a:off x="467544" y="3062288"/>
            <a:ext cx="1727970" cy="1143000"/>
          </a:xfrm>
          <a:prstGeom prst="cloudCallout">
            <a:avLst>
              <a:gd name="adj1" fmla="val 86074"/>
              <a:gd name="adj2" fmla="val 19583"/>
            </a:avLst>
          </a:prstGeom>
          <a:noFill/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 b="1" dirty="0">
                <a:solidFill>
                  <a:srgbClr val="5C5C5C"/>
                </a:solidFill>
                <a:latin typeface="Arial" pitchFamily="34" charset="0"/>
              </a:rPr>
              <a:t>Focus </a:t>
            </a:r>
            <a:br>
              <a:rPr lang="en-US" sz="2000" b="1" dirty="0">
                <a:solidFill>
                  <a:srgbClr val="5C5C5C"/>
                </a:solidFill>
                <a:latin typeface="Arial" pitchFamily="34" charset="0"/>
              </a:rPr>
            </a:br>
            <a:r>
              <a:rPr lang="en-US" sz="2000" b="1" dirty="0">
                <a:solidFill>
                  <a:srgbClr val="5C5C5C"/>
                </a:solidFill>
                <a:latin typeface="Arial" pitchFamily="34" charset="0"/>
              </a:rPr>
              <a:t>Groups</a:t>
            </a:r>
          </a:p>
        </p:txBody>
      </p:sp>
      <p:grpSp>
        <p:nvGrpSpPr>
          <p:cNvPr id="286777" name="Group 57"/>
          <p:cNvGrpSpPr>
            <a:grpSpLocks/>
          </p:cNvGrpSpPr>
          <p:nvPr/>
        </p:nvGrpSpPr>
        <p:grpSpPr bwMode="auto">
          <a:xfrm rot="794115">
            <a:off x="611188" y="3141663"/>
            <a:ext cx="7921625" cy="1223962"/>
            <a:chOff x="385" y="1752"/>
            <a:chExt cx="4990" cy="1043"/>
          </a:xfrm>
        </p:grpSpPr>
        <p:sp>
          <p:nvSpPr>
            <p:cNvPr id="286778" name="Oval 58"/>
            <p:cNvSpPr>
              <a:spLocks noChangeArrowheads="1"/>
            </p:cNvSpPr>
            <p:nvPr/>
          </p:nvSpPr>
          <p:spPr bwMode="auto">
            <a:xfrm>
              <a:off x="385" y="1752"/>
              <a:ext cx="4990" cy="104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>
                <a:buClr>
                  <a:srgbClr val="5C5C5C"/>
                </a:buClr>
                <a:buFont typeface="Arial" pitchFamily="34" charset="0"/>
                <a:buNone/>
              </a:pPr>
              <a:endParaRPr lang="en-AU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79" name="Text Box 59"/>
            <p:cNvSpPr txBox="1">
              <a:spLocks noChangeArrowheads="1"/>
            </p:cNvSpPr>
            <p:nvPr/>
          </p:nvSpPr>
          <p:spPr bwMode="auto">
            <a:xfrm>
              <a:off x="1923" y="1973"/>
              <a:ext cx="128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FF0000"/>
                  </a:solidFill>
                  <a:latin typeface="Verdana" pitchFamily="34" charset="0"/>
                </a:rPr>
                <a:t>JCA</a:t>
              </a:r>
            </a:p>
          </p:txBody>
        </p:sp>
      </p:grpSp>
      <p:sp>
        <p:nvSpPr>
          <p:cNvPr id="286780" name="Text Box 60"/>
          <p:cNvSpPr txBox="1">
            <a:spLocks noChangeArrowheads="1"/>
          </p:cNvSpPr>
          <p:nvPr/>
        </p:nvSpPr>
        <p:spPr bwMode="auto">
          <a:xfrm>
            <a:off x="1187450" y="2568575"/>
            <a:ext cx="1368425" cy="8604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400" b="1">
                <a:solidFill>
                  <a:srgbClr val="FF9900"/>
                </a:solidFill>
                <a:latin typeface="Verdana" pitchFamily="34" charset="0"/>
              </a:rPr>
              <a:t>Other </a:t>
            </a:r>
            <a:br>
              <a:rPr lang="en-US" sz="2400" b="1">
                <a:solidFill>
                  <a:srgbClr val="FF9900"/>
                </a:solidFill>
                <a:latin typeface="Verdana" pitchFamily="34" charset="0"/>
              </a:rPr>
            </a:br>
            <a:r>
              <a:rPr lang="en-US" sz="2400" b="1">
                <a:solidFill>
                  <a:srgbClr val="FF9900"/>
                </a:solidFill>
                <a:latin typeface="Verdana" pitchFamily="34" charset="0"/>
              </a:rPr>
              <a:t>SDOs</a:t>
            </a:r>
          </a:p>
        </p:txBody>
      </p:sp>
      <p:sp>
        <p:nvSpPr>
          <p:cNvPr id="286781" name="Oval 61"/>
          <p:cNvSpPr>
            <a:spLocks noChangeArrowheads="1"/>
          </p:cNvSpPr>
          <p:nvPr/>
        </p:nvSpPr>
        <p:spPr bwMode="auto">
          <a:xfrm>
            <a:off x="5508625" y="2725738"/>
            <a:ext cx="3527425" cy="6397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000099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ja-JP" sz="12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Telecommunication Standardization </a:t>
            </a:r>
          </a:p>
          <a:p>
            <a:pPr eaLnBrk="0" hangingPunct="0"/>
            <a:r>
              <a:rPr lang="en-US" altLang="ja-JP" sz="12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Advisory Group</a:t>
            </a:r>
          </a:p>
        </p:txBody>
      </p:sp>
      <p:sp>
        <p:nvSpPr>
          <p:cNvPr id="286782" name="Rectangle 62"/>
          <p:cNvSpPr>
            <a:spLocks noChangeArrowheads="1"/>
          </p:cNvSpPr>
          <p:nvPr/>
        </p:nvSpPr>
        <p:spPr bwMode="auto">
          <a:xfrm rot="-3896543">
            <a:off x="5689601" y="3279775"/>
            <a:ext cx="201612" cy="84137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eaVert"/>
          <a:lstStyle/>
          <a:p>
            <a:pPr algn="l" eaLnBrk="0" hangingPunct="0"/>
            <a:endParaRPr lang="ko-KR" altLang="en-US" sz="2400">
              <a:solidFill>
                <a:srgbClr val="5C5C5C"/>
              </a:solidFill>
              <a:latin typeface="Verdana" pitchFamily="34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6197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86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86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86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8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6" grpId="0" animBg="1"/>
      <p:bldP spid="286737" grpId="0" animBg="1"/>
      <p:bldP spid="286776" grpId="0" animBg="1"/>
      <p:bldP spid="286780" grpId="0" animBg="1"/>
      <p:bldP spid="2867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+mn-lt"/>
              </a:rPr>
              <a:t>World Telecommunication Standardization </a:t>
            </a:r>
            <a:r>
              <a:rPr lang="en-GB" sz="2400" dirty="0" smtClean="0">
                <a:solidFill>
                  <a:srgbClr val="0070C0"/>
                </a:solidFill>
                <a:latin typeface="+mn-lt"/>
              </a:rPr>
              <a:t>Assembly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 - 16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CCBA29-9F87-4340-A555-718D435295C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74838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44444"/>
                </a:solidFill>
                <a:latin typeface="DroidSerifRegular"/>
              </a:rPr>
              <a:t>The </a:t>
            </a:r>
            <a:r>
              <a:rPr lang="en-US" sz="2800" b="1" dirty="0">
                <a:solidFill>
                  <a:srgbClr val="444444"/>
                </a:solidFill>
                <a:latin typeface="DroidSerifRegular"/>
              </a:rPr>
              <a:t>World Telecommunication Standardization Assembly</a:t>
            </a:r>
            <a:r>
              <a:rPr lang="en-US" sz="2800" dirty="0">
                <a:solidFill>
                  <a:srgbClr val="444444"/>
                </a:solidFill>
                <a:latin typeface="DroidSerifRegular"/>
              </a:rPr>
              <a:t> is held every four years and defines the next period of study for ITU-T. WTSA-16 </a:t>
            </a:r>
            <a:r>
              <a:rPr lang="en-US" sz="2800" dirty="0" smtClean="0">
                <a:solidFill>
                  <a:srgbClr val="444444"/>
                </a:solidFill>
                <a:latin typeface="DroidSerifRegular"/>
              </a:rPr>
              <a:t> </a:t>
            </a:r>
            <a:r>
              <a:rPr lang="en-US" sz="2800" dirty="0">
                <a:solidFill>
                  <a:srgbClr val="444444"/>
                </a:solidFill>
                <a:latin typeface="DroidSerifRegular"/>
              </a:rPr>
              <a:t>took place </a:t>
            </a:r>
            <a:r>
              <a:rPr lang="en-US" sz="2800" dirty="0">
                <a:solidFill>
                  <a:srgbClr val="444444"/>
                </a:solidFill>
                <a:latin typeface="DroidSerifRegular"/>
              </a:rPr>
              <a:t>place in Yasmine </a:t>
            </a:r>
            <a:r>
              <a:rPr lang="en-US" sz="2800" dirty="0" err="1">
                <a:solidFill>
                  <a:srgbClr val="444444"/>
                </a:solidFill>
                <a:latin typeface="DroidSerifRegular"/>
              </a:rPr>
              <a:t>Hammamet</a:t>
            </a:r>
            <a:r>
              <a:rPr lang="en-US" sz="2800" dirty="0">
                <a:solidFill>
                  <a:srgbClr val="444444"/>
                </a:solidFill>
                <a:latin typeface="DroidSerifRegular"/>
              </a:rPr>
              <a:t>, Tunisia, from </a:t>
            </a:r>
            <a:r>
              <a:rPr lang="en-US" sz="2800" b="1" dirty="0">
                <a:solidFill>
                  <a:srgbClr val="444444"/>
                </a:solidFill>
                <a:latin typeface="DroidSerifRegular"/>
              </a:rPr>
              <a:t>25 October to 3 November 2016</a:t>
            </a:r>
            <a:r>
              <a:rPr lang="en-US" sz="2800" dirty="0">
                <a:solidFill>
                  <a:srgbClr val="444444"/>
                </a:solidFill>
                <a:latin typeface="DroidSerifRegular"/>
              </a:rPr>
              <a:t> preceded by the Global Standards Symposium on </a:t>
            </a:r>
            <a:r>
              <a:rPr lang="en-US" sz="2800" b="1" dirty="0">
                <a:solidFill>
                  <a:srgbClr val="444444"/>
                </a:solidFill>
                <a:latin typeface="DroidSerifRegular"/>
              </a:rPr>
              <a:t>24 October 2016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4011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8" y="692150"/>
            <a:ext cx="8964612" cy="641350"/>
          </a:xfrm>
        </p:spPr>
        <p:txBody>
          <a:bodyPr/>
          <a:lstStyle/>
          <a:p>
            <a:r>
              <a:rPr lang="en-US" smtClean="0"/>
              <a:t>Work in Study Groups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00213"/>
            <a:ext cx="8677275" cy="4537075"/>
          </a:xfrm>
        </p:spPr>
        <p:txBody>
          <a:bodyPr/>
          <a:lstStyle/>
          <a:p>
            <a:pPr algn="justLow">
              <a:lnSpc>
                <a:spcPct val="90000"/>
              </a:lnSpc>
              <a:spcAft>
                <a:spcPct val="40000"/>
              </a:spcAft>
            </a:pPr>
            <a:r>
              <a:rPr lang="en-GB" sz="2400" dirty="0" smtClean="0"/>
              <a:t>SG Face-to-face meeting cycle every 6 – 9 months</a:t>
            </a:r>
          </a:p>
          <a:p>
            <a:pPr lvl="1" algn="justLow">
              <a:lnSpc>
                <a:spcPct val="90000"/>
              </a:lnSpc>
              <a:spcAft>
                <a:spcPct val="40000"/>
              </a:spcAft>
            </a:pPr>
            <a:r>
              <a:rPr lang="en-GB" sz="2000" dirty="0" smtClean="0"/>
              <a:t>Paperless meetings (electronic working methods)</a:t>
            </a:r>
          </a:p>
          <a:p>
            <a:pPr lvl="1" algn="justLow">
              <a:lnSpc>
                <a:spcPct val="90000"/>
              </a:lnSpc>
              <a:spcAft>
                <a:spcPct val="40000"/>
              </a:spcAft>
            </a:pPr>
            <a:r>
              <a:rPr lang="en-GB" sz="2000" dirty="0" smtClean="0"/>
              <a:t>Encourage remote participation (web-conferencing, email)</a:t>
            </a:r>
          </a:p>
          <a:p>
            <a:pPr algn="justLow">
              <a:lnSpc>
                <a:spcPct val="90000"/>
              </a:lnSpc>
              <a:spcAft>
                <a:spcPct val="40000"/>
              </a:spcAft>
            </a:pPr>
            <a:endParaRPr lang="en-GB" sz="2400" dirty="0" smtClean="0"/>
          </a:p>
          <a:p>
            <a:pPr algn="justLow">
              <a:lnSpc>
                <a:spcPct val="90000"/>
              </a:lnSpc>
              <a:spcAft>
                <a:spcPct val="40000"/>
              </a:spcAft>
            </a:pPr>
            <a:r>
              <a:rPr lang="en-GB" sz="2400" dirty="0" smtClean="0"/>
              <a:t>More frequent meetings are:</a:t>
            </a:r>
          </a:p>
          <a:p>
            <a:pPr lvl="1" algn="justLow">
              <a:lnSpc>
                <a:spcPct val="90000"/>
              </a:lnSpc>
              <a:spcAft>
                <a:spcPct val="40000"/>
              </a:spcAft>
            </a:pPr>
            <a:r>
              <a:rPr lang="en-GB" sz="2000" dirty="0" smtClean="0"/>
              <a:t>Rapporteur meetings to deal with specific Questions (electronic or face-to-face meetings as frequently as once a month)</a:t>
            </a:r>
          </a:p>
          <a:p>
            <a:pPr lvl="1" algn="justLow">
              <a:lnSpc>
                <a:spcPct val="90000"/>
              </a:lnSpc>
              <a:spcAft>
                <a:spcPct val="40000"/>
              </a:spcAft>
            </a:pPr>
            <a:r>
              <a:rPr lang="en-GB" sz="2000" dirty="0" smtClean="0"/>
              <a:t>Working Party meetings</a:t>
            </a:r>
          </a:p>
        </p:txBody>
      </p:sp>
    </p:spTree>
    <p:extLst>
      <p:ext uri="{BB962C8B-B14F-4D97-AF65-F5344CB8AC3E}">
        <p14:creationId xmlns:p14="http://schemas.microsoft.com/office/powerpoint/2010/main" val="3119929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Титульный 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итульный слай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итульный 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Специальное оформление">
  <a:themeElements>
    <a:clrScheme name="10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7_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8_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9_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0_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42A10FCCC0D8468C25ACB92BD6D006" ma:contentTypeVersion="0" ma:contentTypeDescription="Создание документа." ma:contentTypeScope="" ma:versionID="37981a4ae0f6120e3aba3ffc0ea82cbc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E1EA031-0331-498E-9450-C6BACDA5E95E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E82BBB8-F0DC-48F1-B475-33F1A63E20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D82A61-3A69-46DF-866E-52E410E50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4950</TotalTime>
  <Words>1052</Words>
  <Application>Microsoft Office PowerPoint</Application>
  <PresentationFormat>Экран (4:3)</PresentationFormat>
  <Paragraphs>213</Paragraphs>
  <Slides>27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24</vt:i4>
      </vt:variant>
      <vt:variant>
        <vt:lpstr>Заголовки слайдов</vt:lpstr>
      </vt:variant>
      <vt:variant>
        <vt:i4>27</vt:i4>
      </vt:variant>
    </vt:vector>
  </HeadingPairs>
  <TitlesOfParts>
    <vt:vector size="65" baseType="lpstr">
      <vt:lpstr>Arial Unicode MS</vt:lpstr>
      <vt:lpstr>Gulim</vt:lpstr>
      <vt:lpstr>MS PGothic</vt:lpstr>
      <vt:lpstr>SimSun</vt:lpstr>
      <vt:lpstr>Arial</vt:lpstr>
      <vt:lpstr>DroidSerifRegular</vt:lpstr>
      <vt:lpstr>HG丸ｺﾞｼｯｸM-PRO</vt:lpstr>
      <vt:lpstr>Times New Roman</vt:lpstr>
      <vt:lpstr>Times New Roman Bold</vt:lpstr>
      <vt:lpstr>Trebuchet MS</vt:lpstr>
      <vt:lpstr>Univers</vt:lpstr>
      <vt:lpstr>Verdana</vt:lpstr>
      <vt:lpstr>Wingdings</vt:lpstr>
      <vt:lpstr>Zurich BT</vt:lpstr>
      <vt:lpstr>Титульный слайд</vt:lpstr>
      <vt:lpstr>Специальное оформление</vt:lpstr>
      <vt:lpstr>1_Специальное оформление</vt:lpstr>
      <vt:lpstr>2_Специальное оформление</vt:lpstr>
      <vt:lpstr>4_Специальное оформление</vt:lpstr>
      <vt:lpstr>3_Специальное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10_Специальное оформление</vt:lpstr>
      <vt:lpstr>9_Специальное оформление</vt:lpstr>
      <vt:lpstr>13_Специальное оформление</vt:lpstr>
      <vt:lpstr>ITU-e</vt:lpstr>
      <vt:lpstr>1_ITU-e</vt:lpstr>
      <vt:lpstr>2_ITU-e</vt:lpstr>
      <vt:lpstr>3_ITU-e</vt:lpstr>
      <vt:lpstr>4_ITU-e</vt:lpstr>
      <vt:lpstr>5_ITU-e</vt:lpstr>
      <vt:lpstr>6_ITU-e</vt:lpstr>
      <vt:lpstr>7_ITU-e</vt:lpstr>
      <vt:lpstr>8_ITU-e</vt:lpstr>
      <vt:lpstr>9_ITU-e</vt:lpstr>
      <vt:lpstr>10_ITU-e</vt:lpstr>
      <vt:lpstr>Международный союз электросвязи  </vt:lpstr>
      <vt:lpstr>ITU Membership</vt:lpstr>
      <vt:lpstr>ITU Structure</vt:lpstr>
      <vt:lpstr>Послание Генерального секретаря МСЭ</vt:lpstr>
      <vt:lpstr>ИСТОРИЯ МСЭ</vt:lpstr>
      <vt:lpstr>СТРУКТУРА МСЭ</vt:lpstr>
      <vt:lpstr>ITU-T Working Structure </vt:lpstr>
      <vt:lpstr>World Telecommunication Standardization Assembly - 16</vt:lpstr>
      <vt:lpstr>Work in Study Groups</vt:lpstr>
      <vt:lpstr>SG15 Plenary meeting in Geneva </vt:lpstr>
      <vt:lpstr>Current Study Groups 1/2</vt:lpstr>
      <vt:lpstr>Current Study Groups 2/2</vt:lpstr>
      <vt:lpstr>ITU Secretariat Services</vt:lpstr>
      <vt:lpstr>Area of Responsibility SG-15</vt:lpstr>
      <vt:lpstr>SG15 Working Parties</vt:lpstr>
      <vt:lpstr>Презентация PowerPoint</vt:lpstr>
      <vt:lpstr>Презентация PowerPoint</vt:lpstr>
      <vt:lpstr>Презентация PowerPoint</vt:lpstr>
      <vt:lpstr>World Standards Cooperation: ISO, IEC, ITU</vt:lpstr>
      <vt:lpstr>ITU-T and Academia</vt:lpstr>
      <vt:lpstr>Why Involving Academia?</vt:lpstr>
      <vt:lpstr>Academia &amp; ICT standardization</vt:lpstr>
      <vt:lpstr>Kaleidoscope Events</vt:lpstr>
      <vt:lpstr>List of Academia </vt:lpstr>
      <vt:lpstr>Презентация PowerPoint</vt:lpstr>
      <vt:lpstr>www.itu.int/ITU-T</vt:lpstr>
      <vt:lpstr>Презентация PowerPoint</vt:lpstr>
    </vt:vector>
  </TitlesOfParts>
  <Company>Marianna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Marianna</dc:creator>
  <cp:lastModifiedBy>Каток Віктор Борисович</cp:lastModifiedBy>
  <cp:revision>401</cp:revision>
  <cp:lastPrinted>2009-09-15T15:47:45Z</cp:lastPrinted>
  <dcterms:created xsi:type="dcterms:W3CDTF">2009-09-15T12:18:35Z</dcterms:created>
  <dcterms:modified xsi:type="dcterms:W3CDTF">2016-12-23T13:44:51Z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/>
  </property>
  <property fmtid="{D5CDD505-2E9C-101B-9397-08002B2CF9AE}" pid="3" name="display_urn:schemas-microsoft-com:office:office#_x041a__x043e__x043d__x0442__x0430__x043a__x0442__x043d__x0430__x0020__x043e__x0441__x043e__x0431__x0430_">
    <vt:lpwstr>Бабенко Галина Віталіївна</vt:lpwstr>
  </property>
  <property fmtid="{D5CDD505-2E9C-101B-9397-08002B2CF9AE}" pid="4" name="Опис послуги">
    <vt:lpwstr>Презентація нового стилю 14.10.2009</vt:lpwstr>
  </property>
  <property fmtid="{D5CDD505-2E9C-101B-9397-08002B2CF9AE}" pid="5" name="ContentType">
    <vt:lpwstr>Документ</vt:lpwstr>
  </property>
  <property fmtid="{D5CDD505-2E9C-101B-9397-08002B2CF9AE}" pid="6" name="Контактна особа">
    <vt:lpwstr>2184</vt:lpwstr>
  </property>
  <property fmtid="{D5CDD505-2E9C-101B-9397-08002B2CF9AE}" pid="7" name="Subject">
    <vt:lpwstr/>
  </property>
  <property fmtid="{D5CDD505-2E9C-101B-9397-08002B2CF9AE}" pid="8" name="Keywords">
    <vt:lpwstr/>
  </property>
  <property fmtid="{D5CDD505-2E9C-101B-9397-08002B2CF9AE}" pid="9" name="_Author">
    <vt:lpwstr>Marianna</vt:lpwstr>
  </property>
  <property fmtid="{D5CDD505-2E9C-101B-9397-08002B2CF9AE}" pid="10" name="_Category">
    <vt:lpwstr/>
  </property>
  <property fmtid="{D5CDD505-2E9C-101B-9397-08002B2CF9AE}" pid="11" name="Slides">
    <vt:lpwstr>36</vt:lpwstr>
  </property>
  <property fmtid="{D5CDD505-2E9C-101B-9397-08002B2CF9AE}" pid="12" name="Categories">
    <vt:lpwstr/>
  </property>
  <property fmtid="{D5CDD505-2E9C-101B-9397-08002B2CF9AE}" pid="13" name="Approval Level">
    <vt:lpwstr/>
  </property>
  <property fmtid="{D5CDD505-2E9C-101B-9397-08002B2CF9AE}" pid="14" name="_Comments">
    <vt:lpwstr/>
  </property>
  <property fmtid="{D5CDD505-2E9C-101B-9397-08002B2CF9AE}" pid="15" name="Assigned To">
    <vt:lpwstr/>
  </property>
</Properties>
</file>