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9" r:id="rId3"/>
    <p:sldId id="271" r:id="rId4"/>
    <p:sldId id="272" r:id="rId5"/>
    <p:sldId id="273" r:id="rId6"/>
    <p:sldId id="274" r:id="rId7"/>
    <p:sldId id="27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0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12/21/2016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12/21/2016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12/21/2016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5745" y="1168064"/>
            <a:ext cx="8688415" cy="3035808"/>
          </a:xfrm>
        </p:spPr>
        <p:txBody>
          <a:bodyPr/>
          <a:lstStyle/>
          <a:p>
            <a:r>
              <a:rPr lang="en-US" sz="4000" b="1" dirty="0" smtClean="0"/>
              <a:t>Firebase </a:t>
            </a:r>
            <a:r>
              <a:rPr lang="ru-RU" sz="4000" b="1" dirty="0" smtClean="0"/>
              <a:t>и облачное тестирование </a:t>
            </a:r>
            <a:r>
              <a:rPr lang="en-US" sz="4000" b="1" dirty="0" smtClean="0"/>
              <a:t>Android </a:t>
            </a:r>
            <a:r>
              <a:rPr lang="ru-RU" sz="4000" b="1" dirty="0" smtClean="0"/>
              <a:t>приложений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7943" y="5311868"/>
            <a:ext cx="4731657" cy="12195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Студентов группы КСД-41</a:t>
            </a:r>
          </a:p>
          <a:p>
            <a:r>
              <a:rPr lang="ru-RU" dirty="0" smtClean="0"/>
              <a:t>Хобты Богдана</a:t>
            </a:r>
          </a:p>
          <a:p>
            <a:r>
              <a:rPr lang="ru-RU" dirty="0" smtClean="0"/>
              <a:t>Хобты Павла</a:t>
            </a:r>
            <a:endParaRPr lang="ru-RU" dirty="0"/>
          </a:p>
        </p:txBody>
      </p:sp>
      <p:pic>
        <p:nvPicPr>
          <p:cNvPr id="6146" name="Picture 2" descr="http://www.dut.edu.ua/img/logo_new_y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3" y="4430156"/>
            <a:ext cx="2670629" cy="242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9166" y="464726"/>
            <a:ext cx="90857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ГОСУДАРСТВЕННЫЙ УНИВЕРСИТЕТ ТЕЛЕКОММУНИКАЦИЙ</a:t>
            </a:r>
          </a:p>
          <a:p>
            <a:pPr algn="ctr"/>
            <a:r>
              <a:rPr lang="ru-RU" dirty="0"/>
              <a:t>Научно-исследовательский институт Телекоммуникаций и информатизации</a:t>
            </a:r>
          </a:p>
          <a:p>
            <a:pPr algn="ctr"/>
            <a:r>
              <a:rPr lang="ru-RU" dirty="0"/>
              <a:t>Кафедра </a:t>
            </a:r>
            <a:r>
              <a:rPr lang="ru-RU" dirty="0" smtClean="0"/>
              <a:t> Компьютерной инженерии</a:t>
            </a:r>
            <a:endParaRPr lang="ru-RU" b="1" dirty="0"/>
          </a:p>
          <a:p>
            <a:endParaRPr lang="en-US" dirty="0" smtClean="0"/>
          </a:p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826171" y="4203872"/>
            <a:ext cx="1074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А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45443"/>
            <a:ext cx="7290381" cy="1609344"/>
          </a:xfrm>
        </p:spPr>
        <p:txBody>
          <a:bodyPr/>
          <a:lstStyle/>
          <a:p>
            <a:r>
              <a:rPr lang="ru-RU" dirty="0" smtClean="0"/>
              <a:t>Проблемы тестирования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001365"/>
            <a:ext cx="4810125" cy="1549255"/>
          </a:xfrm>
        </p:spPr>
        <p:txBody>
          <a:bodyPr/>
          <a:lstStyle/>
          <a:p>
            <a:r>
              <a:rPr lang="ru-RU" dirty="0" smtClean="0"/>
              <a:t>Разные версии ОС </a:t>
            </a:r>
            <a:r>
              <a:rPr lang="en-US" dirty="0" smtClean="0"/>
              <a:t>Android</a:t>
            </a:r>
            <a:endParaRPr lang="ru-RU" dirty="0" smtClean="0"/>
          </a:p>
          <a:p>
            <a:r>
              <a:rPr lang="ru-RU" dirty="0" smtClean="0"/>
              <a:t>Разные размеры экрана</a:t>
            </a:r>
          </a:p>
          <a:p>
            <a:r>
              <a:rPr lang="ru-RU" dirty="0" smtClean="0"/>
              <a:t>Специфические особенности устройств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007608" y="245445"/>
            <a:ext cx="6084425" cy="6478063"/>
            <a:chOff x="6007608" y="245445"/>
            <a:chExt cx="6084425" cy="6478063"/>
          </a:xfrm>
        </p:grpSpPr>
        <p:pic>
          <p:nvPicPr>
            <p:cNvPr id="3076" name="Picture 4" descr="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608" y="3789807"/>
              <a:ext cx="5248275" cy="2933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608" y="245445"/>
              <a:ext cx="4162425" cy="3305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48" y="3592107"/>
            <a:ext cx="5720701" cy="29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794" y="0"/>
            <a:ext cx="4936454" cy="1609344"/>
          </a:xfrm>
        </p:spPr>
        <p:txBody>
          <a:bodyPr/>
          <a:lstStyle/>
          <a:p>
            <a:r>
              <a:rPr lang="ru-RU" dirty="0" smtClean="0"/>
              <a:t>Проблемы тестирования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21407"/>
            <a:ext cx="3920163" cy="3717689"/>
          </a:xfrm>
        </p:spPr>
        <p:txBody>
          <a:bodyPr/>
          <a:lstStyle/>
          <a:p>
            <a:r>
              <a:rPr lang="ru-RU" dirty="0" smtClean="0"/>
              <a:t>Тестирование в эмуляторе не дает точной уверенности в правильной работе приложения на реальном устройстве</a:t>
            </a:r>
          </a:p>
          <a:p>
            <a:r>
              <a:rPr lang="ru-RU" dirty="0" smtClean="0"/>
              <a:t>Тестирование требует наличия устройства</a:t>
            </a:r>
          </a:p>
          <a:p>
            <a:r>
              <a:rPr lang="ru-RU" dirty="0" smtClean="0"/>
              <a:t>Тестирование требует людей для оценки привлекательности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994023" y="1491777"/>
            <a:ext cx="7049931" cy="5175602"/>
            <a:chOff x="4994023" y="1491777"/>
            <a:chExt cx="7049931" cy="5175602"/>
          </a:xfrm>
        </p:grpSpPr>
        <p:pic>
          <p:nvPicPr>
            <p:cNvPr id="4098" name="Picture 2" descr="b_53f74142b471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522" y="1491777"/>
              <a:ext cx="6404446" cy="199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Стрелка вниз 3"/>
            <p:cNvSpPr/>
            <p:nvPr/>
          </p:nvSpPr>
          <p:spPr>
            <a:xfrm>
              <a:off x="6114004" y="3472156"/>
              <a:ext cx="849085" cy="1293224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Picture 4" descr="https://www.neocasesoftware.com/wp-content/uploads/2015/12/21-Jan-2015-Human-Resources-670x41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023" y="4773315"/>
              <a:ext cx="3057887" cy="1894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Set of human hands with mobile phones and PC tablets - 24 HQ 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35"/>
            <a:stretch/>
          </p:blipFill>
          <p:spPr bwMode="auto">
            <a:xfrm>
              <a:off x="8264095" y="4584488"/>
              <a:ext cx="3779859" cy="2082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Стрелка вниз 6"/>
            <p:cNvSpPr/>
            <p:nvPr/>
          </p:nvSpPr>
          <p:spPr>
            <a:xfrm>
              <a:off x="9453741" y="3487782"/>
              <a:ext cx="849085" cy="1277598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197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572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Три подхода к решению проблем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05" y="1645921"/>
            <a:ext cx="6874002" cy="423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9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698" y="461276"/>
            <a:ext cx="6010221" cy="13964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Недостатки</a:t>
            </a:r>
            <a:r>
              <a:rPr lang="en-US" dirty="0" smtClean="0"/>
              <a:t> </a:t>
            </a:r>
            <a:r>
              <a:rPr lang="ru-RU" dirty="0" smtClean="0"/>
              <a:t>первых двух решений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085" y="2724014"/>
            <a:ext cx="5459540" cy="2407730"/>
          </a:xfrm>
        </p:spPr>
        <p:txBody>
          <a:bodyPr/>
          <a:lstStyle/>
          <a:p>
            <a:r>
              <a:rPr lang="ru-RU" dirty="0" smtClean="0"/>
              <a:t>Команда тестировщиков (</a:t>
            </a:r>
            <a:r>
              <a:rPr lang="ru-RU" i="1" dirty="0" smtClean="0"/>
              <a:t>наличие людских и аппаратных ресурсов – требует больших финансовых вложений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Социологический опрос (</a:t>
            </a:r>
            <a:r>
              <a:rPr lang="ru-RU" i="1" dirty="0" smtClean="0"/>
              <a:t>подразумевает наличие людей со своими устройствами и приложением разработчика – забирает время и раздражает пользователя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991476" y="1098627"/>
            <a:ext cx="5787015" cy="5228034"/>
            <a:chOff x="5991476" y="1098627"/>
            <a:chExt cx="5787015" cy="5228034"/>
          </a:xfrm>
        </p:grpSpPr>
        <p:pic>
          <p:nvPicPr>
            <p:cNvPr id="5128" name="Picture 8" descr="NEWGATE FRED Retro Alarm Clock in Gre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189" y="4484869"/>
              <a:ext cx="1841792" cy="1841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Dollar Sig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7321" y="1966820"/>
              <a:ext cx="1241170" cy="1744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Выгнутая влево стрелка 3"/>
            <p:cNvSpPr/>
            <p:nvPr/>
          </p:nvSpPr>
          <p:spPr>
            <a:xfrm rot="15583948" flipH="1">
              <a:off x="7578250" y="-488147"/>
              <a:ext cx="1736387" cy="490993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Выгнутая влево стрелка 7"/>
            <p:cNvSpPr/>
            <p:nvPr/>
          </p:nvSpPr>
          <p:spPr>
            <a:xfrm rot="17594437" flipH="1">
              <a:off x="7064561" y="1454812"/>
              <a:ext cx="2284235" cy="409198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Улыбающееся лицо 4"/>
            <p:cNvSpPr/>
            <p:nvPr/>
          </p:nvSpPr>
          <p:spPr>
            <a:xfrm>
              <a:off x="9714557" y="4550571"/>
              <a:ext cx="1621019" cy="1300162"/>
            </a:xfrm>
            <a:prstGeom prst="smileyFace">
              <a:avLst>
                <a:gd name="adj" fmla="val -4653"/>
              </a:avLst>
            </a:prstGeom>
            <a:solidFill>
              <a:srgbClr val="FFFF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865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Автоматическое тестирование средствами </a:t>
            </a:r>
            <a:r>
              <a:rPr lang="en-US" dirty="0"/>
              <a:t>F</a:t>
            </a:r>
            <a:r>
              <a:rPr lang="en-US" dirty="0" smtClean="0"/>
              <a:t>irebase</a:t>
            </a:r>
            <a:r>
              <a:rPr lang="ru-RU" dirty="0" smtClean="0"/>
              <a:t> </a:t>
            </a:r>
            <a:r>
              <a:rPr lang="en-US" dirty="0" err="1" smtClean="0"/>
              <a:t>testlab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606992"/>
            <a:ext cx="4912941" cy="373665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Проведение тестов в облаке – оптимальное решение для небольших компаний</a:t>
            </a:r>
          </a:p>
          <a:p>
            <a:r>
              <a:rPr lang="ru-RU" dirty="0" smtClean="0"/>
              <a:t>В дата-центрах компании </a:t>
            </a:r>
            <a:r>
              <a:rPr lang="en-US" dirty="0" smtClean="0">
                <a:latin typeface="Arial Rounded MT Bold" panose="020F0704030504030204" pitchFamily="34" charset="0"/>
              </a:rPr>
              <a:t>Google</a:t>
            </a:r>
            <a:r>
              <a:rPr lang="ru-RU" dirty="0" smtClean="0"/>
              <a:t> хранится огромное количество устройств для тестирования приложений разработчика</a:t>
            </a:r>
          </a:p>
          <a:p>
            <a:r>
              <a:rPr lang="ru-RU" dirty="0" smtClean="0"/>
              <a:t>Результаты тестирования попадают базу данных </a:t>
            </a:r>
            <a:r>
              <a:rPr lang="en-US" dirty="0" smtClean="0">
                <a:latin typeface="Arial Rounded MT Bold" panose="020F0704030504030204" pitchFamily="34" charset="0"/>
              </a:rPr>
              <a:t>Google</a:t>
            </a:r>
            <a:r>
              <a:rPr lang="ru-RU" dirty="0" smtClean="0"/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Firebase</a:t>
            </a:r>
          </a:p>
          <a:p>
            <a:r>
              <a:rPr lang="ru-RU" dirty="0" smtClean="0"/>
              <a:t>Доступ к результатам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ru-RU" dirty="0" smtClean="0"/>
              <a:t>через браузер</a:t>
            </a:r>
          </a:p>
          <a:p>
            <a:r>
              <a:rPr lang="ru-RU" dirty="0" smtClean="0"/>
              <a:t>Доступ </a:t>
            </a:r>
            <a:r>
              <a:rPr lang="ru-RU" dirty="0"/>
              <a:t>к результатам</a:t>
            </a:r>
            <a:r>
              <a:rPr lang="ru-RU" dirty="0" smtClean="0"/>
              <a:t> через </a:t>
            </a:r>
            <a:r>
              <a:rPr lang="en-US" dirty="0" smtClean="0">
                <a:latin typeface="Arial Rounded MT Bold" panose="020F0704030504030204" pitchFamily="34" charset="0"/>
              </a:rPr>
              <a:t>Firebase </a:t>
            </a:r>
            <a:r>
              <a:rPr lang="ru-RU" dirty="0" smtClean="0"/>
              <a:t>консоль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Physical devices in a data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93976"/>
            <a:ext cx="5715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3" y="0"/>
            <a:ext cx="11644311" cy="12144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Матрицы результатов тестирования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11972925" cy="542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3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SON vector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457200"/>
            <a:ext cx="1500187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412" y="484632"/>
            <a:ext cx="6486525" cy="1609344"/>
          </a:xfrm>
        </p:spPr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 smtClean="0"/>
              <a:t> object notation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093976"/>
            <a:ext cx="6673977" cy="40782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Выбрав матрицу результатов формируется запрос на который приходит ответ в </a:t>
            </a:r>
            <a:r>
              <a:rPr lang="en-US" dirty="0" smtClean="0"/>
              <a:t>JSON</a:t>
            </a:r>
            <a:r>
              <a:rPr lang="ru-RU" dirty="0" smtClean="0"/>
              <a:t> виде.</a:t>
            </a:r>
          </a:p>
          <a:p>
            <a:pPr marL="0" indent="0">
              <a:buNone/>
            </a:pPr>
            <a:r>
              <a:rPr lang="ru-RU" dirty="0" smtClean="0"/>
              <a:t>Браузер разбирает </a:t>
            </a:r>
            <a:r>
              <a:rPr lang="en-US" dirty="0" smtClean="0"/>
              <a:t>JSON</a:t>
            </a:r>
            <a:r>
              <a:rPr lang="ru-RU" dirty="0" smtClean="0"/>
              <a:t> объект и отображает.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673" y="189166"/>
            <a:ext cx="3328988" cy="647914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444"/>
            <a:ext cx="8813673" cy="352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3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574465" cy="1258443"/>
          </a:xfrm>
        </p:spPr>
        <p:txBody>
          <a:bodyPr>
            <a:normAutofit/>
          </a:bodyPr>
          <a:lstStyle/>
          <a:p>
            <a:r>
              <a:rPr lang="ru-RU" dirty="0" smtClean="0"/>
              <a:t>Подробности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8" y="1900238"/>
            <a:ext cx="10471512" cy="814387"/>
          </a:xfrm>
        </p:spPr>
        <p:txBody>
          <a:bodyPr>
            <a:normAutofit/>
          </a:bodyPr>
          <a:lstStyle/>
          <a:p>
            <a:r>
              <a:rPr lang="ru-RU" dirty="0" smtClean="0"/>
              <a:t>Выбрав тесты можно посмотреть более подробную информацию ( </a:t>
            </a:r>
            <a:r>
              <a:rPr lang="ru-RU" dirty="0" err="1" smtClean="0"/>
              <a:t>логи</a:t>
            </a:r>
            <a:r>
              <a:rPr lang="ru-RU" dirty="0"/>
              <a:t>, тестовые наборы, скриншоты, видео выполнения </a:t>
            </a:r>
            <a:r>
              <a:rPr lang="ru-RU" dirty="0" smtClean="0"/>
              <a:t>приложения)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2714625"/>
            <a:ext cx="12192000" cy="4115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3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954" y="1671510"/>
            <a:ext cx="6570617" cy="4050792"/>
          </a:xfrm>
        </p:spPr>
        <p:txBody>
          <a:bodyPr/>
          <a:lstStyle/>
          <a:p>
            <a:r>
              <a:rPr lang="en-US" dirty="0" smtClean="0"/>
              <a:t>Firebase </a:t>
            </a:r>
            <a:r>
              <a:rPr lang="ru-RU" dirty="0" smtClean="0"/>
              <a:t>многофункциональный сервис предоставляющий услуги по аналитике</a:t>
            </a:r>
            <a:r>
              <a:rPr lang="en-US" dirty="0" smtClean="0"/>
              <a:t> </a:t>
            </a:r>
            <a:r>
              <a:rPr lang="ru-RU" dirty="0" smtClean="0"/>
              <a:t>и хранению  данных</a:t>
            </a:r>
            <a:endParaRPr lang="en-US" dirty="0" smtClean="0"/>
          </a:p>
          <a:p>
            <a:r>
              <a:rPr lang="en-US" dirty="0" smtClean="0"/>
              <a:t>Firebase Test Lab</a:t>
            </a:r>
            <a:r>
              <a:rPr lang="ru-RU" dirty="0" smtClean="0"/>
              <a:t> готовый механизм для автоматического тестирования</a:t>
            </a:r>
            <a:r>
              <a:rPr lang="en-US" dirty="0" smtClean="0"/>
              <a:t> Android </a:t>
            </a:r>
            <a:r>
              <a:rPr lang="ru-RU" dirty="0" smtClean="0"/>
              <a:t>приложений</a:t>
            </a:r>
          </a:p>
          <a:p>
            <a:r>
              <a:rPr lang="ru-RU" dirty="0" smtClean="0"/>
              <a:t>Это дешево и просто</a:t>
            </a:r>
          </a:p>
          <a:p>
            <a:r>
              <a:rPr lang="ru-RU" dirty="0" smtClean="0"/>
              <a:t>Это оптимальный выбор для небольших девелоперских компаний</a:t>
            </a:r>
            <a:endParaRPr lang="en-US" dirty="0" smtClean="0"/>
          </a:p>
        </p:txBody>
      </p:sp>
      <p:pic>
        <p:nvPicPr>
          <p:cNvPr id="1026" name="Picture 2" descr="Google 2015 new logo vector - Seeklogo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170" y="-93886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494389" y="1430829"/>
            <a:ext cx="2521022" cy="2908052"/>
            <a:chOff x="6397425" y="1018901"/>
            <a:chExt cx="2521022" cy="2908052"/>
          </a:xfrm>
        </p:grpSpPr>
        <p:pic>
          <p:nvPicPr>
            <p:cNvPr id="1030" name="Picture 6" descr="&amp;Fcy;&amp;ocy;&amp;tcy;&amp;ocy;&amp;gcy;&amp;rcy;&amp;acy;&amp;fcy;&amp;icy;&amp;yacy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425" y="1018901"/>
              <a:ext cx="2387999" cy="238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527945" y="3280622"/>
              <a:ext cx="2390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 Black" panose="020B0A04020102020204" pitchFamily="34" charset="0"/>
                </a:rPr>
                <a:t>Firebase</a:t>
              </a:r>
              <a:endParaRPr lang="ru-RU" sz="36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46" y="4522673"/>
            <a:ext cx="11712550" cy="22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50" y="2121408"/>
            <a:ext cx="5304824" cy="190766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Алан  Купер  Об  интерфейсе.  Основы  проектирования  взаимодействия.  –  Пер. с англ. – СПб.: </a:t>
            </a:r>
            <a:r>
              <a:rPr lang="en-US" dirty="0"/>
              <a:t>“</a:t>
            </a:r>
            <a:r>
              <a:rPr lang="ru-RU" dirty="0"/>
              <a:t>Символ-Плюс</a:t>
            </a:r>
            <a:r>
              <a:rPr lang="en-US" dirty="0"/>
              <a:t>”</a:t>
            </a:r>
            <a:r>
              <a:rPr lang="ru-RU" dirty="0"/>
              <a:t>, 2009. – 688 с., ил.</a:t>
            </a:r>
          </a:p>
          <a:p>
            <a:pPr lvl="0"/>
            <a:r>
              <a:rPr lang="en-US" dirty="0" err="1"/>
              <a:t>Manoj</a:t>
            </a:r>
            <a:r>
              <a:rPr lang="en-US" dirty="0"/>
              <a:t> </a:t>
            </a:r>
            <a:r>
              <a:rPr lang="en-US" dirty="0" err="1"/>
              <a:t>Waikar</a:t>
            </a:r>
            <a:r>
              <a:rPr lang="en-US" dirty="0"/>
              <a:t> Data-oriented Development with AngularJS. – Birmingham:”</a:t>
            </a:r>
            <a:r>
              <a:rPr lang="en-US" dirty="0" err="1"/>
              <a:t>Packt</a:t>
            </a:r>
            <a:r>
              <a:rPr lang="en-US" dirty="0"/>
              <a:t>  Publishing Ltd”, 2015. – 156</a:t>
            </a:r>
            <a:r>
              <a:rPr lang="uk-UA" dirty="0"/>
              <a:t>p.</a:t>
            </a:r>
            <a:endParaRPr lang="ru-RU" dirty="0"/>
          </a:p>
          <a:p>
            <a:pPr lvl="0"/>
            <a:r>
              <a:rPr lang="en-US" dirty="0"/>
              <a:t>Donald Norman</a:t>
            </a:r>
            <a:r>
              <a:rPr lang="en-US" i="1" dirty="0"/>
              <a:t> </a:t>
            </a:r>
            <a:r>
              <a:rPr lang="en-US" dirty="0"/>
              <a:t>The Design of Everyday Things. – New </a:t>
            </a:r>
            <a:r>
              <a:rPr lang="en-US" dirty="0" err="1"/>
              <a:t>York:”BASIC</a:t>
            </a:r>
            <a:r>
              <a:rPr lang="en-US" dirty="0"/>
              <a:t> BOOKS”, 2014. –369p.</a:t>
            </a:r>
            <a:endParaRPr lang="ru-RU" dirty="0"/>
          </a:p>
          <a:p>
            <a:pPr lvl="0"/>
            <a:r>
              <a:rPr lang="en-US" dirty="0"/>
              <a:t>Jenifer Tidwell Designing Interfaces. 2</a:t>
            </a:r>
            <a:r>
              <a:rPr lang="en-US" baseline="30000" dirty="0"/>
              <a:t>nd</a:t>
            </a:r>
            <a:r>
              <a:rPr lang="en-US" dirty="0"/>
              <a:t> edition, </a:t>
            </a:r>
            <a:r>
              <a:rPr lang="en-US" dirty="0" err="1"/>
              <a:t>Toronto:“O’Reilly</a:t>
            </a:r>
            <a:r>
              <a:rPr lang="en-US" dirty="0"/>
              <a:t> Media”, 2010. –577p.</a:t>
            </a:r>
            <a:endParaRPr lang="ru-RU" dirty="0"/>
          </a:p>
        </p:txBody>
      </p:sp>
      <p:sp>
        <p:nvSpPr>
          <p:cNvPr id="4" name="AutoShape 2" descr="http://operamediaworks.com/sites/default/files/styles/50_percent/public/8_sma_q2_2015_final-12.png?itok=0-uWCJwY"/>
          <p:cNvSpPr>
            <a:spLocks noChangeAspect="1" noChangeArrowheads="1"/>
          </p:cNvSpPr>
          <p:nvPr/>
        </p:nvSpPr>
        <p:spPr bwMode="auto">
          <a:xfrm>
            <a:off x="155575" y="-2338388"/>
            <a:ext cx="48387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operamediaworks.com/sites/default/files/styles/50_percent/public/8_sma_q2_2015_final-12.png?itok=0-uWCJwY"/>
          <p:cNvSpPr>
            <a:spLocks noChangeAspect="1" noChangeArrowheads="1"/>
          </p:cNvSpPr>
          <p:nvPr/>
        </p:nvSpPr>
        <p:spPr bwMode="auto">
          <a:xfrm>
            <a:off x="307975" y="-2185988"/>
            <a:ext cx="48387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007608" y="245445"/>
            <a:ext cx="6084425" cy="6478063"/>
            <a:chOff x="6007608" y="245445"/>
            <a:chExt cx="6084425" cy="6478063"/>
          </a:xfrm>
        </p:grpSpPr>
        <p:pic>
          <p:nvPicPr>
            <p:cNvPr id="8" name="Picture 4" descr="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608" y="3789807"/>
              <a:ext cx="5248275" cy="2933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608" y="245445"/>
              <a:ext cx="4162425" cy="3305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96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Рассматриваемые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922" y="1976410"/>
            <a:ext cx="10058400" cy="356093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Типичные задачи обычного </a:t>
            </a:r>
            <a:r>
              <a:rPr lang="ru-RU" dirty="0" smtClean="0"/>
              <a:t>приложения</a:t>
            </a:r>
          </a:p>
          <a:p>
            <a:r>
              <a:rPr lang="ru-RU" dirty="0" smtClean="0"/>
              <a:t>Требования к приложениям</a:t>
            </a:r>
          </a:p>
          <a:p>
            <a:r>
              <a:rPr lang="ru-RU" dirty="0" smtClean="0"/>
              <a:t>Проблемы тестирования для устройств под управлением </a:t>
            </a:r>
            <a:r>
              <a:rPr lang="en-US" dirty="0" smtClean="0"/>
              <a:t>OC Android</a:t>
            </a:r>
          </a:p>
          <a:p>
            <a:r>
              <a:rPr lang="ru-RU" dirty="0" smtClean="0"/>
              <a:t>Методы решения</a:t>
            </a:r>
          </a:p>
          <a:p>
            <a:r>
              <a:rPr lang="ru-RU" dirty="0" smtClean="0"/>
              <a:t>Недостатки большинства методов</a:t>
            </a:r>
          </a:p>
          <a:p>
            <a:r>
              <a:rPr lang="ru-RU" dirty="0" smtClean="0"/>
              <a:t>Автоматическое тестирование в облаке</a:t>
            </a:r>
          </a:p>
          <a:p>
            <a:r>
              <a:rPr lang="en-US" dirty="0" smtClean="0"/>
              <a:t>JSON </a:t>
            </a:r>
            <a:r>
              <a:rPr lang="ru-RU" dirty="0" smtClean="0"/>
              <a:t>формат отображения результатов</a:t>
            </a:r>
          </a:p>
          <a:p>
            <a:r>
              <a:rPr lang="ru-RU" dirty="0" smtClean="0"/>
              <a:t>Детальный анализ хода выполнения</a:t>
            </a:r>
          </a:p>
          <a:p>
            <a:r>
              <a:rPr lang="ru-RU" dirty="0" smtClean="0"/>
              <a:t>Выводы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8716846" y="3342357"/>
            <a:ext cx="2411402" cy="3034330"/>
            <a:chOff x="6507045" y="892623"/>
            <a:chExt cx="2411402" cy="3034330"/>
          </a:xfrm>
        </p:grpSpPr>
        <p:pic>
          <p:nvPicPr>
            <p:cNvPr id="5" name="Picture 6" descr="&amp;Fcy;&amp;ocy;&amp;tcy;&amp;ocy;&amp;gcy;&amp;rcy;&amp;acy;&amp;fcy;&amp;icy;&amp;yacy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7045" y="892623"/>
              <a:ext cx="2387999" cy="238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527945" y="3280622"/>
              <a:ext cx="2390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 Black" panose="020B0A04020102020204" pitchFamily="34" charset="0"/>
                </a:rPr>
                <a:t>Firebase</a:t>
              </a:r>
              <a:endParaRPr lang="ru-RU" sz="36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7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545" y="2587466"/>
            <a:ext cx="10058400" cy="1609344"/>
          </a:xfrm>
        </p:spPr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8652020" y="970284"/>
            <a:ext cx="2828925" cy="1843088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1146719" y="598221"/>
            <a:ext cx="2828925" cy="1843088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www.dut.edu.ua/img/logo_new_y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1" y="3939066"/>
            <a:ext cx="3210828" cy="29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-122479"/>
            <a:ext cx="10058400" cy="1609344"/>
          </a:xfrm>
        </p:spPr>
        <p:txBody>
          <a:bodyPr/>
          <a:lstStyle/>
          <a:p>
            <a:r>
              <a:rPr lang="ru-RU" dirty="0" smtClean="0"/>
              <a:t>Типичные задачи обычного приложения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32" y="4101737"/>
            <a:ext cx="6258415" cy="337674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Аналитика</a:t>
            </a:r>
          </a:p>
          <a:p>
            <a:r>
              <a:rPr lang="ru-RU" sz="3200" dirty="0" smtClean="0"/>
              <a:t>Аутентификация</a:t>
            </a:r>
          </a:p>
          <a:p>
            <a:r>
              <a:rPr lang="ru-RU" sz="3200" dirty="0" smtClean="0"/>
              <a:t>Хранение и синхронизация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73" y="1314436"/>
            <a:ext cx="11712550" cy="22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2.bp.blogspot.com/-QcMMaU5Fmo0/VzyrDEYTgMI/AAAAAAAAAAg/ospeUyBtKMEcqzirttotdpp0Jdg4xjPkwCLcB/s1600/image0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418011"/>
            <a:ext cx="10303983" cy="64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236" y="-147380"/>
            <a:ext cx="10058400" cy="1609344"/>
          </a:xfrm>
        </p:spPr>
        <p:txBody>
          <a:bodyPr/>
          <a:lstStyle/>
          <a:p>
            <a:r>
              <a:rPr lang="ru-RU" dirty="0" smtClean="0"/>
              <a:t>Аналитика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8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использования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848" y="1560467"/>
            <a:ext cx="10320836" cy="46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Аутентификация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07" y="1649840"/>
            <a:ext cx="9023962" cy="482933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366069" y="16981"/>
            <a:ext cx="3312608" cy="2794947"/>
            <a:chOff x="6397423" y="241028"/>
            <a:chExt cx="4522052" cy="3641010"/>
          </a:xfrm>
        </p:grpSpPr>
        <p:pic>
          <p:nvPicPr>
            <p:cNvPr id="7" name="Picture 6" descr="&amp;Fcy;&amp;ocy;&amp;tcy;&amp;ocy;&amp;gcy;&amp;rcy;&amp;acy;&amp;fcy;&amp;icy;&amp;yacy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423" y="241028"/>
              <a:ext cx="3165872" cy="3165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932386" y="3280622"/>
              <a:ext cx="3987089" cy="601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 Black" panose="020B0A04020102020204" pitchFamily="34" charset="0"/>
                </a:rPr>
                <a:t>Firebase</a:t>
              </a:r>
              <a:endParaRPr lang="ru-RU" sz="24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2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471" y="-235132"/>
            <a:ext cx="10058400" cy="1609344"/>
          </a:xfrm>
        </p:spPr>
        <p:txBody>
          <a:bodyPr/>
          <a:lstStyle/>
          <a:p>
            <a:r>
              <a:rPr lang="ru-RU" dirty="0" smtClean="0"/>
              <a:t>Хранение данных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8789" y="0"/>
            <a:ext cx="3773860" cy="66700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57" y="1047641"/>
            <a:ext cx="7549135" cy="3537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884" y="4702629"/>
            <a:ext cx="6466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Фрагмент кода отвечающего за синхронизацию с базой данных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650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addtabzreviews.net/images/addtabz-review-side-eff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31285"/>
            <a:ext cx="5924570" cy="552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242" y="134617"/>
            <a:ext cx="10058400" cy="1609344"/>
          </a:xfrm>
        </p:spPr>
        <p:txBody>
          <a:bodyPr/>
          <a:lstStyle/>
          <a:p>
            <a:r>
              <a:rPr lang="ru-RU" dirty="0" smtClean="0"/>
              <a:t>Требования к качеству</a:t>
            </a:r>
            <a:endParaRPr lang="ru-RU" dirty="0"/>
          </a:p>
        </p:txBody>
      </p:sp>
      <p:pic>
        <p:nvPicPr>
          <p:cNvPr id="1028" name="Picture 4" descr="http://www.addtabzreviews.net/images/addtabz-review-side-eff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20" y="1312677"/>
            <a:ext cx="6085679" cy="55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73" y="2417749"/>
            <a:ext cx="4878345" cy="4440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1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5938"/>
            <a:ext cx="10058400" cy="1609344"/>
          </a:xfrm>
        </p:spPr>
        <p:txBody>
          <a:bodyPr/>
          <a:lstStyle/>
          <a:p>
            <a:r>
              <a:rPr lang="ru-RU" dirty="0" smtClean="0"/>
              <a:t>Значение первого впечатления о приложении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106" y="2013069"/>
            <a:ext cx="5071871" cy="221929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Маркетинговые исследования показали что решающее мнение о приложении</a:t>
            </a:r>
            <a:r>
              <a:rPr lang="en-US" dirty="0" smtClean="0"/>
              <a:t> </a:t>
            </a:r>
            <a:r>
              <a:rPr lang="ru-RU" dirty="0" smtClean="0"/>
              <a:t>формируют первые минуты знакомства с приложением</a:t>
            </a:r>
          </a:p>
          <a:p>
            <a:r>
              <a:rPr lang="ru-RU" dirty="0" smtClean="0"/>
              <a:t>Разочаровав пользователя один раз  разработчик рискует потерять интерес к приложению навсегда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760719" y="2160596"/>
            <a:ext cx="6107591" cy="4619026"/>
            <a:chOff x="4724672" y="2093976"/>
            <a:chExt cx="6882382" cy="4424390"/>
          </a:xfrm>
        </p:grpSpPr>
        <p:pic>
          <p:nvPicPr>
            <p:cNvPr id="2052" name="Picture 4" descr="http://blog.appliedinformaticsinc.com/wp-content/uploads/2015/06/user-friendly-interfac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672" y="2093976"/>
              <a:ext cx="6882382" cy="44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10 Tips to Building a User-Friendly Websi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672" y="4889590"/>
              <a:ext cx="2846559" cy="1628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07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717</TotalTime>
  <Words>416</Words>
  <Application>Microsoft Office PowerPoint</Application>
  <PresentationFormat>Широкоэкранный</PresentationFormat>
  <Paragraphs>71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Arial Rounded MT Bold</vt:lpstr>
      <vt:lpstr>Wingdings</vt:lpstr>
      <vt:lpstr>Дерево</vt:lpstr>
      <vt:lpstr>Firebase и облачное тестирование Android приложений</vt:lpstr>
      <vt:lpstr>Рассматриваемые вопросы</vt:lpstr>
      <vt:lpstr>Типичные задачи обычного приложения</vt:lpstr>
      <vt:lpstr>Аналитика</vt:lpstr>
      <vt:lpstr>Анализ использования</vt:lpstr>
      <vt:lpstr>Аутентификация</vt:lpstr>
      <vt:lpstr>Хранение данных</vt:lpstr>
      <vt:lpstr>Требования к качеству</vt:lpstr>
      <vt:lpstr>Значение первого впечатления о приложении</vt:lpstr>
      <vt:lpstr>Проблемы тестирования</vt:lpstr>
      <vt:lpstr>Проблемы тестирования</vt:lpstr>
      <vt:lpstr>Три подхода к решению проблем</vt:lpstr>
      <vt:lpstr>Недостатки первых двух решений</vt:lpstr>
      <vt:lpstr>Автоматическое тестирование средствами Firebase testlab</vt:lpstr>
      <vt:lpstr>Матрицы результатов тестирования</vt:lpstr>
      <vt:lpstr>Javascript object notation</vt:lpstr>
      <vt:lpstr>Подробности</vt:lpstr>
      <vt:lpstr>Выводы</vt:lpstr>
      <vt:lpstr>Источники: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Облачное тестирование работы мобильных приложений средствами Firebase testlab</dc:title>
  <dc:creator>Богдан Хобта;Павел Хобта</dc:creator>
  <cp:keywords>Firebase;json;cloud</cp:keywords>
  <cp:lastModifiedBy>Богдан Важный</cp:lastModifiedBy>
  <cp:revision>59</cp:revision>
  <dcterms:created xsi:type="dcterms:W3CDTF">2016-12-18T15:33:10Z</dcterms:created>
  <dcterms:modified xsi:type="dcterms:W3CDTF">2016-12-21T10:21:23Z</dcterms:modified>
  <cp:contentStatus/>
</cp:coreProperties>
</file>