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4" r:id="rId4"/>
    <p:sldId id="273" r:id="rId5"/>
    <p:sldId id="261" r:id="rId6"/>
    <p:sldId id="265" r:id="rId7"/>
    <p:sldId id="268" r:id="rId8"/>
    <p:sldId id="270" r:id="rId9"/>
    <p:sldId id="272" r:id="rId10"/>
    <p:sldId id="262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10"/>
  <c:chart>
    <c:autoTitleDeleted val="1"/>
    <c:plotArea>
      <c:layout>
        <c:manualLayout>
          <c:layoutTarget val="inner"/>
          <c:xMode val="edge"/>
          <c:yMode val="edge"/>
          <c:x val="0.1234849053073219"/>
          <c:y val="6.5626892792247121E-2"/>
          <c:w val="0.87651509469267841"/>
          <c:h val="0.82523722996163906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Лист1!$A$1:$D$1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32</c:v>
                </c:pt>
                <c:pt idx="1">
                  <c:v>52</c:v>
                </c:pt>
                <c:pt idx="2">
                  <c:v>157</c:v>
                </c:pt>
                <c:pt idx="3">
                  <c:v>214</c:v>
                </c:pt>
              </c:numCache>
            </c:numRef>
          </c:val>
        </c:ser>
        <c:ser>
          <c:idx val="1"/>
          <c:order val="1"/>
          <c:cat>
            <c:strRef>
              <c:f>Лист1!$A$1:$D$1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cat>
            <c:strRef>
              <c:f>Лист1!$A$1:$D$1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Лист1!$A$4:$D$4</c:f>
              <c:numCache>
                <c:formatCode>General</c:formatCode>
                <c:ptCount val="4"/>
              </c:numCache>
            </c:numRef>
          </c:val>
        </c:ser>
        <c:gapWidth val="75"/>
        <c:overlap val="-25"/>
        <c:axId val="87122304"/>
        <c:axId val="87123840"/>
      </c:barChart>
      <c:catAx>
        <c:axId val="87122304"/>
        <c:scaling>
          <c:orientation val="minMax"/>
        </c:scaling>
        <c:axPos val="b"/>
        <c:numFmt formatCode="General" sourceLinked="1"/>
        <c:majorTickMark val="none"/>
        <c:tickLblPos val="nextTo"/>
        <c:crossAx val="87123840"/>
        <c:crosses val="autoZero"/>
        <c:auto val="1"/>
        <c:lblAlgn val="ctr"/>
        <c:lblOffset val="100"/>
      </c:catAx>
      <c:valAx>
        <c:axId val="871238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7122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0.13645</cdr:x>
      <cdr:y>0.70918</cdr:y>
    </cdr:from>
    <cdr:to>
      <cdr:x>0.21254</cdr:x>
      <cdr:y>0.78005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2880320"/>
          <a:ext cx="481867" cy="287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32</a:t>
          </a:r>
          <a:endParaRPr lang="uk-UA" sz="1400" b="1" dirty="0"/>
        </a:p>
      </cdr:txBody>
    </cdr:sp>
  </cdr:relSizeAnchor>
  <cdr:relSizeAnchor xmlns:cdr="http://schemas.openxmlformats.org/drawingml/2006/chartDrawing">
    <cdr:from>
      <cdr:x>0.42391</cdr:x>
      <cdr:y>0.58471</cdr:y>
    </cdr:from>
    <cdr:to>
      <cdr:x>0.47826</cdr:x>
      <cdr:y>0.6733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2376264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0.35249</cdr:x>
      <cdr:y>0.63827</cdr:y>
    </cdr:from>
    <cdr:to>
      <cdr:x>0.42858</cdr:x>
      <cdr:y>0.72685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592288"/>
          <a:ext cx="481866" cy="359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52</a:t>
          </a:r>
          <a:endParaRPr lang="uk-UA" sz="1400" b="1" dirty="0"/>
        </a:p>
      </cdr:txBody>
    </cdr:sp>
  </cdr:relSizeAnchor>
  <cdr:relSizeAnchor xmlns:cdr="http://schemas.openxmlformats.org/drawingml/2006/chartDrawing">
    <cdr:from>
      <cdr:x>0.56853</cdr:x>
      <cdr:y>0.28367</cdr:y>
    </cdr:from>
    <cdr:to>
      <cdr:x>0.64462</cdr:x>
      <cdr:y>0.37226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0" y="1152128"/>
          <a:ext cx="481867" cy="359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157</a:t>
          </a:r>
          <a:endParaRPr lang="uk-UA" sz="1400" b="1" dirty="0"/>
        </a:p>
      </cdr:txBody>
    </cdr:sp>
  </cdr:relSizeAnchor>
  <cdr:relSizeAnchor xmlns:cdr="http://schemas.openxmlformats.org/drawingml/2006/chartDrawing">
    <cdr:from>
      <cdr:x>0.78457</cdr:x>
      <cdr:y>0.08865</cdr:y>
    </cdr:from>
    <cdr:to>
      <cdr:x>0.86066</cdr:x>
      <cdr:y>0.17724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68552" y="360040"/>
          <a:ext cx="481867" cy="359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214</a:t>
          </a:r>
          <a:endParaRPr lang="uk-UA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0C79-3CCB-45A5-9B83-FA9874E91C3D}" type="datetimeFigureOut">
              <a:rPr lang="uk-UA" smtClean="0"/>
              <a:pPr/>
              <a:t>28.08.2018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3BB04-7C91-4C00-8528-193BC3B09C1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880C4-77EA-42D8-8AE6-C2F13275B8E7}" type="slidenum">
              <a:rPr lang="ru-RU" altLang="uk-UA" smtClean="0">
                <a:latin typeface="Arial" charset="0"/>
              </a:rPr>
              <a:pPr/>
              <a:t>12</a:t>
            </a:fld>
            <a:endParaRPr lang="ru-RU" alt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69A1-FB4F-430D-B2D8-AB45E3F7DF41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8AD-8DAB-4933-B76B-C54B6678703A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F68-EE87-427B-A6CD-6EF7FB6A729D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CE86-1F55-4097-8EFE-515A9FEB2196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2A3E-6A12-40A5-BDDB-F9F5A600B668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6B48-0EEE-451F-B2DF-E4D1F520875B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8E07-81F8-4069-8057-210B96981C41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1A34-D445-4598-97FE-ED906838C840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F68F-94EC-4C1C-9A63-93572CF711F4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CC03-5560-4868-82EC-80629D7B3701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2F5A-34AC-4A87-B1D9-53652F69F642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883F-BCDD-4E35-AB7B-348BC15E92D9}" type="datetime1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071538" y="142875"/>
            <a:ext cx="7143800" cy="7078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ДЕРЖАВНИЙ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УНІВЕРСИТЕТ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ТЕЛЕКОМУНІКАЦІЙ</a:t>
            </a:r>
            <a:endParaRPr lang="uk-UA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500166" y="785794"/>
            <a:ext cx="6357982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 defTabSz="762000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Навчально-науковий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інститут </a:t>
            </a:r>
          </a:p>
          <a:p>
            <a:pPr algn="ctr" defTabSz="762000"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телекомунікацій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інформатизації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512" y="1772816"/>
            <a:ext cx="8856663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 defTabSz="762000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інформаційних технологій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9"/>
          <p:cNvSpPr>
            <a:spLocks noChangeArrowheads="1"/>
          </p:cNvSpPr>
          <p:nvPr/>
        </p:nvSpPr>
        <p:spPr bwMode="auto">
          <a:xfrm>
            <a:off x="323528" y="2924944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b="1" i="1" dirty="0" smtClean="0">
                <a:solidFill>
                  <a:schemeClr val="tx2"/>
                </a:solidFill>
              </a:rPr>
              <a:t>Стан підготовки кафедри  Комп’ютерної інженерії </a:t>
            </a:r>
          </a:p>
          <a:p>
            <a:pPr algn="ctr"/>
            <a:r>
              <a:rPr lang="uk-UA" altLang="ru-RU" sz="3600" b="1" i="1" dirty="0" smtClean="0">
                <a:solidFill>
                  <a:schemeClr val="tx2"/>
                </a:solidFill>
              </a:rPr>
              <a:t>до 2018-2019 навчального  року</a:t>
            </a:r>
            <a:endParaRPr lang="uk-UA" alt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12" name="Рисунок 4" descr="E:\Логоти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513403" cy="15716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D676D-7286-4538-8072-45A85CA5930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572000" y="4797152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ДОПОВІДАЄ </a:t>
            </a:r>
            <a:endParaRPr lang="uk-UA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Завідувач </a:t>
            </a:r>
            <a:r>
              <a:rPr lang="uk-UA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кафедри </a:t>
            </a:r>
            <a:endParaRPr lang="uk-UA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Комп'ютерної інженерії</a:t>
            </a:r>
            <a:endParaRPr lang="uk-UA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д.т.н., професор</a:t>
            </a:r>
          </a:p>
          <a:p>
            <a:pPr>
              <a:defRPr/>
            </a:pP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Козелкова Катерина Сергіївна</a:t>
            </a:r>
            <a:endParaRPr lang="uk-UA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3825" y="0"/>
            <a:ext cx="1400175" cy="150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Сертифікати </a:t>
            </a:r>
            <a:r>
              <a:rPr lang="en-US" sz="2800" dirty="0" smtClean="0"/>
              <a:t>Cisco</a:t>
            </a:r>
            <a:r>
              <a:rPr lang="uk-UA" sz="2800" dirty="0" smtClean="0"/>
              <a:t>, видані кафедрою Комп'ютерної інженерії </a:t>
            </a:r>
          </a:p>
          <a:p>
            <a:pPr algn="ctr"/>
            <a:r>
              <a:rPr lang="uk-UA" sz="2800" dirty="0" smtClean="0"/>
              <a:t>в межах навчального процесу 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619672" y="1988840"/>
          <a:ext cx="6332855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6926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Висновки</a:t>
            </a:r>
            <a:endParaRPr lang="uk-U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           Таким чином на 1 вересня 2018 року:</a:t>
            </a:r>
          </a:p>
          <a:p>
            <a:pPr algn="just">
              <a:buFontTx/>
              <a:buChar char="-"/>
            </a:pPr>
            <a:r>
              <a:rPr lang="uk-UA" sz="2400" dirty="0" smtClean="0"/>
              <a:t> повністю готовий розклад занять по всім курсам та розподілені аудиторії;</a:t>
            </a:r>
          </a:p>
          <a:p>
            <a:pPr algn="just">
              <a:buFontTx/>
              <a:buChar char="-"/>
            </a:pPr>
            <a:r>
              <a:rPr lang="uk-UA" sz="2400" dirty="0" smtClean="0"/>
              <a:t> розподілені викладачі за дисциплінами, розподілене навантаження викладачів та залучених до викладання аспірантів та докторантів;</a:t>
            </a:r>
          </a:p>
          <a:p>
            <a:pPr algn="just">
              <a:buFontTx/>
              <a:buChar char="-"/>
            </a:pPr>
            <a:r>
              <a:rPr lang="uk-UA" sz="2400" dirty="0" smtClean="0"/>
              <a:t> навчально-методичні матеріали та навчально-лабораторна бази </a:t>
            </a:r>
            <a:r>
              <a:rPr lang="uk-UA" sz="2400" b="1" dirty="0" smtClean="0"/>
              <a:t>готові</a:t>
            </a:r>
            <a:r>
              <a:rPr lang="uk-UA" sz="2400" dirty="0" smtClean="0"/>
              <a:t> до проведення занять.</a:t>
            </a:r>
          </a:p>
          <a:p>
            <a:pPr algn="just"/>
            <a:r>
              <a:rPr lang="uk-UA" sz="2400" b="1" dirty="0" smtClean="0"/>
              <a:t>         </a:t>
            </a:r>
          </a:p>
          <a:p>
            <a:pPr algn="just"/>
            <a:r>
              <a:rPr lang="uk-UA" sz="2400" b="1" dirty="0" smtClean="0"/>
              <a:t>         Кафедра Комп'ютерної інженерії  готова до навчального року.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827088" y="415925"/>
            <a:ext cx="8039100" cy="71438"/>
            <a:chOff x="521" y="391"/>
            <a:chExt cx="5200" cy="48"/>
          </a:xfrm>
        </p:grpSpPr>
        <p:sp>
          <p:nvSpPr>
            <p:cNvPr id="41992" name="Line 1027"/>
            <p:cNvSpPr>
              <a:spLocks noChangeShapeType="1"/>
            </p:cNvSpPr>
            <p:nvPr/>
          </p:nvSpPr>
          <p:spPr bwMode="auto">
            <a:xfrm>
              <a:off x="521" y="391"/>
              <a:ext cx="5200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993" name="Line 1028"/>
            <p:cNvSpPr>
              <a:spLocks noChangeShapeType="1"/>
            </p:cNvSpPr>
            <p:nvPr/>
          </p:nvSpPr>
          <p:spPr bwMode="auto">
            <a:xfrm>
              <a:off x="521" y="439"/>
              <a:ext cx="5200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11" name="Рисунок 7" descr="G:\Логотип!!!.BMP"/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-34" t="117" r="1" b="1"/>
          <a:stretch/>
        </p:blipFill>
        <p:spPr bwMode="auto">
          <a:xfrm>
            <a:off x="395536" y="764704"/>
            <a:ext cx="3735475" cy="374441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11188" y="4581128"/>
            <a:ext cx="8532812" cy="1104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uk-UA" sz="6600" b="1" spc="-80" dirty="0">
                <a:solidFill>
                  <a:srgbClr val="C00000"/>
                </a:solidFill>
              </a:rPr>
              <a:t>Дякую за увагу!</a:t>
            </a:r>
            <a:endParaRPr lang="ru-RU" sz="6600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IT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5283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Спеціальність</a:t>
            </a:r>
            <a:endParaRPr lang="uk-UA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836712"/>
            <a:ext cx="82444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Кафедра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Комп’ютерної інженерії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здійснює підготовку студентів зі спеціальності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Комп’ютерна інженерія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яка є найперспективнішою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високооплачуваною в сфері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-технологій.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Навчання на кафедрі забезпечує підготовку конкурентоспроможних фахівців, які відповідають вимогам та потребам сучасного ринку праці.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Кафедра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Комп’ютерної інженерії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готує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фахівців з проектування, побудови та налаштування комп’ютерних систем.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06896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Посади де можуть працювати випускники кафедри Комп'ютерної інженерії 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65313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dirty="0" smtClean="0"/>
              <a:t>Системний адміністратор;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Керівник підрозділу комп'ютерних послуг;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Інженер з комп'ютерних систем;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Керівник проектів в області ІТ;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Інженер з обслуговування комп'ютерних мереж </a:t>
            </a:r>
            <a:endParaRPr lang="uk-U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321297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Сфери подальшого працевлаштування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58112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uk-UA" sz="1600" spc="-40" dirty="0" smtClean="0">
                <a:solidFill>
                  <a:schemeClr val="accent4">
                    <a:lumMod val="10000"/>
                  </a:schemeClr>
                </a:solidFill>
              </a:rPr>
              <a:t>компанії </a:t>
            </a:r>
            <a:r>
              <a:rPr lang="en-US" sz="1600" spc="-40" dirty="0" smtClean="0">
                <a:solidFill>
                  <a:schemeClr val="accent4">
                    <a:lumMod val="10000"/>
                  </a:schemeClr>
                </a:solidFill>
              </a:rPr>
              <a:t>IT </a:t>
            </a:r>
            <a:r>
              <a:rPr lang="uk-UA" sz="1600" spc="-40" dirty="0" smtClean="0">
                <a:solidFill>
                  <a:schemeClr val="accent4">
                    <a:lumMod val="10000"/>
                  </a:schemeClr>
                </a:solidFill>
              </a:rPr>
              <a:t>сфери;</a:t>
            </a:r>
          </a:p>
          <a:p>
            <a:pPr algn="just">
              <a:buFontTx/>
              <a:buChar char="•"/>
              <a:defRPr/>
            </a:pPr>
            <a:r>
              <a:rPr lang="uk-UA" sz="1600" spc="-40" dirty="0" smtClean="0">
                <a:solidFill>
                  <a:schemeClr val="accent4">
                    <a:lumMod val="10000"/>
                  </a:schemeClr>
                </a:solidFill>
              </a:rPr>
              <a:t>телекомунікаційні компанії;</a:t>
            </a:r>
          </a:p>
          <a:p>
            <a:pPr algn="just">
              <a:buFontTx/>
              <a:buChar char="•"/>
              <a:defRPr/>
            </a:pPr>
            <a:r>
              <a:rPr lang="uk-UA" sz="1600" spc="-40" dirty="0" smtClean="0">
                <a:solidFill>
                  <a:schemeClr val="accent4">
                    <a:lumMod val="10000"/>
                  </a:schemeClr>
                </a:solidFill>
              </a:rPr>
              <a:t>державне управління; </a:t>
            </a:r>
          </a:p>
          <a:p>
            <a:pPr algn="just">
              <a:buFontTx/>
              <a:buChar char="•"/>
              <a:defRPr/>
            </a:pPr>
            <a:r>
              <a:rPr lang="uk-UA" sz="1600" spc="-40" dirty="0" smtClean="0">
                <a:solidFill>
                  <a:schemeClr val="accent4">
                    <a:lumMod val="10000"/>
                  </a:schemeClr>
                </a:solidFill>
              </a:rPr>
              <a:t>силові структури;</a:t>
            </a:r>
          </a:p>
          <a:p>
            <a:pPr algn="just">
              <a:buFontTx/>
              <a:buChar char="•"/>
              <a:defRPr/>
            </a:pPr>
            <a:r>
              <a:rPr lang="uk-UA" sz="1600" spc="-40" dirty="0" smtClean="0">
                <a:solidFill>
                  <a:schemeClr val="accent4">
                    <a:lumMod val="10000"/>
                  </a:schemeClr>
                </a:solidFill>
              </a:rPr>
              <a:t>комерційні організації та установи;</a:t>
            </a:r>
          </a:p>
          <a:p>
            <a:pPr algn="just">
              <a:buFontTx/>
              <a:buChar char="•"/>
              <a:defRPr/>
            </a:pPr>
            <a:r>
              <a:rPr lang="uk-UA" sz="1600" spc="-40" dirty="0" smtClean="0">
                <a:solidFill>
                  <a:schemeClr val="accent4">
                    <a:lumMod val="10000"/>
                  </a:schemeClr>
                </a:solidFill>
              </a:rPr>
              <a:t>галузь інфокомунікацій та інформаційних технологій.</a:t>
            </a:r>
            <a:endParaRPr lang="uk-UA" sz="1600" spc="-4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160239" cy="11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0324"/>
            <a:ext cx="2376264" cy="9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847" b="42082"/>
          <a:stretch/>
        </p:blipFill>
        <p:spPr bwMode="auto">
          <a:xfrm>
            <a:off x="179512" y="3704057"/>
            <a:ext cx="2448270" cy="7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847"/>
          <a:stretch/>
        </p:blipFill>
        <p:spPr bwMode="auto">
          <a:xfrm>
            <a:off x="3092419" y="3647100"/>
            <a:ext cx="2876826" cy="6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668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859451" y="1301459"/>
            <a:ext cx="32247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Calibri" panose="020F0502020204030204" pitchFamily="34" charset="0"/>
              </a:rPr>
              <a:t>Требования:</a:t>
            </a:r>
            <a:endParaRPr lang="ru-RU" sz="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Практические знания ОС Linux/FreeBSD и ОС семейства Windows;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C00000"/>
                </a:solidFill>
                <a:latin typeface="Calibri" panose="020F0502020204030204" pitchFamily="34" charset="0"/>
              </a:rPr>
              <a:t>Знание архитектуры серверов и пк, активного сетевого оборудования;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Знание iptables, ipfw, tcpdump, умение настроить сеть, продиагностировать и устранить проблемы;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Calibri" panose="020F0502020204030204" pitchFamily="34" charset="0"/>
              </a:rPr>
              <a:t>Понимание </a:t>
            </a:r>
            <a:r>
              <a:rPr lang="ru-RU" sz="800" dirty="0">
                <a:latin typeface="Calibri" panose="020F0502020204030204" pitchFamily="34" charset="0"/>
              </a:rPr>
              <a:t>технологии виртуализации VMWare;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Знание английского языка на уровне чтения технической документации;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Понимание принципов информационной безопасности;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Опыт установки и настройка веб-серверов nginx, apache и сопутствующих программ;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Опыт администрирования Active Directory, DNS, DHCP, RDS, Proxy, MySQL, MSSQL, pureftpd, proftpd, samba и т.п.;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Знание сетевых протоколов (TCP/IP, NAT, DNS, FTP, HTTP, HTTPS, IMAP, SMTP, POP3, VPN, SSH и т.п.); </a:t>
            </a:r>
          </a:p>
          <a:p>
            <a:endParaRPr lang="uk-UA" sz="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1628800"/>
            <a:ext cx="2592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Calibri" panose="020F0502020204030204" pitchFamily="34" charset="0"/>
              </a:rPr>
              <a:t>Необходимые </a:t>
            </a:r>
            <a:r>
              <a:rPr lang="ru-RU" sz="800" b="1" dirty="0">
                <a:latin typeface="Calibri" panose="020F0502020204030204" pitchFamily="34" charset="0"/>
              </a:rPr>
              <a:t>навыки: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Calibri" panose="020F0502020204030204" pitchFamily="34" charset="0"/>
              </a:rPr>
              <a:t>Хорошие </a:t>
            </a:r>
            <a:r>
              <a:rPr lang="ru-RU" sz="800" dirty="0">
                <a:latin typeface="Calibri" panose="020F0502020204030204" pitchFamily="34" charset="0"/>
              </a:rPr>
              <a:t>знания русского и базового английского языков, умение грамотно выражать свои мысли в письменной и устной форме.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Хорошие знания ПК и глобальной сети Интернет.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Высокая скорость набора текста на ПК, свободное общение по телефону.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Знания операционной системы Linux (Redhat, CentOS, Fedora).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Понимание принципов работы сервисов DNS, Apache, FTP, MySQL, POP3, SMTP, SSH, DIG, WHOIS.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latin typeface="Calibri" panose="020F0502020204030204" pitchFamily="34" charset="0"/>
              </a:rPr>
              <a:t>Понимание принципов функционирования компьютерных сетей, знание основных сетевых протоколов (IP, TCP, UDP, DNS), понимание </a:t>
            </a:r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принципов маршрутизации и адресации в сети.</a:t>
            </a:r>
          </a:p>
          <a:p>
            <a:endParaRPr lang="uk-UA" sz="800" dirty="0"/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478" b="42082"/>
          <a:stretch/>
        </p:blipFill>
        <p:spPr bwMode="auto">
          <a:xfrm>
            <a:off x="2414785" y="3647772"/>
            <a:ext cx="570012" cy="7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116" y="4353032"/>
            <a:ext cx="27633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Calibri" panose="020F0502020204030204" pitchFamily="34" charset="0"/>
              </a:rPr>
              <a:t>Необхідна кваліфікація:</a:t>
            </a:r>
            <a:endParaRPr lang="uk-UA" sz="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>
                <a:latin typeface="Calibri" panose="020F0502020204030204" pitchFamily="34" charset="0"/>
              </a:rPr>
              <a:t>Установка та підтримка ОС </a:t>
            </a:r>
            <a:r>
              <a:rPr lang="en-US" sz="800" dirty="0">
                <a:latin typeface="Calibri" panose="020F0502020204030204" pitchFamily="34" charset="0"/>
              </a:rPr>
              <a:t>Windows (XP, 7, 8, 10), </a:t>
            </a:r>
            <a:r>
              <a:rPr lang="uk-UA" sz="800" dirty="0">
                <a:latin typeface="Calibri" panose="020F0502020204030204" pitchFamily="34" charset="0"/>
              </a:rPr>
              <a:t>драйверів </a:t>
            </a:r>
            <a:r>
              <a:rPr lang="uk-UA" sz="800" dirty="0" smtClean="0">
                <a:latin typeface="Calibri" panose="020F0502020204030204" pitchFamily="34" charset="0"/>
              </a:rPr>
              <a:t>пристроїв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 smtClean="0">
                <a:latin typeface="Calibri" panose="020F0502020204030204" pitchFamily="34" charset="0"/>
              </a:rPr>
              <a:t>Установка </a:t>
            </a:r>
            <a:r>
              <a:rPr lang="uk-UA" sz="800" dirty="0">
                <a:latin typeface="Calibri" panose="020F0502020204030204" pitchFamily="34" charset="0"/>
              </a:rPr>
              <a:t>та підтримка </a:t>
            </a:r>
            <a:r>
              <a:rPr lang="en-US" sz="800" dirty="0">
                <a:latin typeface="Calibri" panose="020F0502020204030204" pitchFamily="34" charset="0"/>
              </a:rPr>
              <a:t>Linux server,Postfix,Dovecot, Asterisk, </a:t>
            </a:r>
            <a:r>
              <a:rPr lang="en-US" sz="800" dirty="0" smtClean="0">
                <a:latin typeface="Calibri" panose="020F0502020204030204" pitchFamily="34" charset="0"/>
              </a:rPr>
              <a:t>Squid</a:t>
            </a:r>
            <a:endParaRPr lang="uk-UA" sz="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alibri" panose="020F0502020204030204" pitchFamily="34" charset="0"/>
              </a:rPr>
              <a:t>Windows </a:t>
            </a:r>
            <a:r>
              <a:rPr lang="en-US" sz="800" dirty="0">
                <a:latin typeface="Calibri" panose="020F0502020204030204" pitchFamily="34" charset="0"/>
              </a:rPr>
              <a:t>Server (2008-2012) - </a:t>
            </a:r>
            <a:r>
              <a:rPr lang="uk-UA" sz="800" dirty="0">
                <a:latin typeface="Calibri" panose="020F0502020204030204" pitchFamily="34" charset="0"/>
              </a:rPr>
              <a:t>установка, </a:t>
            </a:r>
            <a:r>
              <a:rPr lang="uk-UA" sz="800" dirty="0" smtClean="0">
                <a:latin typeface="Calibri" panose="020F0502020204030204" pitchFamily="34" charset="0"/>
              </a:rPr>
              <a:t>підтримка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alibri" panose="020F0502020204030204" pitchFamily="34" charset="0"/>
              </a:rPr>
              <a:t>Active </a:t>
            </a:r>
            <a:r>
              <a:rPr lang="en-US" sz="800" dirty="0">
                <a:latin typeface="Calibri" panose="020F0502020204030204" pitchFamily="34" charset="0"/>
              </a:rPr>
              <a:t>Directory, GPO, WSUS, KMS, File </a:t>
            </a:r>
            <a:r>
              <a:rPr lang="en-US" sz="800" dirty="0" smtClean="0">
                <a:latin typeface="Calibri" panose="020F0502020204030204" pitchFamily="34" charset="0"/>
              </a:rPr>
              <a:t>Server</a:t>
            </a:r>
            <a:endParaRPr lang="uk-UA" sz="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 smtClean="0">
                <a:latin typeface="Calibri" panose="020F0502020204030204" pitchFamily="34" charset="0"/>
              </a:rPr>
              <a:t>Організація </a:t>
            </a:r>
            <a:r>
              <a:rPr lang="uk-UA" sz="800" dirty="0">
                <a:latin typeface="Calibri" panose="020F0502020204030204" pitchFamily="34" charset="0"/>
              </a:rPr>
              <a:t>і настройки мереж та </a:t>
            </a:r>
            <a:r>
              <a:rPr lang="uk-UA" sz="800" dirty="0" smtClean="0">
                <a:latin typeface="Calibri" panose="020F0502020204030204" pitchFamily="34" charset="0"/>
              </a:rPr>
              <a:t>маршрутизації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 smtClean="0">
                <a:latin typeface="Calibri" panose="020F0502020204030204" pitchFamily="34" charset="0"/>
              </a:rPr>
              <a:t>Досвід </a:t>
            </a:r>
            <a:r>
              <a:rPr lang="uk-UA" sz="800" dirty="0">
                <a:latin typeface="Calibri" panose="020F0502020204030204" pitchFamily="34" charset="0"/>
              </a:rPr>
              <a:t>роботи з системами віртуалізації </a:t>
            </a:r>
            <a:r>
              <a:rPr lang="en-US" sz="800" dirty="0" smtClean="0">
                <a:latin typeface="Calibri" panose="020F0502020204030204" pitchFamily="34" charset="0"/>
              </a:rPr>
              <a:t>Hyper•V</a:t>
            </a:r>
            <a:endParaRPr lang="uk-UA" sz="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 smtClean="0">
                <a:latin typeface="Calibri" panose="020F0502020204030204" pitchFamily="34" charset="0"/>
              </a:rPr>
              <a:t>Досвід </a:t>
            </a:r>
            <a:r>
              <a:rPr lang="uk-UA" sz="800" dirty="0">
                <a:latin typeface="Calibri" panose="020F0502020204030204" pitchFamily="34" charset="0"/>
              </a:rPr>
              <a:t>роботи з мережевим обладнанням </a:t>
            </a:r>
            <a:r>
              <a:rPr lang="en-US" sz="800" dirty="0">
                <a:latin typeface="Calibri" panose="020F0502020204030204" pitchFamily="34" charset="0"/>
              </a:rPr>
              <a:t>Mikrotik, </a:t>
            </a:r>
            <a:r>
              <a:rPr lang="en-US" sz="800" dirty="0" smtClean="0">
                <a:latin typeface="Calibri" panose="020F0502020204030204" pitchFamily="34" charset="0"/>
              </a:rPr>
              <a:t>Cisco</a:t>
            </a:r>
            <a:endParaRPr lang="uk-UA" sz="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 smtClean="0">
                <a:latin typeface="Calibri" panose="020F0502020204030204" pitchFamily="34" charset="0"/>
              </a:rPr>
              <a:t>Досвід </a:t>
            </a:r>
            <a:r>
              <a:rPr lang="uk-UA" sz="800" dirty="0">
                <a:latin typeface="Calibri" panose="020F0502020204030204" pitchFamily="34" charset="0"/>
              </a:rPr>
              <a:t>роботи з системами моніторінга </a:t>
            </a:r>
            <a:r>
              <a:rPr lang="en-US" sz="800" dirty="0">
                <a:latin typeface="Calibri" panose="020F0502020204030204" pitchFamily="34" charset="0"/>
              </a:rPr>
              <a:t>Zabbix, </a:t>
            </a:r>
            <a:r>
              <a:rPr lang="en-US" sz="800" dirty="0" smtClean="0">
                <a:latin typeface="Calibri" panose="020F0502020204030204" pitchFamily="34" charset="0"/>
              </a:rPr>
              <a:t>Dude</a:t>
            </a:r>
            <a:endParaRPr lang="uk-UA" sz="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 smtClean="0">
                <a:latin typeface="Calibri" panose="020F0502020204030204" pitchFamily="34" charset="0"/>
              </a:rPr>
              <a:t>Обладнання</a:t>
            </a:r>
            <a:r>
              <a:rPr lang="uk-UA" sz="800" dirty="0">
                <a:latin typeface="Calibri" panose="020F0502020204030204" pitchFamily="34" charset="0"/>
              </a:rPr>
              <a:t>: компоненти ПК, сервери, мережеве обладнання, СКС, </a:t>
            </a:r>
            <a:r>
              <a:rPr lang="uk-UA" sz="800" dirty="0" smtClean="0">
                <a:latin typeface="Calibri" panose="020F0502020204030204" pitchFamily="34" charset="0"/>
              </a:rPr>
              <a:t>РРО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 smtClean="0">
                <a:latin typeface="Calibri" panose="020F0502020204030204" pitchFamily="34" charset="0"/>
              </a:rPr>
              <a:t>Прикладне </a:t>
            </a:r>
            <a:r>
              <a:rPr lang="uk-UA" sz="800" dirty="0">
                <a:latin typeface="Calibri" panose="020F0502020204030204" pitchFamily="34" charset="0"/>
              </a:rPr>
              <a:t>ПО: </a:t>
            </a:r>
            <a:r>
              <a:rPr lang="en-US" sz="800" dirty="0">
                <a:latin typeface="Calibri" panose="020F0502020204030204" pitchFamily="34" charset="0"/>
              </a:rPr>
              <a:t>MS Office, Libreoffice, </a:t>
            </a:r>
            <a:r>
              <a:rPr lang="uk-UA" sz="800" dirty="0">
                <a:latin typeface="Calibri" panose="020F0502020204030204" pitchFamily="34" charset="0"/>
              </a:rPr>
              <a:t>браузери, антивіруси та інше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800" dirty="0">
                <a:latin typeface="Calibri" panose="020F0502020204030204" pitchFamily="34" charset="0"/>
              </a:rPr>
              <a:t>Англійська мова (бажано - здатність підтримувати діалог по </a:t>
            </a:r>
            <a:r>
              <a:rPr lang="en-US" sz="800" dirty="0">
                <a:latin typeface="Calibri" panose="020F0502020204030204" pitchFamily="34" charset="0"/>
              </a:rPr>
              <a:t>Email / Skype)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8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2326" y="4261176"/>
            <a:ext cx="3041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libri" panose="020F0502020204030204" pitchFamily="34" charset="0"/>
              </a:rPr>
              <a:t>Требования: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высшее образование (техническое)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знание принципов работы сетей на базе TCP/IP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знание архитектуры ПК и серверов (сборка, диагностика, настройка)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</a:t>
            </a:r>
            <a:r>
              <a:rPr lang="ru-RU" sz="800" dirty="0" smtClean="0">
                <a:latin typeface="Calibri" panose="020F0502020204030204" pitchFamily="34" charset="0"/>
              </a:rPr>
              <a:t> </a:t>
            </a:r>
            <a:r>
              <a:rPr lang="ru-RU" sz="800" dirty="0">
                <a:latin typeface="Calibri" panose="020F0502020204030204" pitchFamily="34" charset="0"/>
              </a:rPr>
              <a:t>знание основных сетевых технологий и протоколов (DHCP, DNS, FTP, POP3, IMAP, SMTP)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администрирование серверов Microsoft 2008, 2016</a:t>
            </a:r>
          </a:p>
          <a:p>
            <a:r>
              <a:rPr lang="ru-RU" sz="800" dirty="0" smtClean="0">
                <a:latin typeface="Calibri" panose="020F0502020204030204" pitchFamily="34" charset="0"/>
              </a:rPr>
              <a:t>· </a:t>
            </a:r>
            <a:r>
              <a:rPr lang="ru-RU" sz="800" dirty="0">
                <a:latin typeface="Calibri" panose="020F0502020204030204" pitchFamily="34" charset="0"/>
              </a:rPr>
              <a:t>знание работы протокола RDP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знание операционных систем Windows XP,7,8,10 на уровне администратора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опыт бэкапирования\восстановления ОС, данных</a:t>
            </a:r>
          </a:p>
          <a:p>
            <a:r>
              <a:rPr lang="ru-RU" sz="800" dirty="0">
                <a:latin typeface="Calibri" panose="020F0502020204030204" pitchFamily="34" charset="0"/>
              </a:rPr>
              <a:t>Обязанности:</a:t>
            </a:r>
          </a:p>
          <a:p>
            <a:r>
              <a:rPr lang="ru-RU" sz="800" dirty="0" smtClean="0">
                <a:latin typeface="Calibri" panose="020F0502020204030204" pitchFamily="34" charset="0"/>
              </a:rPr>
              <a:t>· </a:t>
            </a:r>
            <a:r>
              <a:rPr lang="ru-RU" sz="800" dirty="0">
                <a:latin typeface="Calibri" panose="020F0502020204030204" pitchFamily="34" charset="0"/>
              </a:rPr>
              <a:t>администрирование серверов (2) и клиентских станций (~50 шт.);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решение проблем связанных с работоспособностью ПК, настройка роутеров, принтеров, сканеров;</a:t>
            </a:r>
          </a:p>
          <a:p>
            <a:r>
              <a:rPr lang="ru-RU" sz="800" dirty="0">
                <a:latin typeface="Calibri" panose="020F0502020204030204" pitchFamily="34" charset="0"/>
              </a:rPr>
              <a:t>· установка и настройка программного обеспечения на серверах и рабочих станциях;</a:t>
            </a:r>
          </a:p>
          <a:p>
            <a:endParaRPr lang="uk-UA" sz="8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455" y="620688"/>
            <a:ext cx="3048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Дисципліни, які забезпечують підготовку наших  студентів відповідно до вимог роботодавців :</a:t>
            </a:r>
          </a:p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37920" y="1844824"/>
            <a:ext cx="3006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Основи комп’ютерної інженерії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>
                <a:solidFill>
                  <a:srgbClr val="C00000"/>
                </a:solidFill>
              </a:rPr>
              <a:t>Архітектура комп’ютерів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Комп’ютерне моделювання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Комп’ютерна схемотехніка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Комп’ютерна електроніка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Комп’ютерна логіка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>
                <a:solidFill>
                  <a:srgbClr val="C00000"/>
                </a:solidFill>
              </a:rPr>
              <a:t>Апаратні та програмні засоби КІ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>
                <a:solidFill>
                  <a:srgbClr val="C00000"/>
                </a:solidFill>
              </a:rPr>
              <a:t>Серверні операційні системи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Захист інформації в комп’ютерних системах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>
                <a:solidFill>
                  <a:srgbClr val="C00000"/>
                </a:solidFill>
              </a:rPr>
              <a:t>Комп’ютерні мережі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Комп’ютерні системи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Системне програмування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Паралельні та розподілені обчислення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Технології проектування комп’ютерних систем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Адміністрування комп’ютерних систем та мереж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Периферійні пристрої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1" dirty="0" smtClean="0"/>
              <a:t>Системне програмне забезпечення</a:t>
            </a:r>
            <a:endParaRPr lang="uk-UA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486"/>
          <a:stretch/>
        </p:blipFill>
        <p:spPr bwMode="auto">
          <a:xfrm>
            <a:off x="45388" y="3378136"/>
            <a:ext cx="3017937" cy="3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88" y="3704056"/>
            <a:ext cx="3017937" cy="296530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25" y="3375771"/>
            <a:ext cx="2999536" cy="3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044924" y="3704057"/>
            <a:ext cx="3017937" cy="296530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75656" y="1412776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41117" y="476672"/>
            <a:ext cx="2558676" cy="28083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915816" y="404664"/>
            <a:ext cx="3147045" cy="296530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Вимоги роботодавців, які задовольняємо під час навчання </a:t>
            </a:r>
            <a:endParaRPr lang="uk-UA" sz="2400" b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5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39752" y="2606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Фірми-партнери</a:t>
            </a:r>
            <a:endParaRPr lang="uk-U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908720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        Кафедра Комп'ютерної інженерії дуже тісно співпрацює  зі світовим лідером у галузі мережевих технологій, компанією </a:t>
            </a:r>
            <a:r>
              <a:rPr lang="en-US" sz="2000" dirty="0" smtClean="0"/>
              <a:t>Cisco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dirty="0" smtClean="0"/>
              <a:t>       Також кафедра співпрацює з компанією </a:t>
            </a:r>
            <a:r>
              <a:rPr lang="en-US" sz="2000" dirty="0" smtClean="0"/>
              <a:t>NG Serv</a:t>
            </a:r>
            <a:r>
              <a:rPr lang="uk-UA" sz="2000" dirty="0" smtClean="0"/>
              <a:t> – ця компанія займається управлінням та обслуговуванням </a:t>
            </a:r>
            <a:r>
              <a:rPr lang="en-US" sz="2000" dirty="0" smtClean="0"/>
              <a:t>IT</a:t>
            </a:r>
            <a:r>
              <a:rPr lang="uk-UA" sz="2000" dirty="0" smtClean="0"/>
              <a:t> інфраструктури.</a:t>
            </a:r>
          </a:p>
          <a:p>
            <a:pPr algn="just"/>
            <a:r>
              <a:rPr lang="uk-UA" sz="2000" dirty="0" smtClean="0"/>
              <a:t>         </a:t>
            </a:r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335699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    </a:t>
            </a:r>
            <a:r>
              <a:rPr lang="uk-UA" sz="2000" dirty="0" smtClean="0"/>
              <a:t>Наші партнери допомагають кафедрі в створенні сучасної навчально-матеріальної бази.</a:t>
            </a:r>
            <a:endParaRPr lang="uk-UA" sz="2000" dirty="0"/>
          </a:p>
        </p:txBody>
      </p:sp>
      <p:pic>
        <p:nvPicPr>
          <p:cNvPr id="22538" name="Picture 10" descr="https://encrypted-tbn0.gstatic.com/images?q=tbn:ANd9GcTIaT7vLypYoTIiS1L1UGZjRHnq-iyaV7sk6I7V0apr2E7gM0X2rL3tf5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907703" cy="1005880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6082" name="Picture 2" descr="D:\ДУТ\Кафедра КСМ\Cisco Academy cert\20-и летие\foto\IMG-94a99458fc1c1fc28f031839e1ed1d9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365105"/>
            <a:ext cx="3323863" cy="2492896"/>
          </a:xfrm>
          <a:prstGeom prst="rect">
            <a:avLst/>
          </a:prstGeom>
          <a:noFill/>
        </p:spPr>
      </p:pic>
      <p:pic>
        <p:nvPicPr>
          <p:cNvPr id="46083" name="Picture 3" descr="C:\Documents and Settings\Екатерина\Мои документы\Загрузки\IMG_20180515_095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637" y="4409728"/>
            <a:ext cx="3264363" cy="2448272"/>
          </a:xfrm>
          <a:prstGeom prst="rect">
            <a:avLst/>
          </a:prstGeom>
          <a:noFill/>
        </p:spPr>
      </p:pic>
      <p:sp>
        <p:nvSpPr>
          <p:cNvPr id="46085" name="AutoShape 5" descr="&amp;Kcy;&amp;acy;&amp;rcy;&amp;tcy;&amp;icy;&amp;ncy;&amp;kcy;&amp;icy; &amp;pcy;&amp;ocy; &amp;zcy;&amp;acy;&amp;pcy;&amp;rcy;&amp;ocy;&amp;scy;&amp;ucy; ng serv &amp;kcy;&amp;icy;&amp;ie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7" name="AutoShape 7" descr="&amp;Kcy;&amp;acy;&amp;rcy;&amp;tcy;&amp;icy;&amp;ncy;&amp;kcy;&amp;icy; &amp;pcy;&amp;ocy; &amp;zcy;&amp;acy;&amp;pcy;&amp;rcy;&amp;ocy;&amp;scy;&amp;ucy; ng serv &amp;kcy;&amp;icy;&amp;ie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89" name="Picture 9" descr="&amp;Kcy;&amp;acy;&amp;rcy;&amp;tcy;&amp;icy;&amp;ncy;&amp;kcy;&amp;icy; &amp;pcy;&amp;ocy; &amp;zcy;&amp;acy;&amp;pcy;&amp;rcy;&amp;ocy;&amp;scy;&amp;ucy; ng serv &amp;kcy;&amp;icy;&amp;ie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460" y="260648"/>
            <a:ext cx="2219539" cy="1008112"/>
          </a:xfrm>
          <a:prstGeom prst="rect">
            <a:avLst/>
          </a:prstGeom>
          <a:noFill/>
        </p:spPr>
      </p:pic>
      <p:pic>
        <p:nvPicPr>
          <p:cNvPr id="46095" name="Picture 15" descr="C:\Documents and Settings\Екатерина\Рабочий стол\Сборы 27.08.2018-31.08.2018\IMG_20180822_075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556792"/>
            <a:ext cx="1681536" cy="2242048"/>
          </a:xfrm>
          <a:prstGeom prst="rect">
            <a:avLst/>
          </a:prstGeom>
          <a:noFill/>
        </p:spPr>
      </p:pic>
      <p:pic>
        <p:nvPicPr>
          <p:cNvPr id="46096" name="Picture 16" descr="C:\Documents and Settings\Екатерина\Рабочий стол\Сборы 27.08.2018-31.08.2018\IMG_20180822_0752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8840"/>
            <a:ext cx="2027039" cy="1520280"/>
          </a:xfrm>
          <a:prstGeom prst="rect">
            <a:avLst/>
          </a:prstGeom>
          <a:noFill/>
        </p:spPr>
      </p:pic>
      <p:pic>
        <p:nvPicPr>
          <p:cNvPr id="46097" name="Picture 17" descr="C:\Documents and Settings\Екатерина\Мои документы\Загрузки\acoolcsstrikexai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606008"/>
            <a:ext cx="2290229" cy="1251992"/>
          </a:xfrm>
          <a:prstGeom prst="rect">
            <a:avLst/>
          </a:prstGeom>
          <a:noFill/>
        </p:spPr>
      </p:pic>
      <p:sp>
        <p:nvSpPr>
          <p:cNvPr id="46099" name="AutoShape 19" descr="&amp;Kcy;&amp;acy;&amp;rcy;&amp;tcy;&amp;icy;&amp;ncy;&amp;kcy;&amp;icy; &amp;pcy;&amp;ocy; &amp;zcy;&amp;acy;&amp;pcy;&amp;rcy;&amp;ocy;&amp;scy;&amp;ucy; &amp;pcy;&amp;rcy;&amp;acy;&amp;kcy;&amp;tcy;&amp;icy;&amp;chcy;&amp;ncy;&amp;acy; &amp;iecy;&amp;lcy;&amp;iecy;&amp;kcy;&amp;tcy;&amp;rcy;&amp;ocy;&amp;ncy;&amp;iukcy;&amp;kcy;&amp;acy; &amp;kcy;&amp;ocy;&amp;ncy;&amp;scy;&amp;tcy;&amp;rcy;&amp;ucy;&amp;kcy;&amp;tcy;&amp;ocy;&amp;rcy;"/>
          <p:cNvSpPr>
            <a:spLocks noChangeAspect="1" noChangeArrowheads="1"/>
          </p:cNvSpPr>
          <p:nvPr/>
        </p:nvSpPr>
        <p:spPr bwMode="auto">
          <a:xfrm>
            <a:off x="155575" y="-1524000"/>
            <a:ext cx="455295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101" name="AutoShape 21" descr="&amp;Kcy;&amp;acy;&amp;rcy;&amp;tcy;&amp;icy;&amp;ncy;&amp;kcy;&amp;icy; &amp;pcy;&amp;ocy; &amp;zcy;&amp;acy;&amp;pcy;&amp;rcy;&amp;ocy;&amp;scy;&amp;ucy; &amp;pcy;&amp;rcy;&amp;acy;&amp;kcy;&amp;tcy;&amp;icy;&amp;chcy;&amp;ncy;&amp;acy; &amp;iecy;&amp;lcy;&amp;iecy;&amp;kcy;&amp;tcy;&amp;rcy;&amp;ocy;&amp;ncy;&amp;iukcy;&amp;kcy;&amp;acy; &amp;kcy;&amp;ocy;&amp;ncy;&amp;scy;&amp;tcy;&amp;rcy;&amp;ucy;&amp;kcy;&amp;tcy;&amp;ocy;&amp;rcy;"/>
          <p:cNvSpPr>
            <a:spLocks noChangeAspect="1" noChangeArrowheads="1"/>
          </p:cNvSpPr>
          <p:nvPr/>
        </p:nvSpPr>
        <p:spPr bwMode="auto">
          <a:xfrm>
            <a:off x="155575" y="-1524000"/>
            <a:ext cx="455295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102" name="Picture 22" descr="C:\Documents and Settings\Екатерина\Рабочий стол\435131416_w0_h0_cid233297_pid279609908-9a315a5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293096"/>
            <a:ext cx="2160240" cy="1276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Структурно-логічна схема навчального процесу</a:t>
            </a:r>
            <a:endParaRPr lang="uk-UA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73" y="1124744"/>
          <a:ext cx="8136908" cy="5040554"/>
        </p:xfrm>
        <a:graphic>
          <a:graphicData uri="http://schemas.openxmlformats.org/drawingml/2006/table">
            <a:tbl>
              <a:tblPr/>
              <a:tblGrid>
                <a:gridCol w="148072"/>
                <a:gridCol w="148072"/>
                <a:gridCol w="148072"/>
                <a:gridCol w="148072"/>
                <a:gridCol w="148072"/>
                <a:gridCol w="148072"/>
                <a:gridCol w="91664"/>
                <a:gridCol w="148072"/>
                <a:gridCol w="148072"/>
                <a:gridCol w="148072"/>
                <a:gridCol w="148072"/>
                <a:gridCol w="148072"/>
                <a:gridCol w="176276"/>
                <a:gridCol w="148072"/>
                <a:gridCol w="148072"/>
                <a:gridCol w="148072"/>
                <a:gridCol w="148072"/>
                <a:gridCol w="148072"/>
                <a:gridCol w="176276"/>
                <a:gridCol w="148072"/>
                <a:gridCol w="148072"/>
                <a:gridCol w="148072"/>
                <a:gridCol w="148072"/>
                <a:gridCol w="148072"/>
                <a:gridCol w="176276"/>
                <a:gridCol w="148072"/>
                <a:gridCol w="148072"/>
                <a:gridCol w="148072"/>
                <a:gridCol w="148072"/>
                <a:gridCol w="148072"/>
                <a:gridCol w="176276"/>
                <a:gridCol w="148072"/>
                <a:gridCol w="148072"/>
                <a:gridCol w="148072"/>
                <a:gridCol w="148072"/>
                <a:gridCol w="148072"/>
                <a:gridCol w="148072"/>
                <a:gridCol w="176276"/>
                <a:gridCol w="148072"/>
                <a:gridCol w="148072"/>
                <a:gridCol w="148072"/>
                <a:gridCol w="148072"/>
                <a:gridCol w="148072"/>
                <a:gridCol w="148072"/>
                <a:gridCol w="148072"/>
                <a:gridCol w="148072"/>
                <a:gridCol w="176276"/>
                <a:gridCol w="148072"/>
                <a:gridCol w="148072"/>
                <a:gridCol w="148072"/>
                <a:gridCol w="148072"/>
                <a:gridCol w="148072"/>
                <a:gridCol w="148072"/>
                <a:gridCol w="176276"/>
              </a:tblGrid>
              <a:tr h="1377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26864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Іноземна мова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Іноземна мова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Іноземна мова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Іноземна мова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Побудова 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SDN </a:t>
                      </a:r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мереж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 та ТМІ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 та ТМІ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377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ГД та К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Фізика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Ділові ком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ІІ ЦОД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ЗВВ Б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ШІ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37728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СЕБЖ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Філософія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ХТ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3772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Вища математика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Вища математика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Вища математика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КС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КС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 ІТ-М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ТЕТСМ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37728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ІПЗ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СП НРЕ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СКМС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АКМ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2686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 та СД (С++)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Програмування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ОБДЗ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ТПКС + КР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2686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ОКІ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 логіка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 модел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СПЗ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26864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Архітектура комп + КР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Архітектура комп + КР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Комп'ютерна електр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СП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Комп'ютерні мережі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Комп'ютерні мережі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377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ЗІТЗ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 та ПЗКІ +КР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 та ПЗКІ +КР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ПП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ПД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37728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  <a:tr h="142946"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62" marR="3962" marT="3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2606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Склад кафедри Комп'ютерної інженерії</a:t>
            </a:r>
            <a:endParaRPr lang="uk-UA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764703"/>
          <a:ext cx="8640960" cy="552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744416"/>
                <a:gridCol w="1296144"/>
                <a:gridCol w="1584176"/>
                <a:gridCol w="1584176"/>
              </a:tblGrid>
              <a:tr h="76515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ПІБ</a:t>
                      </a:r>
                    </a:p>
                    <a:p>
                      <a:pPr algn="ctr"/>
                      <a:r>
                        <a:rPr lang="uk-UA" dirty="0" smtClean="0"/>
                        <a:t>(посада)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Наук.ст. та</a:t>
                      </a:r>
                    </a:p>
                    <a:p>
                      <a:pPr algn="ctr"/>
                      <a:r>
                        <a:rPr lang="uk-UA" dirty="0" smtClean="0"/>
                        <a:t> вч. звання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Сертифікат </a:t>
                      </a:r>
                      <a:r>
                        <a:rPr lang="en-US" dirty="0" smtClean="0"/>
                        <a:t>Cisco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Володіння</a:t>
                      </a:r>
                      <a:r>
                        <a:rPr lang="uk-UA" baseline="0" dirty="0" smtClean="0"/>
                        <a:t> англ.мовою</a:t>
                      </a:r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Козелкова Катерина Сергіївна</a:t>
                      </a:r>
                    </a:p>
                    <a:p>
                      <a:r>
                        <a:rPr lang="uk-UA" dirty="0" smtClean="0"/>
                        <a:t>(зав. каф.)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д.т.н., професор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добре</a:t>
                      </a:r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Степанов Михайло Миколайович</a:t>
                      </a:r>
                    </a:p>
                    <a:p>
                      <a:r>
                        <a:rPr lang="uk-UA" dirty="0" smtClean="0"/>
                        <a:t>(проф. каф.)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д.т.н., </a:t>
                      </a:r>
                    </a:p>
                    <a:p>
                      <a:pPr algn="ctr"/>
                      <a:r>
                        <a:rPr lang="uk-UA" dirty="0" smtClean="0"/>
                        <a:t>с.н.с.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задовільне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Торошанко Ярослав Іванович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(проф. каф.)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к.т.н., </a:t>
                      </a:r>
                    </a:p>
                    <a:p>
                      <a:pPr algn="ctr"/>
                      <a:r>
                        <a:rPr lang="uk-UA" dirty="0" smtClean="0"/>
                        <a:t>доцент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-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задовільне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62697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Черевик В'ячеслав Михайлович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(проф. каф.)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к.т.н., </a:t>
                      </a:r>
                    </a:p>
                    <a:p>
                      <a:pPr algn="ctr"/>
                      <a:r>
                        <a:rPr lang="uk-UA" dirty="0" smtClean="0"/>
                        <a:t>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добре</a:t>
                      </a:r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Чегренець Володимир Михайлович</a:t>
                      </a:r>
                    </a:p>
                    <a:p>
                      <a:r>
                        <a:rPr lang="uk-UA" dirty="0" smtClean="0"/>
                        <a:t>(доц. каф.)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к.т.н., </a:t>
                      </a:r>
                    </a:p>
                    <a:p>
                      <a:pPr algn="ctr"/>
                      <a:r>
                        <a:rPr lang="uk-UA" dirty="0" smtClean="0"/>
                        <a:t>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задовільне</a:t>
                      </a:r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Зибін Сергій Вікторович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(докторант+доц. каф.)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к.т.н., </a:t>
                      </a:r>
                    </a:p>
                    <a:p>
                      <a:pPr algn="ctr"/>
                      <a:r>
                        <a:rPr lang="uk-UA" dirty="0" smtClean="0"/>
                        <a:t>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відмінно</a:t>
                      </a:r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Фівейський Олександр Сафронійович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(доц. каф.)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к.в.н.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задовільне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764703"/>
          <a:ext cx="8640960" cy="572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168352"/>
                <a:gridCol w="1296144"/>
                <a:gridCol w="2016224"/>
                <a:gridCol w="1584176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ПІБ</a:t>
                      </a:r>
                    </a:p>
                    <a:p>
                      <a:pPr algn="ctr"/>
                      <a:r>
                        <a:rPr lang="uk-UA" dirty="0" smtClean="0"/>
                        <a:t>(посада)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Наук.ст. та</a:t>
                      </a:r>
                    </a:p>
                    <a:p>
                      <a:pPr algn="ctr"/>
                      <a:r>
                        <a:rPr lang="uk-UA" dirty="0" smtClean="0"/>
                        <a:t> вч. звання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Сертифікат </a:t>
                      </a:r>
                      <a:r>
                        <a:rPr lang="en-US" dirty="0" smtClean="0"/>
                        <a:t>Cisco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Володіння</a:t>
                      </a:r>
                      <a:r>
                        <a:rPr lang="uk-UA" baseline="0" dirty="0" smtClean="0"/>
                        <a:t> англ.мовою</a:t>
                      </a:r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Борисенко</a:t>
                      </a:r>
                      <a:r>
                        <a:rPr lang="uk-UA" baseline="0" dirty="0" smtClean="0"/>
                        <a:t> Ірина Ігорівна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(доц. каф.)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к.т.н.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задовільне</a:t>
                      </a:r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Руденко</a:t>
                      </a:r>
                      <a:r>
                        <a:rPr lang="uk-UA" baseline="0" dirty="0" smtClean="0"/>
                        <a:t> Наталія Вікторівна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(ст.</a:t>
                      </a:r>
                      <a:r>
                        <a:rPr lang="uk-UA" baseline="0" dirty="0" smtClean="0"/>
                        <a:t> викл</a:t>
                      </a:r>
                      <a:r>
                        <a:rPr lang="uk-UA" dirty="0" smtClean="0"/>
                        <a:t>. каф.)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задовільне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Кучеренко Володимир Миколайович</a:t>
                      </a:r>
                    </a:p>
                    <a:p>
                      <a:r>
                        <a:rPr lang="uk-UA" dirty="0" smtClean="0"/>
                        <a:t>(ст.</a:t>
                      </a:r>
                      <a:r>
                        <a:rPr lang="uk-UA" baseline="0" dirty="0" smtClean="0"/>
                        <a:t> викл</a:t>
                      </a:r>
                      <a:r>
                        <a:rPr lang="uk-UA" dirty="0" smtClean="0"/>
                        <a:t>. каф.)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"Основи </a:t>
                      </a:r>
                      <a:r>
                        <a:rPr lang="en-US" dirty="0" smtClean="0"/>
                        <a:t>Linux LPI"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добре</a:t>
                      </a:r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Танцюра</a:t>
                      </a:r>
                      <a:r>
                        <a:rPr lang="uk-UA" baseline="0" dirty="0" smtClean="0"/>
                        <a:t> Людмила Іванівна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(аспірант)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відмінно</a:t>
                      </a:r>
                      <a:endParaRPr lang="uk-UA" dirty="0"/>
                    </a:p>
                  </a:txBody>
                  <a:tcPr/>
                </a:tc>
              </a:tr>
              <a:tr h="77099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Лосєв Микола Олександрович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(аспірант)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"IT Essentials", "CCNA </a:t>
                      </a:r>
                      <a:r>
                        <a:rPr lang="uk-UA" dirty="0" smtClean="0"/>
                        <a:t>Маршрутизація та комутація", "Основи </a:t>
                      </a:r>
                      <a:r>
                        <a:rPr lang="en-US" dirty="0" smtClean="0"/>
                        <a:t>Linux LPI"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відмінно</a:t>
                      </a:r>
                      <a:endParaRPr lang="uk-UA" dirty="0"/>
                    </a:p>
                  </a:txBody>
                  <a:tcPr/>
                </a:tc>
              </a:tr>
              <a:tr h="443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Лосєв Євген Олександрович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(аспірант)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"IT Essentials"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відмінно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Склад кафедри Комп'ютерної інженерії (продовження)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930287" cy="166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188640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Створена системи практичної підготовки на кафедрі комп'ютерної інженерії.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       Навчання проходить в сучасних спеціалізованих лабораторіях Академії Cisco на обладнанні останнього покоління. Наші студенти отримують міжнародні сертифікати компанії Cisco, що дає можливість працевлаштуватись у будь якій країні світу.</a:t>
            </a:r>
          </a:p>
          <a:p>
            <a:pPr algn="just"/>
            <a:r>
              <a:rPr lang="uk-UA" dirty="0" smtClean="0"/>
              <a:t>       Тільки у нас Ви можете навчитись практично застосовувати свої знання на сучасному обладнанні.</a:t>
            </a:r>
          </a:p>
        </p:txBody>
      </p:sp>
      <p:pic>
        <p:nvPicPr>
          <p:cNvPr id="2052" name="Picture 4" descr="D:\ДУТ\Кафедра КСМ\Cisco Academy cert\фото\20161219_11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243" y="188640"/>
            <a:ext cx="2308757" cy="60486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509120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Курси </a:t>
            </a:r>
            <a:r>
              <a:rPr lang="en-US" sz="1400" dirty="0" smtClean="0"/>
              <a:t>Cisco</a:t>
            </a:r>
            <a:r>
              <a:rPr lang="uk-UA" sz="1400" dirty="0" smtClean="0"/>
              <a:t> в навчальному процесі</a:t>
            </a:r>
            <a:endParaRPr lang="uk-U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450912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Курси </a:t>
            </a:r>
            <a:r>
              <a:rPr lang="en-US" sz="1400" dirty="0" smtClean="0"/>
              <a:t>Cisco</a:t>
            </a:r>
            <a:r>
              <a:rPr lang="uk-UA" sz="1400" dirty="0" smtClean="0"/>
              <a:t> поза навчального процесу</a:t>
            </a:r>
            <a:endParaRPr lang="uk-U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15719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1. </a:t>
            </a:r>
            <a:r>
              <a:rPr lang="en-US" sz="1400" dirty="0" smtClean="0"/>
              <a:t>Cisco</a:t>
            </a:r>
            <a:r>
              <a:rPr lang="uk-UA" sz="1400" dirty="0" smtClean="0"/>
              <a:t> Всеохоплюючий Інтернет. </a:t>
            </a:r>
          </a:p>
          <a:p>
            <a:r>
              <a:rPr lang="uk-UA" sz="1400" dirty="0" smtClean="0"/>
              <a:t>2. Основи </a:t>
            </a:r>
            <a:r>
              <a:rPr lang="en-US" sz="1400" dirty="0" smtClean="0"/>
              <a:t>IT.</a:t>
            </a:r>
            <a:endParaRPr lang="uk-UA" sz="1400" dirty="0" smtClean="0"/>
          </a:p>
          <a:p>
            <a:r>
              <a:rPr lang="uk-UA" sz="1400" dirty="0" smtClean="0"/>
              <a:t>3. </a:t>
            </a:r>
            <a:r>
              <a:rPr lang="en-US" sz="1400" dirty="0" smtClean="0"/>
              <a:t>CCNA.</a:t>
            </a:r>
          </a:p>
          <a:p>
            <a:r>
              <a:rPr lang="en-US" sz="1400" dirty="0" smtClean="0"/>
              <a:t>4. Mobility.</a:t>
            </a:r>
          </a:p>
          <a:p>
            <a:r>
              <a:rPr lang="uk-UA" sz="1400" dirty="0" smtClean="0"/>
              <a:t>5</a:t>
            </a:r>
            <a:r>
              <a:rPr lang="en-US" sz="1400" dirty="0" smtClean="0"/>
              <a:t>. Introduction to Cybersecurity.</a:t>
            </a:r>
          </a:p>
          <a:p>
            <a:r>
              <a:rPr lang="uk-UA" sz="1400" dirty="0" smtClean="0"/>
              <a:t>6</a:t>
            </a:r>
            <a:r>
              <a:rPr lang="en-US" sz="1400" dirty="0" smtClean="0"/>
              <a:t>. Linux Essentials.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4797152"/>
            <a:ext cx="35283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1. </a:t>
            </a:r>
            <a:r>
              <a:rPr lang="en-US" sz="1200" dirty="0" smtClean="0"/>
              <a:t>Get Connected</a:t>
            </a:r>
            <a:r>
              <a:rPr lang="uk-UA" sz="1200" dirty="0" smtClean="0"/>
              <a:t>.</a:t>
            </a:r>
          </a:p>
          <a:p>
            <a:r>
              <a:rPr lang="uk-UA" sz="1200" dirty="0" smtClean="0"/>
              <a:t>2. </a:t>
            </a:r>
            <a:r>
              <a:rPr lang="en-US" sz="1200" dirty="0" smtClean="0"/>
              <a:t>Be Your Own Boss.</a:t>
            </a:r>
            <a:endParaRPr lang="uk-UA" sz="1200" dirty="0" smtClean="0"/>
          </a:p>
          <a:p>
            <a:r>
              <a:rPr lang="uk-UA" sz="1200" dirty="0" smtClean="0"/>
              <a:t>3. </a:t>
            </a:r>
            <a:r>
              <a:rPr lang="en-US" sz="1200" dirty="0" smtClean="0"/>
              <a:t>Enterpreneurship.</a:t>
            </a:r>
          </a:p>
          <a:p>
            <a:r>
              <a:rPr lang="en-US" sz="1200" dirty="0" smtClean="0"/>
              <a:t>4. CCNP</a:t>
            </a:r>
            <a:r>
              <a:rPr lang="uk-UA" sz="1200" dirty="0" smtClean="0"/>
              <a:t> Маршрутизація та комутація. Частина 1: Розширені технології </a:t>
            </a:r>
            <a:r>
              <a:rPr lang="en-US" sz="1200" dirty="0" smtClean="0"/>
              <a:t>IP</a:t>
            </a:r>
            <a:r>
              <a:rPr lang="uk-UA" sz="1200" dirty="0" smtClean="0"/>
              <a:t>-маршрутизації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5. CCNP</a:t>
            </a:r>
            <a:r>
              <a:rPr lang="uk-UA" sz="1200" dirty="0" smtClean="0"/>
              <a:t> Маршрутизація та комутація. Частина</a:t>
            </a:r>
            <a:r>
              <a:rPr lang="ru-RU" sz="1200" dirty="0" smtClean="0"/>
              <a:t> 2</a:t>
            </a:r>
            <a:r>
              <a:rPr lang="uk-UA" sz="1200" dirty="0" smtClean="0"/>
              <a:t>: Розширені технології комутації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6. CCNP</a:t>
            </a:r>
            <a:r>
              <a:rPr lang="uk-UA" sz="1200" dirty="0" smtClean="0"/>
              <a:t> Маршрутизація та комутація. Частина 3: Технології пошуку та виправлення несправностей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7. </a:t>
            </a:r>
            <a:r>
              <a:rPr lang="uk-UA" sz="1200" dirty="0" smtClean="0"/>
              <a:t>Введення в кібербезпеку </a:t>
            </a:r>
            <a:r>
              <a:rPr lang="en-US" sz="1200" dirty="0" smtClean="0"/>
              <a:t>Cisco.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7106" name="Picture 2" descr="C:\Documents and Settings\Екатерина\Мои документы\Загрузки\IMG_20180505_145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980220" cy="264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Стан навчально-методичного забезпечення дисциплін кафедри Комп'ютерної інженерії</a:t>
            </a:r>
            <a:endParaRPr lang="uk-UA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92696"/>
          <a:ext cx="8784976" cy="6156711"/>
        </p:xfrm>
        <a:graphic>
          <a:graphicData uri="http://schemas.openxmlformats.org/drawingml/2006/table">
            <a:tbl>
              <a:tblPr/>
              <a:tblGrid>
                <a:gridCol w="420992"/>
                <a:gridCol w="4547560"/>
                <a:gridCol w="936104"/>
                <a:gridCol w="864096"/>
                <a:gridCol w="864096"/>
                <a:gridCol w="1152128"/>
              </a:tblGrid>
              <a:tr h="54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Дисципліна</a:t>
                      </a: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Підручники</a:t>
                      </a: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Посібники</a:t>
                      </a: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Методичні розробки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Забезпеченість дисциплін (в %)</a:t>
                      </a: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Технології проектування комп’ютерних систем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Основи комп’ютерної інженерії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Архітектура комп’ютерів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Паралельні та розподілені обчислення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Комп’ютерна логіка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Діагностика та тестування мережної інфраструктури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Апаратні та програмні засоби комп’ютерної інженерії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Системне програмне забезпечення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Комп’ютерне моделювання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Сучасні комп’ютерні системи та мережі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Адміністрування комп’ютерних мереж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Застосування інформаційно-телекомунікаційних засобів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Системне програмування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Комп’ютерні мережі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Операційні системи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Комп’ютерні системи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Комп’ютерна електроніка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>
                          <a:latin typeface="Times New Roman"/>
                          <a:ea typeface="Calibri"/>
                          <a:cs typeface="Times New Roman"/>
                        </a:rPr>
                        <a:t>Периферійні пристрої</a:t>
                      </a:r>
                      <a:endParaRPr lang="uk-UA" sz="13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Дослідження та проектування комп’ютерних систем та мереж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Перспективні комп’ютерні системи та мережі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Адміністрування комп’ютерних систем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Calibri"/>
                          <a:cs typeface="Times New Roman"/>
                        </a:rPr>
                        <a:t>22.</a:t>
                      </a:r>
                      <a:endParaRPr lang="uk-UA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latin typeface="Times New Roman"/>
                          <a:ea typeface="Calibri"/>
                          <a:cs typeface="Times New Roman"/>
                        </a:rPr>
                        <a:t>Операційні середовища, системи та оболонки</a:t>
                      </a:r>
                      <a:endParaRPr lang="uk-UA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uk-UA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1415</Words>
  <Application>Microsoft Office PowerPoint</Application>
  <PresentationFormat>Экран (4:3)</PresentationFormat>
  <Paragraphs>745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Katya</cp:lastModifiedBy>
  <cp:revision>64</cp:revision>
  <dcterms:modified xsi:type="dcterms:W3CDTF">2018-08-28T05:02:57Z</dcterms:modified>
</cp:coreProperties>
</file>