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59" r:id="rId4"/>
    <p:sldId id="263" r:id="rId5"/>
    <p:sldId id="260" r:id="rId6"/>
    <p:sldId id="261" r:id="rId7"/>
    <p:sldId id="262" r:id="rId8"/>
    <p:sldId id="265" r:id="rId9"/>
    <p:sldId id="266" r:id="rId10"/>
    <p:sldId id="267" r:id="rId11"/>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5" d="100"/>
          <a:sy n="65" d="100"/>
        </p:scale>
        <p:origin x="8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897578-FBB5-FBEB-482D-25F93D14988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6CCED263-64D8-1D20-2C5A-F1DEA8881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537B2D0F-666C-57CB-EB26-388928B46B63}"/>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4C661EA6-1B47-5571-F405-752BD9676875}"/>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1162A54B-81BE-E5C4-9308-0510D8F35AE7}"/>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34362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5B9C5-C610-1EBB-2C49-EBC542E1699C}"/>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259ACB2C-F8A6-C1C8-BCFD-787E51CEBA7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0AB48813-DABA-59AB-39AD-6E7CC4683708}"/>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9063CA05-0A1E-4E74-D3E1-D25536A38809}"/>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386BA360-5811-A13D-AB8F-E6F76C23D078}"/>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218024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989BD55-188F-327C-AF4F-E385063CF7D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3C3A95FF-D1C2-527B-67A9-ECACB688594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58CFD4D5-E0F6-1369-D316-10885DBDEC3D}"/>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A7F46F00-F674-4952-E9AA-E3E8B729F2AC}"/>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49A0B38-3322-C5B0-837A-67E0383740C1}"/>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178464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91C4E0-7B69-86C7-F6C6-8B4BC1443F23}"/>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F07D82E3-9CAA-7298-7890-80C450AAB7E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D1DDF951-41BD-0597-5485-FB2787572C63}"/>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C1E69DD6-5040-BAF9-7AD8-B6CF844F6C6A}"/>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4817872D-F7BD-3F5A-CF2E-B1F7D1A10786}"/>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206178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8A9E52-30B1-F481-3975-010D35C9809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62595288-5324-9B5B-1CC3-EF05EA5E1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373FFAF-7E2B-8C0B-1CDD-45382233A135}"/>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877AD9C3-44EB-8381-FFCE-0E49B51E2843}"/>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2BC9366-AE63-450F-C298-C76BCA3DD817}"/>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204256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3B92E6-9891-7F67-BD85-A6C059099E55}"/>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9F073D15-37B6-5725-10D7-A177FD618EE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2D259BA1-6B2B-788C-C191-22F6BD4E4BC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0A3F019C-5571-DA06-BE8C-6A7B8E260D11}"/>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6" name="Нижний колонтитул 5">
            <a:extLst>
              <a:ext uri="{FF2B5EF4-FFF2-40B4-BE49-F238E27FC236}">
                <a16:creationId xmlns:a16="http://schemas.microsoft.com/office/drawing/2014/main" id="{71A7DD50-45EF-DBA1-5D38-F39F630C111B}"/>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15861908-46E3-DE07-DEA0-86578FA8188F}"/>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389919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6704D-AABC-0F70-2638-3A240A15F633}"/>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71161303-C3E3-7673-72AB-B8E4C2FCB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F37EF83-E494-4C51-89FA-EC0FA28E0D7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5F90DB8E-CC7E-474B-12F2-4D9CDB95D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30A0742-7231-EE78-ED73-B01BABF9A22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8FDA02DC-5A15-1049-5A9D-FF36E36F8B53}"/>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8" name="Нижний колонтитул 7">
            <a:extLst>
              <a:ext uri="{FF2B5EF4-FFF2-40B4-BE49-F238E27FC236}">
                <a16:creationId xmlns:a16="http://schemas.microsoft.com/office/drawing/2014/main" id="{B928B144-C188-AA7A-5F35-A775155BEBE9}"/>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159E55FF-D9F7-544C-74B3-879B9B8BF5C4}"/>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132287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1734D6-01F4-C74E-89BE-9408582782AB}"/>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7769476D-B299-BB7C-4BE8-A62AA560B8C1}"/>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4" name="Нижний колонтитул 3">
            <a:extLst>
              <a:ext uri="{FF2B5EF4-FFF2-40B4-BE49-F238E27FC236}">
                <a16:creationId xmlns:a16="http://schemas.microsoft.com/office/drawing/2014/main" id="{80FBB5C2-4450-0D41-B4FA-8F353AF56220}"/>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06246342-C213-9732-B8DA-977AB45047BB}"/>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49536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882BC18-A208-0EF2-B421-99F88B2355C6}"/>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3" name="Нижний колонтитул 2">
            <a:extLst>
              <a:ext uri="{FF2B5EF4-FFF2-40B4-BE49-F238E27FC236}">
                <a16:creationId xmlns:a16="http://schemas.microsoft.com/office/drawing/2014/main" id="{33DCB17B-2A95-9882-D042-2B58C6C9A6AF}"/>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F3B4EB1E-19E7-BA1E-209E-B111016C638D}"/>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2735223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EF87FB-106B-E74B-3912-E85F0A7BFA5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EC45DCD8-B996-AE54-8491-6EE0F62636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FE215A24-C553-9C4B-B561-28456311E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2D8DD3-EE32-231E-A3AF-12BCECA132C8}"/>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6" name="Нижний колонтитул 5">
            <a:extLst>
              <a:ext uri="{FF2B5EF4-FFF2-40B4-BE49-F238E27FC236}">
                <a16:creationId xmlns:a16="http://schemas.microsoft.com/office/drawing/2014/main" id="{9334D92B-60CD-7270-8879-72462855C677}"/>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34F2FEC1-D593-BB03-D6BB-1785099BABD7}"/>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324023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6AA416-008F-B5AE-042B-B79E530AD8C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57D919F2-4D49-0F1A-E32E-33FEE217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FDB8E3E1-00EB-4E47-285E-6F6E259E20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4A1565C-E0A1-A91F-2C65-F622E0C30D8E}"/>
              </a:ext>
            </a:extLst>
          </p:cNvPr>
          <p:cNvSpPr>
            <a:spLocks noGrp="1"/>
          </p:cNvSpPr>
          <p:nvPr>
            <p:ph type="dt" sz="half" idx="10"/>
          </p:nvPr>
        </p:nvSpPr>
        <p:spPr/>
        <p:txBody>
          <a:bodyPr/>
          <a:lstStyle/>
          <a:p>
            <a:fld id="{8924E3EF-22A7-4E72-BFB4-2172F8E37B44}" type="datetimeFigureOut">
              <a:rPr lang="ru-UA" smtClean="0"/>
              <a:t>10/09/2024</a:t>
            </a:fld>
            <a:endParaRPr lang="ru-UA"/>
          </a:p>
        </p:txBody>
      </p:sp>
      <p:sp>
        <p:nvSpPr>
          <p:cNvPr id="6" name="Нижний колонтитул 5">
            <a:extLst>
              <a:ext uri="{FF2B5EF4-FFF2-40B4-BE49-F238E27FC236}">
                <a16:creationId xmlns:a16="http://schemas.microsoft.com/office/drawing/2014/main" id="{F5C893A0-0DCF-448B-E79A-DF7EE56D2F4D}"/>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98F5C323-2338-5FA3-EC45-9384A5BA83A5}"/>
              </a:ext>
            </a:extLst>
          </p:cNvPr>
          <p:cNvSpPr>
            <a:spLocks noGrp="1"/>
          </p:cNvSpPr>
          <p:nvPr>
            <p:ph type="sldNum" sz="quarter" idx="12"/>
          </p:nvPr>
        </p:nvSpPr>
        <p:spPr/>
        <p:txBody>
          <a:bodyPr/>
          <a:lstStyle/>
          <a:p>
            <a:fld id="{9DE42709-3B3A-4A21-8CF0-547D2CD9FA55}" type="slidenum">
              <a:rPr lang="ru-UA" smtClean="0"/>
              <a:t>‹#›</a:t>
            </a:fld>
            <a:endParaRPr lang="ru-UA"/>
          </a:p>
        </p:txBody>
      </p:sp>
    </p:spTree>
    <p:extLst>
      <p:ext uri="{BB962C8B-B14F-4D97-AF65-F5344CB8AC3E}">
        <p14:creationId xmlns:p14="http://schemas.microsoft.com/office/powerpoint/2010/main" val="14086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EB98CD-8AC9-94FA-5ABB-F5CF2C164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98DA4059-E16C-85F1-3180-D91EAA59E2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3D840A23-2784-786A-ACA2-50DF0D8CE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4E3EF-22A7-4E72-BFB4-2172F8E37B44}" type="datetimeFigureOut">
              <a:rPr lang="ru-UA" smtClean="0"/>
              <a:t>10/09/2024</a:t>
            </a:fld>
            <a:endParaRPr lang="ru-UA"/>
          </a:p>
        </p:txBody>
      </p:sp>
      <p:sp>
        <p:nvSpPr>
          <p:cNvPr id="5" name="Нижний колонтитул 4">
            <a:extLst>
              <a:ext uri="{FF2B5EF4-FFF2-40B4-BE49-F238E27FC236}">
                <a16:creationId xmlns:a16="http://schemas.microsoft.com/office/drawing/2014/main" id="{B83EA7B3-19E4-8076-C6E2-1DF5C7715D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822B599D-A2BD-A0A4-FD0E-A1754D7629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42709-3B3A-4A21-8CF0-547D2CD9FA55}" type="slidenum">
              <a:rPr lang="ru-UA" smtClean="0"/>
              <a:t>‹#›</a:t>
            </a:fld>
            <a:endParaRPr lang="ru-UA"/>
          </a:p>
        </p:txBody>
      </p:sp>
    </p:spTree>
    <p:extLst>
      <p:ext uri="{BB962C8B-B14F-4D97-AF65-F5344CB8AC3E}">
        <p14:creationId xmlns:p14="http://schemas.microsoft.com/office/powerpoint/2010/main" val="3105911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106C4541-44DE-602A-0763-2C6A4A36B3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5" name="Прямоугольник 4">
            <a:extLst>
              <a:ext uri="{FF2B5EF4-FFF2-40B4-BE49-F238E27FC236}">
                <a16:creationId xmlns:a16="http://schemas.microsoft.com/office/drawing/2014/main" id="{DB85AD5D-EDA1-F768-2113-E5527B7D8A63}"/>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7" name="TextBox 6">
            <a:extLst>
              <a:ext uri="{FF2B5EF4-FFF2-40B4-BE49-F238E27FC236}">
                <a16:creationId xmlns:a16="http://schemas.microsoft.com/office/drawing/2014/main" id="{70DF6BD1-72D7-E0DC-C2C5-4C8E089F8DF4}"/>
              </a:ext>
            </a:extLst>
          </p:cNvPr>
          <p:cNvSpPr txBox="1"/>
          <p:nvPr/>
        </p:nvSpPr>
        <p:spPr>
          <a:xfrm>
            <a:off x="2113935" y="1998095"/>
            <a:ext cx="7964129" cy="1015663"/>
          </a:xfrm>
          <a:prstGeom prst="rect">
            <a:avLst/>
          </a:prstGeom>
          <a:noFill/>
        </p:spPr>
        <p:txBody>
          <a:bodyPr wrap="square">
            <a:spAutoFit/>
          </a:bodyPr>
          <a:lstStyle/>
          <a:p>
            <a:r>
              <a:rPr lang="en-US" sz="6000" b="1" dirty="0">
                <a:solidFill>
                  <a:schemeClr val="bg1"/>
                </a:solidFill>
                <a:latin typeface="Arial" panose="020B0604020202020204" pitchFamily="34" charset="0"/>
                <a:cs typeface="Arial" panose="020B0604020202020204" pitchFamily="34" charset="0"/>
              </a:rPr>
              <a:t>Internet Governance</a:t>
            </a:r>
            <a:endParaRPr lang="ru-UA" sz="6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702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2B533-0A2C-12CE-4680-E06595CE0583}"/>
            </a:ext>
          </a:extLst>
        </p:cNvPr>
        <p:cNvGrpSpPr/>
        <p:nvPr/>
      </p:nvGrpSpPr>
      <p:grpSpPr>
        <a:xfrm>
          <a:off x="0" y="0"/>
          <a:ext cx="0" cy="0"/>
          <a:chOff x="0" y="0"/>
          <a:chExt cx="0" cy="0"/>
        </a:xfrm>
      </p:grpSpPr>
      <p:sp>
        <p:nvSpPr>
          <p:cNvPr id="8" name="Заголовок 1">
            <a:extLst>
              <a:ext uri="{FF2B5EF4-FFF2-40B4-BE49-F238E27FC236}">
                <a16:creationId xmlns:a16="http://schemas.microsoft.com/office/drawing/2014/main" id="{A53A4AD0-918B-ED05-A24D-4912CC4995D8}"/>
              </a:ext>
            </a:extLst>
          </p:cNvPr>
          <p:cNvSpPr>
            <a:spLocks noGrp="1"/>
          </p:cNvSpPr>
          <p:nvPr>
            <p:ph type="title"/>
          </p:nvPr>
        </p:nvSpPr>
        <p:spPr>
          <a:xfrm>
            <a:off x="747135" y="238960"/>
            <a:ext cx="10515600" cy="430403"/>
          </a:xfrm>
        </p:spPr>
        <p:txBody>
          <a:bodyPr>
            <a:noAutofit/>
          </a:bodyPr>
          <a:lstStyle/>
          <a:p>
            <a:r>
              <a:rPr lang="en-US"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Internet Governance Forum (IGF)</a:t>
            </a:r>
            <a:endParaRPr lang="ru-UA" sz="2800" dirty="0">
              <a:solidFill>
                <a:schemeClr val="bg1"/>
              </a:solidFill>
              <a:latin typeface="Arial" panose="020B0604020202020204" pitchFamily="34" charset="0"/>
              <a:cs typeface="Arial" panose="020B0604020202020204" pitchFamily="34" charset="0"/>
            </a:endParaRPr>
          </a:p>
        </p:txBody>
      </p:sp>
      <p:pic>
        <p:nvPicPr>
          <p:cNvPr id="12" name="Рисунок 11">
            <a:extLst>
              <a:ext uri="{FF2B5EF4-FFF2-40B4-BE49-F238E27FC236}">
                <a16:creationId xmlns:a16="http://schemas.microsoft.com/office/drawing/2014/main" id="{7CE0999B-6063-829E-8B6B-40B3C5A9A2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EA6930A4-BD52-5804-1B42-E22D4E30C373}"/>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2" name="TextBox 1">
            <a:extLst>
              <a:ext uri="{FF2B5EF4-FFF2-40B4-BE49-F238E27FC236}">
                <a16:creationId xmlns:a16="http://schemas.microsoft.com/office/drawing/2014/main" id="{F20DC1BF-9566-1A20-5B2C-0C79F665341F}"/>
              </a:ext>
            </a:extLst>
          </p:cNvPr>
          <p:cNvSpPr txBox="1"/>
          <p:nvPr/>
        </p:nvSpPr>
        <p:spPr>
          <a:xfrm>
            <a:off x="413379" y="760919"/>
            <a:ext cx="11183112" cy="3831818"/>
          </a:xfrm>
          <a:prstGeom prst="rect">
            <a:avLst/>
          </a:prstGeom>
          <a:noFill/>
        </p:spPr>
        <p:txBody>
          <a:bodyPr wrap="square">
            <a:spAutoFit/>
          </a:bodyPr>
          <a:lstStyle/>
          <a:p>
            <a:pPr>
              <a:spcAft>
                <a:spcPts val="600"/>
              </a:spcAft>
            </a:pP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Форум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управління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Інтернетом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IGF) </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служить для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об'єднання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людей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із</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різних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груп</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зацікавлених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сторін</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рівних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обговоренні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питань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державної</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політики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щодо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Незважаючи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відсутність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узгодженого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результату,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IGF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інформує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надихає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тих,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хто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повноваження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приймати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рішення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як у державному, так і в приватному секторах.</a:t>
            </a:r>
            <a:endPar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Як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цілорічний</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процес</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IGF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включає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діяльність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обговорення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розробки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політик</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розвитку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інформаційно-просвітницьку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діяльність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а також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діяльність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нарощування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потенціалу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спільноти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всі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яких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спрямовані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сприяння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загальному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розумінню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того, як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максимізувати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цифрові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можливості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вирішувати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цифрові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ризики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проблеми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Aft>
                <a:spcPts val="600"/>
              </a:spcAft>
            </a:pP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Міжсесійна</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робота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IGF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завершується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щорічними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зустрічами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яких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делегати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обговорюють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поточні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критичні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проблеми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діляться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передовим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досвідом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обмінюються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один з одним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політичними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рекомендаціями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Aft>
                <a:spcPts val="600"/>
              </a:spcAft>
            </a:pP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Результати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IGF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передаються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глобальним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національним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директивним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органам.</a:t>
            </a:r>
          </a:p>
        </p:txBody>
      </p:sp>
    </p:spTree>
    <p:extLst>
      <p:ext uri="{BB962C8B-B14F-4D97-AF65-F5344CB8AC3E}">
        <p14:creationId xmlns:p14="http://schemas.microsoft.com/office/powerpoint/2010/main" val="185664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9CED6-3A6A-8177-8E32-DCC8F3D5421F}"/>
              </a:ext>
            </a:extLst>
          </p:cNvPr>
          <p:cNvSpPr txBox="1"/>
          <p:nvPr/>
        </p:nvSpPr>
        <p:spPr>
          <a:xfrm>
            <a:off x="535858" y="1320730"/>
            <a:ext cx="11120284" cy="4216539"/>
          </a:xfrm>
          <a:prstGeom prst="rect">
            <a:avLst/>
          </a:prstGeom>
          <a:noFill/>
        </p:spPr>
        <p:txBody>
          <a:bodyPr wrap="square">
            <a:spAutoFit/>
          </a:bodyPr>
          <a:lstStyle>
            <a:defPPr>
              <a:defRPr lang="ru-UA"/>
            </a:defPPr>
            <a:lvl1pPr>
              <a:spcBef>
                <a:spcPts val="600"/>
              </a:spcBef>
              <a:spcAft>
                <a:spcPts val="600"/>
              </a:spcAft>
              <a:defRPr sz="2000" kern="0">
                <a:solidFill>
                  <a:schemeClr val="bg1"/>
                </a:solidFill>
                <a:latin typeface="Arial" panose="020B0604020202020204" pitchFamily="34" charset="0"/>
                <a:ea typeface="Times New Roman" panose="02020603050405020304" pitchFamily="18" charset="0"/>
                <a:cs typeface="Arial" panose="020B0604020202020204" pitchFamily="34" charset="0"/>
              </a:defRPr>
            </a:lvl1pPr>
          </a:lstStyle>
          <a:p>
            <a:r>
              <a:rPr lang="uk-UA" dirty="0"/>
              <a:t>Інтернет – технологічний фундамент електронних комунікацій.</a:t>
            </a:r>
          </a:p>
          <a:p>
            <a:r>
              <a:rPr lang="uk-UA" dirty="0"/>
              <a:t>Мережа Інтернет –  середовище різноманітних сервісів, які живуть на цьому фундаменті і якими користуються люди, бізнес, органи влади, громадські організації, навчальні та дослідницькі організації та інші користувачі.</a:t>
            </a:r>
          </a:p>
          <a:p>
            <a:r>
              <a:rPr lang="uk-UA" dirty="0"/>
              <a:t>Робота Інтернет середовища </a:t>
            </a:r>
            <a:r>
              <a:rPr lang="uk-UA" sz="1800" kern="0" dirty="0">
                <a:effectLst/>
                <a:latin typeface="Arial" panose="020B0604020202020204" pitchFamily="34" charset="0"/>
                <a:ea typeface="Times New Roman" panose="02020603050405020304" pitchFamily="18" charset="0"/>
              </a:rPr>
              <a:t>повʼязана з інфраструктурою систем унікальних ідентифікаторів.</a:t>
            </a:r>
          </a:p>
          <a:p>
            <a:pPr marL="722313" indent="-368300">
              <a:buFont typeface="Arial" panose="020B0604020202020204" pitchFamily="34" charset="0"/>
              <a:buChar char="•"/>
            </a:pPr>
            <a:r>
              <a:rPr lang="uk-UA" sz="1800" kern="0" dirty="0">
                <a:effectLst/>
                <a:latin typeface="Arial" panose="020B0604020202020204" pitchFamily="34" charset="0"/>
                <a:ea typeface="Times New Roman" panose="02020603050405020304" pitchFamily="18" charset="0"/>
              </a:rPr>
              <a:t>Це доменні імена та діяльність з наданням їх у користування та підтримкою технічної інфраструктури їх використання.</a:t>
            </a:r>
          </a:p>
          <a:p>
            <a:pPr marL="722313" indent="-368300">
              <a:buFont typeface="Arial" panose="020B0604020202020204" pitchFamily="34" charset="0"/>
              <a:buChar char="•"/>
            </a:pPr>
            <a:r>
              <a:rPr lang="uk-UA" sz="1800" kern="0" dirty="0">
                <a:effectLst/>
                <a:latin typeface="Arial" panose="020B0604020202020204" pitchFamily="34" charset="0"/>
                <a:ea typeface="Times New Roman" panose="02020603050405020304" pitchFamily="18" charset="0"/>
              </a:rPr>
              <a:t>Це IP-адреси, номери автономних систем, для розподілу, обліку та контролю використання яких існує своя інфраструктура. </a:t>
            </a:r>
          </a:p>
          <a:p>
            <a:r>
              <a:rPr lang="uk-UA" sz="1800" kern="0" dirty="0">
                <a:effectLst/>
                <a:latin typeface="Arial" panose="020B0604020202020204" pitchFamily="34" charset="0"/>
                <a:ea typeface="Times New Roman" panose="02020603050405020304" pitchFamily="18" charset="0"/>
              </a:rPr>
              <a:t>Обі дві інфраструктури підтримує ICANN, глобальні асоціації та інші актори. </a:t>
            </a:r>
          </a:p>
          <a:p>
            <a:r>
              <a:rPr lang="uk-UA" sz="1800" dirty="0"/>
              <a:t>Г</a:t>
            </a:r>
            <a:r>
              <a:rPr lang="uk-UA" sz="1800" kern="0" dirty="0">
                <a:effectLst/>
                <a:latin typeface="Arial" panose="020B0604020202020204" pitchFamily="34" charset="0"/>
                <a:ea typeface="Times New Roman" panose="02020603050405020304" pitchFamily="18" charset="0"/>
              </a:rPr>
              <a:t>рупа </a:t>
            </a:r>
            <a:r>
              <a:rPr lang="en-US" sz="1800" kern="0" dirty="0">
                <a:effectLst/>
                <a:latin typeface="Arial" panose="020B0604020202020204" pitchFamily="34" charset="0"/>
                <a:ea typeface="Times New Roman" panose="02020603050405020304" pitchFamily="18" charset="0"/>
              </a:rPr>
              <a:t>IETF </a:t>
            </a:r>
            <a:r>
              <a:rPr lang="uk-UA" sz="1800" kern="0" dirty="0">
                <a:effectLst/>
                <a:latin typeface="Arial" panose="020B0604020202020204" pitchFamily="34" charset="0"/>
                <a:ea typeface="Times New Roman" panose="02020603050405020304" pitchFamily="18" charset="0"/>
              </a:rPr>
              <a:t>в рамках </a:t>
            </a:r>
            <a:r>
              <a:rPr lang="en-US" sz="1800" kern="0" dirty="0">
                <a:effectLst/>
                <a:latin typeface="Arial" panose="020B0604020202020204" pitchFamily="34" charset="0"/>
                <a:ea typeface="Times New Roman" panose="02020603050405020304" pitchFamily="18" charset="0"/>
              </a:rPr>
              <a:t>ISOC</a:t>
            </a:r>
            <a:r>
              <a:rPr lang="uk-UA" sz="1800" kern="0" dirty="0">
                <a:effectLst/>
                <a:latin typeface="Arial" panose="020B0604020202020204" pitchFamily="34" charset="0"/>
                <a:ea typeface="Times New Roman" panose="02020603050405020304" pitchFamily="18" charset="0"/>
              </a:rPr>
              <a:t> – яка відповідає за протоколи</a:t>
            </a:r>
            <a:endParaRPr lang="ru-RU" dirty="0"/>
          </a:p>
        </p:txBody>
      </p:sp>
      <p:pic>
        <p:nvPicPr>
          <p:cNvPr id="4" name="Рисунок 3">
            <a:extLst>
              <a:ext uri="{FF2B5EF4-FFF2-40B4-BE49-F238E27FC236}">
                <a16:creationId xmlns:a16="http://schemas.microsoft.com/office/drawing/2014/main" id="{2D14AA7A-314F-A24F-5382-506F249ADF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5" name="Прямоугольник 4">
            <a:extLst>
              <a:ext uri="{FF2B5EF4-FFF2-40B4-BE49-F238E27FC236}">
                <a16:creationId xmlns:a16="http://schemas.microsoft.com/office/drawing/2014/main" id="{D9CC68A9-5182-5221-E1B0-E62F61FA279C}"/>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Tree>
    <p:extLst>
      <p:ext uri="{BB962C8B-B14F-4D97-AF65-F5344CB8AC3E}">
        <p14:creationId xmlns:p14="http://schemas.microsoft.com/office/powerpoint/2010/main" val="305015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53A42E-80D9-4806-F2BC-F23B4C516D91}"/>
              </a:ext>
            </a:extLst>
          </p:cNvPr>
          <p:cNvSpPr>
            <a:spLocks noGrp="1"/>
          </p:cNvSpPr>
          <p:nvPr>
            <p:ph type="title"/>
          </p:nvPr>
        </p:nvSpPr>
        <p:spPr>
          <a:xfrm>
            <a:off x="838200" y="365125"/>
            <a:ext cx="10515600" cy="430403"/>
          </a:xfrm>
        </p:spPr>
        <p:txBody>
          <a:bodyPr>
            <a:noAutofit/>
          </a:bodyPr>
          <a:lstStyle/>
          <a:p>
            <a:r>
              <a:rPr lang="en-US" sz="32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Internet Governance – </a:t>
            </a:r>
            <a:r>
              <a:rPr lang="uk-UA" sz="32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Управління Інтернетом?</a:t>
            </a:r>
            <a:endParaRPr lang="ru-UA" sz="3200"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62D02EA-EECC-B81F-B498-2B198E5631AF}"/>
              </a:ext>
            </a:extLst>
          </p:cNvPr>
          <p:cNvSpPr txBox="1"/>
          <p:nvPr/>
        </p:nvSpPr>
        <p:spPr>
          <a:xfrm>
            <a:off x="393192" y="1569137"/>
            <a:ext cx="11183112" cy="3939540"/>
          </a:xfrm>
          <a:prstGeom prst="rect">
            <a:avLst/>
          </a:prstGeom>
          <a:noFill/>
        </p:spPr>
        <p:txBody>
          <a:bodyPr wrap="square">
            <a:spAutoFit/>
          </a:bodyPr>
          <a:lstStyle/>
          <a:p>
            <a:pPr>
              <a:spcBef>
                <a:spcPts val="600"/>
              </a:spcBef>
              <a:spcAft>
                <a:spcPts val="600"/>
              </a:spcAft>
            </a:pP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З</a:t>
            </a: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міст терміна</a:t>
            </a:r>
            <a:r>
              <a:rPr lang="en-US"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Internet Governance</a:t>
            </a:r>
            <a:endPar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600"/>
              </a:spcAft>
            </a:pPr>
            <a:r>
              <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WSIS </a:t>
            </a: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надав визначення </a:t>
            </a:r>
            <a:r>
              <a:rPr lang="uk-UA"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Governance</a:t>
            </a: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 «</a:t>
            </a: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розробка та застосування урядами, приватним сектором та громадянським суспільством у їх відповідних ролях загальних принципів, норм, правил , процедур прийняття рішень та програм, що визначають розвиток та використання Інтернету»</a:t>
            </a:r>
          </a:p>
          <a:p>
            <a:pPr algn="ctr">
              <a:spcBef>
                <a:spcPts val="600"/>
              </a:spcBef>
              <a:spcAft>
                <a:spcPts val="600"/>
              </a:spcAft>
            </a:pPr>
            <a:r>
              <a:rPr lang="uk-UA" sz="20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Governance</a:t>
            </a:r>
            <a:r>
              <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uk-UA"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Управління</a:t>
            </a:r>
          </a:p>
          <a:p>
            <a:pPr>
              <a:spcBef>
                <a:spcPts val="600"/>
              </a:spcBef>
              <a:spcAft>
                <a:spcPts val="600"/>
              </a:spcAft>
            </a:pPr>
            <a:r>
              <a:rPr lang="uk-UA" sz="20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Governance</a:t>
            </a: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найкраще перекласти як «</a:t>
            </a:r>
            <a:r>
              <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сприяння розвитку</a:t>
            </a: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допомога у розвитку</a:t>
            </a: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p>
          <a:p>
            <a:pPr>
              <a:spcBef>
                <a:spcPts val="600"/>
              </a:spcBef>
              <a:spcAft>
                <a:spcPts val="600"/>
              </a:spcAft>
            </a:pPr>
            <a:r>
              <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Internet Governance – </a:t>
            </a:r>
            <a:r>
              <a:rPr lang="ru-RU"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сприяння</a:t>
            </a:r>
            <a:r>
              <a:rPr lang="ru-RU"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розвитку</a:t>
            </a:r>
            <a:r>
              <a:rPr lang="ru-RU"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використання</a:t>
            </a:r>
            <a:r>
              <a:rPr lang="ru-RU"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Інтернету</a:t>
            </a:r>
            <a:r>
              <a:rPr lang="ru-RU"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 широкому </a:t>
            </a:r>
            <a:r>
              <a:rPr lang="ru-RU" sz="20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сенсі</a:t>
            </a:r>
            <a:r>
              <a:rPr lang="ru-RU"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Bef>
                <a:spcPts val="600"/>
              </a:spcBef>
              <a:spcAft>
                <a:spcPts val="600"/>
              </a:spcAft>
            </a:pPr>
            <a:r>
              <a:rPr lang="uk-UA" sz="2000" kern="0" dirty="0" err="1">
                <a:solidFill>
                  <a:schemeClr val="bg1"/>
                </a:solidFill>
                <a:effectLst/>
                <a:latin typeface="Arial" panose="020B0604020202020204" pitchFamily="34" charset="0"/>
                <a:ea typeface="Times New Roman" panose="02020603050405020304" pitchFamily="18" charset="0"/>
              </a:rPr>
              <a:t>Governance</a:t>
            </a:r>
            <a:r>
              <a:rPr lang="uk-UA" sz="2000" kern="0" dirty="0">
                <a:solidFill>
                  <a:schemeClr val="bg1"/>
                </a:solidFill>
                <a:effectLst/>
                <a:latin typeface="Arial" panose="020B0604020202020204" pitchFamily="34" charset="0"/>
                <a:ea typeface="Times New Roman" panose="02020603050405020304" pitchFamily="18" charset="0"/>
              </a:rPr>
              <a:t> – діяльність, спрямована на розробку нормативів, стандартів і правил, які сприяють розвитку та використанням Інтернету.</a:t>
            </a:r>
            <a:endPar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Рисунок 5">
            <a:extLst>
              <a:ext uri="{FF2B5EF4-FFF2-40B4-BE49-F238E27FC236}">
                <a16:creationId xmlns:a16="http://schemas.microsoft.com/office/drawing/2014/main" id="{14CD45C8-B43B-3679-F650-92FDF2AA7F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8" name="Прямоугольник 7">
            <a:extLst>
              <a:ext uri="{FF2B5EF4-FFF2-40B4-BE49-F238E27FC236}">
                <a16:creationId xmlns:a16="http://schemas.microsoft.com/office/drawing/2014/main" id="{248BC87D-5683-1971-C9B8-3E381AE19C10}"/>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Tree>
    <p:extLst>
      <p:ext uri="{BB962C8B-B14F-4D97-AF65-F5344CB8AC3E}">
        <p14:creationId xmlns:p14="http://schemas.microsoft.com/office/powerpoint/2010/main" val="15571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D30572-AEAD-5A4F-20D7-17F68764A105}"/>
              </a:ext>
            </a:extLst>
          </p:cNvPr>
          <p:cNvSpPr txBox="1">
            <a:spLocks/>
          </p:cNvSpPr>
          <p:nvPr/>
        </p:nvSpPr>
        <p:spPr>
          <a:xfrm>
            <a:off x="838200" y="365125"/>
            <a:ext cx="10515600" cy="43040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kern="0">
                <a:solidFill>
                  <a:schemeClr val="bg1"/>
                </a:solidFill>
                <a:latin typeface="Arial" panose="020B0604020202020204" pitchFamily="34" charset="0"/>
                <a:ea typeface="Times New Roman" panose="02020603050405020304" pitchFamily="18" charset="0"/>
                <a:cs typeface="Arial" panose="020B0604020202020204" pitchFamily="34" charset="0"/>
              </a:rPr>
              <a:t>Internet Governance – </a:t>
            </a:r>
            <a:r>
              <a:rPr lang="uk-UA" sz="3200" b="1" kern="0">
                <a:solidFill>
                  <a:schemeClr val="bg1"/>
                </a:solidFill>
                <a:latin typeface="Arial" panose="020B0604020202020204" pitchFamily="34" charset="0"/>
                <a:ea typeface="Times New Roman" panose="02020603050405020304" pitchFamily="18" charset="0"/>
                <a:cs typeface="Arial" panose="020B0604020202020204" pitchFamily="34" charset="0"/>
              </a:rPr>
              <a:t>Управління Інтернетом?</a:t>
            </a:r>
            <a:endParaRPr lang="ru-UA" sz="3200" dirty="0">
              <a:solidFill>
                <a:schemeClr val="bg1"/>
              </a:solidFill>
              <a:latin typeface="Arial" panose="020B060402020202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256296E7-DCF7-F700-34AA-AF90B7DF8F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4" name="Прямоугольник 3">
            <a:extLst>
              <a:ext uri="{FF2B5EF4-FFF2-40B4-BE49-F238E27FC236}">
                <a16:creationId xmlns:a16="http://schemas.microsoft.com/office/drawing/2014/main" id="{D04E0D1E-99F3-EFA3-8344-528C4499396E}"/>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5" name="TextBox 4">
            <a:extLst>
              <a:ext uri="{FF2B5EF4-FFF2-40B4-BE49-F238E27FC236}">
                <a16:creationId xmlns:a16="http://schemas.microsoft.com/office/drawing/2014/main" id="{DC6A3D8C-0F2B-7466-FBEC-9456A588BE03}"/>
              </a:ext>
            </a:extLst>
          </p:cNvPr>
          <p:cNvSpPr txBox="1"/>
          <p:nvPr/>
        </p:nvSpPr>
        <p:spPr>
          <a:xfrm>
            <a:off x="504444" y="1138734"/>
            <a:ext cx="11183112" cy="5478423"/>
          </a:xfrm>
          <a:prstGeom prst="rect">
            <a:avLst/>
          </a:prstGeom>
          <a:noFill/>
        </p:spPr>
        <p:txBody>
          <a:bodyPr wrap="square">
            <a:spAutoFit/>
          </a:bodyPr>
          <a:lstStyle/>
          <a:p>
            <a:pPr>
              <a:spcBef>
                <a:spcPts val="600"/>
              </a:spcBef>
              <a:spcAft>
                <a:spcPts val="600"/>
              </a:spcAft>
            </a:pP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Критичні елементи технічної інфраструктури Інтернет</a:t>
            </a:r>
            <a:r>
              <a:rPr lang="uk-UA" sz="2000" kern="0" dirty="0">
                <a:solidFill>
                  <a:schemeClr val="bg1"/>
                </a:solidFill>
                <a:effectLst/>
                <a:latin typeface="Arial" panose="020B0604020202020204" pitchFamily="34" charset="0"/>
                <a:ea typeface="Times New Roman" panose="02020603050405020304" pitchFamily="18" charset="0"/>
              </a:rPr>
              <a:t>.</a:t>
            </a:r>
          </a:p>
          <a:p>
            <a:pPr marL="457200" indent="-457200">
              <a:spcBef>
                <a:spcPts val="600"/>
              </a:spcBef>
              <a:spcAft>
                <a:spcPts val="600"/>
              </a:spcAft>
              <a:buAutoNum type="arabicPeriod"/>
            </a:pPr>
            <a:r>
              <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Критичні елементи повʼязані з ідентифікацією</a:t>
            </a: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IP-</a:t>
            </a: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адреси,</a:t>
            </a:r>
            <a:endPar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DNS, </a:t>
            </a: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AS </a:t>
            </a:r>
            <a:endPar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spcBef>
                <a:spcPts val="600"/>
              </a:spcBef>
              <a:spcAft>
                <a:spcPts val="600"/>
              </a:spcAft>
              <a:buFont typeface="+mj-lt"/>
              <a:buAutoNum type="arabicPeriod" startAt="2"/>
            </a:pPr>
            <a:r>
              <a:rPr lang="uk-UA" sz="20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Критичні елементи повʼязані з маршрутизацією</a:t>
            </a:r>
            <a:endParaRPr lang="en-US" sz="20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cs typeface="Arial" panose="020B0604020202020204" pitchFamily="34" charset="0"/>
              </a:rPr>
              <a:t>Backbones,</a:t>
            </a: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cs typeface="Arial" panose="020B0604020202020204" pitchFamily="34" charset="0"/>
              </a:rPr>
              <a:t>Last miles (local loop),</a:t>
            </a:r>
          </a:p>
          <a:p>
            <a:pPr marL="722313" indent="-279400">
              <a:spcBef>
                <a:spcPts val="600"/>
              </a:spcBef>
              <a:spcAft>
                <a:spcPts val="600"/>
              </a:spcAft>
              <a:buFont typeface="Arial" panose="020B0604020202020204" pitchFamily="34" charset="0"/>
              <a:buChar char="•"/>
            </a:pPr>
            <a:r>
              <a:rPr lang="en-US" sz="2000" kern="0" dirty="0" err="1">
                <a:solidFill>
                  <a:schemeClr val="bg1"/>
                </a:solidFill>
                <a:latin typeface="Arial" panose="020B0604020202020204" pitchFamily="34" charset="0"/>
                <a:cs typeface="Arial" panose="020B0604020202020204" pitchFamily="34" charset="0"/>
              </a:rPr>
              <a:t>PoPs</a:t>
            </a:r>
            <a:r>
              <a:rPr lang="en-US" sz="2000" kern="0" dirty="0">
                <a:solidFill>
                  <a:schemeClr val="bg1"/>
                </a:solidFill>
                <a:latin typeface="Arial" panose="020B0604020202020204" pitchFamily="34" charset="0"/>
                <a:cs typeface="Arial" panose="020B0604020202020204" pitchFamily="34" charset="0"/>
              </a:rPr>
              <a:t>,</a:t>
            </a: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cs typeface="Arial" panose="020B0604020202020204" pitchFamily="34" charset="0"/>
              </a:rPr>
              <a:t>IPXs,</a:t>
            </a:r>
          </a:p>
          <a:p>
            <a:pPr marL="722313" indent="-279400">
              <a:spcBef>
                <a:spcPts val="600"/>
              </a:spcBef>
              <a:spcAft>
                <a:spcPts val="600"/>
              </a:spcAft>
              <a:buFont typeface="Arial" panose="020B0604020202020204" pitchFamily="34" charset="0"/>
              <a:buChar char="•"/>
            </a:pPr>
            <a:r>
              <a:rPr lang="en-US" sz="2000" kern="0" dirty="0">
                <a:solidFill>
                  <a:schemeClr val="bg1"/>
                </a:solidFill>
                <a:latin typeface="Arial" panose="020B0604020202020204" pitchFamily="34" charset="0"/>
                <a:cs typeface="Arial" panose="020B0604020202020204" pitchFamily="34" charset="0"/>
              </a:rPr>
              <a:t>DCs</a:t>
            </a:r>
          </a:p>
          <a:p>
            <a:pPr marL="457200" indent="-457200">
              <a:spcBef>
                <a:spcPts val="600"/>
              </a:spcBef>
              <a:spcAft>
                <a:spcPts val="600"/>
              </a:spcAft>
              <a:buFont typeface="+mj-lt"/>
              <a:buAutoNum type="arabicPeriod" startAt="2"/>
            </a:pPr>
            <a:endParaRPr lang="uk-UA" sz="20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705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235D7236-7C68-A83E-2DA1-2B40797126C3}"/>
              </a:ext>
            </a:extLst>
          </p:cNvPr>
          <p:cNvSpPr>
            <a:spLocks noGrp="1"/>
          </p:cNvSpPr>
          <p:nvPr>
            <p:ph type="title"/>
          </p:nvPr>
        </p:nvSpPr>
        <p:spPr>
          <a:xfrm>
            <a:off x="747135" y="238960"/>
            <a:ext cx="10515600" cy="430403"/>
          </a:xfrm>
        </p:spPr>
        <p:txBody>
          <a:bodyPr>
            <a:noAutofit/>
          </a:bodyPr>
          <a:lstStyle/>
          <a:p>
            <a:r>
              <a:rPr lang="uk-UA"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Актори, споживачі, </a:t>
            </a:r>
            <a:r>
              <a:rPr lang="uk-UA"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стейкхолдери</a:t>
            </a:r>
            <a:endParaRPr lang="ru-UA" sz="2800"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BC82761-811B-C3EC-4001-9C6A369A5DE0}"/>
              </a:ext>
            </a:extLst>
          </p:cNvPr>
          <p:cNvSpPr txBox="1"/>
          <p:nvPr/>
        </p:nvSpPr>
        <p:spPr>
          <a:xfrm>
            <a:off x="302127" y="782243"/>
            <a:ext cx="11183112" cy="5447645"/>
          </a:xfrm>
          <a:prstGeom prst="rect">
            <a:avLst/>
          </a:prstGeom>
          <a:noFill/>
        </p:spPr>
        <p:txBody>
          <a:bodyPr wrap="square">
            <a:spAutoFit/>
          </a:bodyPr>
          <a:lstStyle/>
          <a:p>
            <a:pPr>
              <a:spcAft>
                <a:spcPts val="600"/>
              </a:spcAft>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Стандарт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ISO 26000:2010 Social responsibility –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Керівництво з соціальної відповідальності”.</a:t>
            </a:r>
            <a:endPar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У стандарті наголошується, що деякі зацікавлені сторони є невідʼємною частиною організації. До них входять усі учасники, працівники чи власники організації. Це не означає, що всі їхні інтереси щодо організації будуть однакові. Зазначений фактор є значущим для будь-якої організації.</a:t>
            </a:r>
          </a:p>
          <a:p>
            <a:pPr>
              <a:spcAft>
                <a:spcPts val="600"/>
              </a:spcAft>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Взаємодія із заінтересованими сторонами може набувати різних форм. Воно може бути ініційоване організацією або розпочато як відповідь організації на ініціативу однієї чи більше зацікавлених сторін</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Aft>
                <a:spcPts val="600"/>
              </a:spcAft>
            </a:pPr>
            <a:r>
              <a:rPr lang="uk-UA"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Стейкхолдери</a:t>
            </a: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 зацікавлені сторони, які включені до робочих процесів організації, структури та здійснюють діяльність з метою досягнення комплексного результату, який повинен мати якомога більший ступінь узгодженості для учасників процесів. Стейкхолдери це субʼєкти, яких виявляє та з якими може перебувати у взаємодії актор, діяльність якого зачіпає інтереси цих субʼєктів. Саме тому вони зацікавлені сторони. </a:t>
            </a:r>
          </a:p>
          <a:p>
            <a:pPr>
              <a:spcAft>
                <a:spcPts val="600"/>
              </a:spcAft>
            </a:pPr>
            <a:r>
              <a:rPr lang="uk-UA"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Мультистейкхолдеризм</a:t>
            </a: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 процес залучення необмеженої кількості стейкхолдерів до вирішення цілей організації, структури при вимогах створення продукту, який відповідає бажанням залучених стейкхолдерів в мірі, яку окремий стейкхолдер може досягнути.</a:t>
            </a:r>
          </a:p>
          <a:p>
            <a:pPr>
              <a:spcAft>
                <a:spcPts val="600"/>
              </a:spcAft>
            </a:pPr>
            <a:r>
              <a:rPr lang="uk-UA"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Довіра (</a:t>
            </a:r>
            <a:r>
              <a:rPr lang="en-US"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trust)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є необхідною умову </a:t>
            </a:r>
            <a:r>
              <a:rPr lang="uk-UA"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мультистейхолдеризму</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Без довіри мультистейкхолдерного середовища досягнути неможливо.</a:t>
            </a:r>
            <a:endPar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2" name="Рисунок 11">
            <a:extLst>
              <a:ext uri="{FF2B5EF4-FFF2-40B4-BE49-F238E27FC236}">
                <a16:creationId xmlns:a16="http://schemas.microsoft.com/office/drawing/2014/main" id="{527F0B92-2D52-282D-4C45-DF9BCDEB20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D64F4230-7D92-ECC0-1523-5F9AF325B9E8}"/>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Tree>
    <p:extLst>
      <p:ext uri="{BB962C8B-B14F-4D97-AF65-F5344CB8AC3E}">
        <p14:creationId xmlns:p14="http://schemas.microsoft.com/office/powerpoint/2010/main" val="1535186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235D7236-7C68-A83E-2DA1-2B40797126C3}"/>
              </a:ext>
            </a:extLst>
          </p:cNvPr>
          <p:cNvSpPr>
            <a:spLocks noGrp="1"/>
          </p:cNvSpPr>
          <p:nvPr>
            <p:ph type="title"/>
          </p:nvPr>
        </p:nvSpPr>
        <p:spPr>
          <a:xfrm>
            <a:off x="747135" y="238960"/>
            <a:ext cx="10515600" cy="430403"/>
          </a:xfrm>
        </p:spPr>
        <p:txBody>
          <a:bodyPr>
            <a:noAutofit/>
          </a:bodyPr>
          <a:lstStyle/>
          <a:p>
            <a:r>
              <a:rPr lang="uk-UA"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Актори, споживачі, </a:t>
            </a:r>
            <a:r>
              <a:rPr lang="uk-UA"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стейкхолдери</a:t>
            </a:r>
            <a:endParaRPr lang="ru-UA" sz="2800" dirty="0">
              <a:solidFill>
                <a:schemeClr val="bg1"/>
              </a:solidFill>
              <a:latin typeface="Arial" panose="020B0604020202020204" pitchFamily="34" charset="0"/>
              <a:cs typeface="Arial" panose="020B0604020202020204" pitchFamily="34" charset="0"/>
            </a:endParaRPr>
          </a:p>
        </p:txBody>
      </p:sp>
      <p:pic>
        <p:nvPicPr>
          <p:cNvPr id="12" name="Рисунок 11">
            <a:extLst>
              <a:ext uri="{FF2B5EF4-FFF2-40B4-BE49-F238E27FC236}">
                <a16:creationId xmlns:a16="http://schemas.microsoft.com/office/drawing/2014/main" id="{527F0B92-2D52-282D-4C45-DF9BCDEB20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D64F4230-7D92-ECC0-1523-5F9AF325B9E8}"/>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2" name="TextBox 1">
            <a:extLst>
              <a:ext uri="{FF2B5EF4-FFF2-40B4-BE49-F238E27FC236}">
                <a16:creationId xmlns:a16="http://schemas.microsoft.com/office/drawing/2014/main" id="{37A0D8DF-EE10-BDE8-F66C-4F0170B74732}"/>
              </a:ext>
            </a:extLst>
          </p:cNvPr>
          <p:cNvSpPr txBox="1"/>
          <p:nvPr/>
        </p:nvSpPr>
        <p:spPr>
          <a:xfrm>
            <a:off x="413379" y="760919"/>
            <a:ext cx="11183112" cy="5678478"/>
          </a:xfrm>
          <a:prstGeom prst="rect">
            <a:avLst/>
          </a:prstGeom>
          <a:noFill/>
        </p:spPr>
        <p:txBody>
          <a:bodyPr wrap="square">
            <a:spAutoFit/>
          </a:bodyPr>
          <a:lstStyle/>
          <a:p>
            <a:pPr>
              <a:spcAft>
                <a:spcPts val="600"/>
              </a:spcAft>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За </a:t>
            </a:r>
            <a:r>
              <a:rPr lang="uk-UA" sz="19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актором</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вибір того, з ким вестиме діалог стейкхолдер. </a:t>
            </a:r>
          </a:p>
          <a:p>
            <a:pPr>
              <a:spcAft>
                <a:spcPts val="600"/>
              </a:spcAft>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Цей актор повинен (саме повинен) придумати та реалізувати процедури відбору та/або призначення таких субʼєктів. При цьому не виключено, що хтось від стейкхолдера він виявив інтенцію до взаємодії (наприклад, у формі демонстрації протесту), але без ініціативи та участі актора (може бути, вторинної, у відповідь) взаємодії все одно не станеться.</a:t>
            </a:r>
          </a:p>
          <a:p>
            <a:pPr>
              <a:spcAft>
                <a:spcPts val="600"/>
              </a:spcAft>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А</a:t>
            </a: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ктор та стейкхолдер – не синоніми. </a:t>
            </a:r>
          </a:p>
          <a:p>
            <a:pPr>
              <a:spcAft>
                <a:spcPts val="600"/>
              </a:spcAft>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Актори та </a:t>
            </a:r>
            <a:r>
              <a:rPr lang="uk-UA"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стейкхолдери</a:t>
            </a: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 різні ролі, у тому числі й у процесах, що належать до управління Інтернетом. Можливо, що одна особа виступає у двох цих різних ролях. Але самі по собі ролі різні</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p>
          <a:p>
            <a:pPr>
              <a:spcAft>
                <a:spcPts val="600"/>
              </a:spcAft>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Історично першими стейкхолдерами розглядали </a:t>
            </a:r>
            <a:r>
              <a:rPr lang="uk-UA"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споживачів</a:t>
            </a: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послуг Інтернет. Довгий час фокус формувався навколо захисту прав споживачів.</a:t>
            </a:r>
          </a:p>
          <a:p>
            <a:pPr>
              <a:spcAft>
                <a:spcPts val="600"/>
              </a:spcAft>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Згодом виникло розуміння, що:</a:t>
            </a:r>
          </a:p>
          <a:p>
            <a:pPr marL="285750" indent="-285750">
              <a:spcAft>
                <a:spcPts val="600"/>
              </a:spcAft>
              <a:buFont typeface="Arial" panose="020B0604020202020204" pitchFamily="34" charset="0"/>
              <a:buChar char="•"/>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необхідно враховувати думки та інтереси значно більшої кількості зацікавлених сторін (стейкхолдерів) в Інтернеті</a:t>
            </a:r>
          </a:p>
          <a:p>
            <a:pPr marL="285750" indent="-285750">
              <a:spcAft>
                <a:spcPts val="600"/>
              </a:spcAft>
              <a:buFont typeface="Arial" panose="020B0604020202020204" pitchFamily="34" charset="0"/>
              <a:buChar char="•"/>
            </a:pPr>
            <a:r>
              <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врахування інтересів зацікавлених сторін (стейкхолдерів) є частиною ще ширшого кола відносин, яке може бути охарактеризовано словами «соціальна відповідальність».</a:t>
            </a:r>
          </a:p>
          <a:p>
            <a:pPr>
              <a:spcAft>
                <a:spcPts val="600"/>
              </a:spcAft>
            </a:pPr>
            <a:endParaRPr lang="uk-UA"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3994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a16="http://schemas.microsoft.com/office/drawing/2014/main" id="{235D7236-7C68-A83E-2DA1-2B40797126C3}"/>
              </a:ext>
            </a:extLst>
          </p:cNvPr>
          <p:cNvSpPr>
            <a:spLocks noGrp="1"/>
          </p:cNvSpPr>
          <p:nvPr>
            <p:ph type="title"/>
          </p:nvPr>
        </p:nvSpPr>
        <p:spPr>
          <a:xfrm>
            <a:off x="747135" y="238960"/>
            <a:ext cx="10515600" cy="430403"/>
          </a:xfrm>
        </p:spPr>
        <p:txBody>
          <a:bodyPr>
            <a:noAutofit/>
          </a:bodyPr>
          <a:lstStyle/>
          <a:p>
            <a:r>
              <a:rPr lang="ru-RU"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Основні</a:t>
            </a:r>
            <a:r>
              <a:rPr lang="ru-RU"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стейкхолдери</a:t>
            </a:r>
            <a:r>
              <a:rPr lang="ru-RU"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та </a:t>
            </a:r>
            <a:r>
              <a:rPr lang="ru-RU"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майданчики</a:t>
            </a:r>
            <a:r>
              <a:rPr lang="ru-RU"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2800" b="1"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спілкування</a:t>
            </a:r>
            <a:endParaRPr lang="ru-UA" sz="2800" dirty="0">
              <a:solidFill>
                <a:schemeClr val="bg1"/>
              </a:solidFill>
              <a:latin typeface="Arial" panose="020B0604020202020204" pitchFamily="34" charset="0"/>
              <a:cs typeface="Arial" panose="020B0604020202020204" pitchFamily="34" charset="0"/>
            </a:endParaRPr>
          </a:p>
        </p:txBody>
      </p:sp>
      <p:pic>
        <p:nvPicPr>
          <p:cNvPr id="12" name="Рисунок 11">
            <a:extLst>
              <a:ext uri="{FF2B5EF4-FFF2-40B4-BE49-F238E27FC236}">
                <a16:creationId xmlns:a16="http://schemas.microsoft.com/office/drawing/2014/main" id="{527F0B92-2D52-282D-4C45-DF9BCDEB20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D64F4230-7D92-ECC0-1523-5F9AF325B9E8}"/>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2" name="TextBox 1">
            <a:extLst>
              <a:ext uri="{FF2B5EF4-FFF2-40B4-BE49-F238E27FC236}">
                <a16:creationId xmlns:a16="http://schemas.microsoft.com/office/drawing/2014/main" id="{37A0D8DF-EE10-BDE8-F66C-4F0170B74732}"/>
              </a:ext>
            </a:extLst>
          </p:cNvPr>
          <p:cNvSpPr txBox="1"/>
          <p:nvPr/>
        </p:nvSpPr>
        <p:spPr>
          <a:xfrm>
            <a:off x="413379" y="1120676"/>
            <a:ext cx="11183112" cy="400110"/>
          </a:xfrm>
          <a:prstGeom prst="rect">
            <a:avLst/>
          </a:prstGeom>
          <a:noFill/>
        </p:spPr>
        <p:txBody>
          <a:bodyPr wrap="square">
            <a:spAutoFit/>
          </a:bodyPr>
          <a:lstStyle/>
          <a:p>
            <a:pPr marL="285750" indent="-285750">
              <a:spcAft>
                <a:spcPts val="600"/>
              </a:spcAft>
              <a:buFont typeface="Arial" panose="020B0604020202020204" pitchFamily="34" charset="0"/>
              <a:buChar char="•"/>
            </a:pPr>
            <a:r>
              <a:rPr lang="uk-UA"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Держава</a:t>
            </a:r>
          </a:p>
        </p:txBody>
      </p:sp>
      <p:sp>
        <p:nvSpPr>
          <p:cNvPr id="3" name="TextBox 1">
            <a:extLst>
              <a:ext uri="{FF2B5EF4-FFF2-40B4-BE49-F238E27FC236}">
                <a16:creationId xmlns:a16="http://schemas.microsoft.com/office/drawing/2014/main" id="{37A0D8DF-EE10-BDE8-F66C-4F0170B74732}"/>
              </a:ext>
            </a:extLst>
          </p:cNvPr>
          <p:cNvSpPr txBox="1"/>
          <p:nvPr/>
        </p:nvSpPr>
        <p:spPr>
          <a:xfrm>
            <a:off x="413379" y="1520786"/>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Бізнес</a:t>
            </a:r>
          </a:p>
        </p:txBody>
      </p:sp>
      <p:sp>
        <p:nvSpPr>
          <p:cNvPr id="4" name="TextBox 1">
            <a:extLst>
              <a:ext uri="{FF2B5EF4-FFF2-40B4-BE49-F238E27FC236}">
                <a16:creationId xmlns:a16="http://schemas.microsoft.com/office/drawing/2014/main" id="{37A0D8DF-EE10-BDE8-F66C-4F0170B74732}"/>
              </a:ext>
            </a:extLst>
          </p:cNvPr>
          <p:cNvSpPr txBox="1"/>
          <p:nvPr/>
        </p:nvSpPr>
        <p:spPr>
          <a:xfrm>
            <a:off x="413379" y="1920896"/>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Соціум</a:t>
            </a:r>
          </a:p>
        </p:txBody>
      </p:sp>
      <p:sp>
        <p:nvSpPr>
          <p:cNvPr id="5" name="TextBox 1">
            <a:extLst>
              <a:ext uri="{FF2B5EF4-FFF2-40B4-BE49-F238E27FC236}">
                <a16:creationId xmlns:a16="http://schemas.microsoft.com/office/drawing/2014/main" id="{37A0D8DF-EE10-BDE8-F66C-4F0170B74732}"/>
              </a:ext>
            </a:extLst>
          </p:cNvPr>
          <p:cNvSpPr txBox="1"/>
          <p:nvPr/>
        </p:nvSpPr>
        <p:spPr>
          <a:xfrm>
            <a:off x="413379" y="2321006"/>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ISOC / IETF</a:t>
            </a:r>
          </a:p>
        </p:txBody>
      </p:sp>
      <p:sp>
        <p:nvSpPr>
          <p:cNvPr id="6" name="TextBox 1">
            <a:extLst>
              <a:ext uri="{FF2B5EF4-FFF2-40B4-BE49-F238E27FC236}">
                <a16:creationId xmlns:a16="http://schemas.microsoft.com/office/drawing/2014/main" id="{37A0D8DF-EE10-BDE8-F66C-4F0170B74732}"/>
              </a:ext>
            </a:extLst>
          </p:cNvPr>
          <p:cNvSpPr txBox="1"/>
          <p:nvPr/>
        </p:nvSpPr>
        <p:spPr>
          <a:xfrm>
            <a:off x="413379" y="2721116"/>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a:t>
            </a:r>
          </a:p>
        </p:txBody>
      </p:sp>
      <p:sp>
        <p:nvSpPr>
          <p:cNvPr id="7" name="TextBox 1">
            <a:extLst>
              <a:ext uri="{FF2B5EF4-FFF2-40B4-BE49-F238E27FC236}">
                <a16:creationId xmlns:a16="http://schemas.microsoft.com/office/drawing/2014/main" id="{37A0D8DF-EE10-BDE8-F66C-4F0170B74732}"/>
              </a:ext>
            </a:extLst>
          </p:cNvPr>
          <p:cNvSpPr txBox="1"/>
          <p:nvPr/>
        </p:nvSpPr>
        <p:spPr>
          <a:xfrm>
            <a:off x="413379" y="3144227"/>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Top Level Domain Registries (ccTLD, gTLD, </a:t>
            </a:r>
            <a:r>
              <a:rPr lang="en-US"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IDN</a:t>
            </a:r>
            <a:r>
              <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ccTLD, IDN gTLD)</a:t>
            </a:r>
            <a:endPar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9" name="TextBox 1">
            <a:extLst>
              <a:ext uri="{FF2B5EF4-FFF2-40B4-BE49-F238E27FC236}">
                <a16:creationId xmlns:a16="http://schemas.microsoft.com/office/drawing/2014/main" id="{37A0D8DF-EE10-BDE8-F66C-4F0170B74732}"/>
              </a:ext>
            </a:extLst>
          </p:cNvPr>
          <p:cNvSpPr txBox="1"/>
          <p:nvPr/>
        </p:nvSpPr>
        <p:spPr>
          <a:xfrm>
            <a:off x="413379" y="3544337"/>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RIRs (IPv4, IPv6, AS) / ISP / DC / IPX</a:t>
            </a:r>
            <a:endPar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0" name="TextBox 1">
            <a:extLst>
              <a:ext uri="{FF2B5EF4-FFF2-40B4-BE49-F238E27FC236}">
                <a16:creationId xmlns:a16="http://schemas.microsoft.com/office/drawing/2014/main" id="{37A0D8DF-EE10-BDE8-F66C-4F0170B74732}"/>
              </a:ext>
            </a:extLst>
          </p:cNvPr>
          <p:cNvSpPr txBox="1"/>
          <p:nvPr/>
        </p:nvSpPr>
        <p:spPr>
          <a:xfrm>
            <a:off x="413379" y="3904794"/>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Internet Governance Forum (IGF)</a:t>
            </a:r>
            <a:endParaRPr lang="uk-UA"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1" name="TextBox 1">
            <a:extLst>
              <a:ext uri="{FF2B5EF4-FFF2-40B4-BE49-F238E27FC236}">
                <a16:creationId xmlns:a16="http://schemas.microsoft.com/office/drawing/2014/main" id="{37A0D8DF-EE10-BDE8-F66C-4F0170B74732}"/>
              </a:ext>
            </a:extLst>
          </p:cNvPr>
          <p:cNvSpPr txBox="1"/>
          <p:nvPr/>
        </p:nvSpPr>
        <p:spPr>
          <a:xfrm>
            <a:off x="413379" y="4280709"/>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ITU</a:t>
            </a:r>
          </a:p>
        </p:txBody>
      </p:sp>
      <p:sp>
        <p:nvSpPr>
          <p:cNvPr id="14" name="TextBox 1">
            <a:extLst>
              <a:ext uri="{FF2B5EF4-FFF2-40B4-BE49-F238E27FC236}">
                <a16:creationId xmlns:a16="http://schemas.microsoft.com/office/drawing/2014/main" id="{37A0D8DF-EE10-BDE8-F66C-4F0170B74732}"/>
              </a:ext>
            </a:extLst>
          </p:cNvPr>
          <p:cNvSpPr txBox="1"/>
          <p:nvPr/>
        </p:nvSpPr>
        <p:spPr>
          <a:xfrm>
            <a:off x="413379" y="4693465"/>
            <a:ext cx="11183112" cy="400110"/>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uk-UA"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Асоціація 3</a:t>
            </a:r>
            <a:r>
              <a:rPr lang="en-US"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GPP</a:t>
            </a:r>
          </a:p>
        </p:txBody>
      </p:sp>
      <p:sp>
        <p:nvSpPr>
          <p:cNvPr id="15" name="TextBox 1">
            <a:extLst>
              <a:ext uri="{FF2B5EF4-FFF2-40B4-BE49-F238E27FC236}">
                <a16:creationId xmlns:a16="http://schemas.microsoft.com/office/drawing/2014/main" id="{37A0D8DF-EE10-BDE8-F66C-4F0170B74732}"/>
              </a:ext>
            </a:extLst>
          </p:cNvPr>
          <p:cNvSpPr txBox="1"/>
          <p:nvPr/>
        </p:nvSpPr>
        <p:spPr>
          <a:xfrm>
            <a:off x="413379" y="5080170"/>
            <a:ext cx="11183112" cy="769441"/>
          </a:xfrm>
          <a:prstGeom prst="rect">
            <a:avLst/>
          </a:prstGeom>
          <a:noFill/>
        </p:spPr>
        <p:txBody>
          <a:bodyPr wrap="square">
            <a:spAutoFit/>
          </a:bodyPr>
          <a:ls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spcAft>
                <a:spcPts val="600"/>
              </a:spcAft>
              <a:buFont typeface="Arial" panose="020B0604020202020204" pitchFamily="34" charset="0"/>
              <a:buChar char="•"/>
            </a:pPr>
            <a:r>
              <a:rPr lang="en-US"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IEEE – </a:t>
            </a:r>
            <a:r>
              <a:rPr lang="uk-UA" sz="2000" b="1" kern="0" dirty="0">
                <a:solidFill>
                  <a:schemeClr val="bg1"/>
                </a:solidFill>
                <a:latin typeface="Arial" panose="020B0604020202020204" pitchFamily="34" charset="0"/>
                <a:ea typeface="Times New Roman" panose="02020603050405020304" pitchFamily="18" charset="0"/>
                <a:cs typeface="Arial" panose="020B0604020202020204" pitchFamily="34" charset="0"/>
              </a:rPr>
              <a:t>інститут інженерів електротехніки та електроніки</a:t>
            </a:r>
          </a:p>
          <a:p>
            <a:pPr>
              <a:spcAft>
                <a:spcPts val="600"/>
              </a:spcAft>
            </a:pPr>
            <a:endParaRPr lang="uk-UA" sz="19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9514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9" grpId="0"/>
      <p:bldP spid="10" grpId="0"/>
      <p:bldP spid="11"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6E1AEC-0217-8E82-7B4C-9509B7F93624}"/>
            </a:ext>
          </a:extLst>
        </p:cNvPr>
        <p:cNvGrpSpPr/>
        <p:nvPr/>
      </p:nvGrpSpPr>
      <p:grpSpPr>
        <a:xfrm>
          <a:off x="0" y="0"/>
          <a:ext cx="0" cy="0"/>
          <a:chOff x="0" y="0"/>
          <a:chExt cx="0" cy="0"/>
        </a:xfrm>
      </p:grpSpPr>
      <p:sp>
        <p:nvSpPr>
          <p:cNvPr id="8" name="Заголовок 1">
            <a:extLst>
              <a:ext uri="{FF2B5EF4-FFF2-40B4-BE49-F238E27FC236}">
                <a16:creationId xmlns:a16="http://schemas.microsoft.com/office/drawing/2014/main" id="{A604F16F-79B9-94F0-D14E-B5CA4F75B7B6}"/>
              </a:ext>
            </a:extLst>
          </p:cNvPr>
          <p:cNvSpPr>
            <a:spLocks noGrp="1"/>
          </p:cNvSpPr>
          <p:nvPr>
            <p:ph type="title"/>
          </p:nvPr>
        </p:nvSpPr>
        <p:spPr>
          <a:xfrm>
            <a:off x="747135" y="238960"/>
            <a:ext cx="10515600" cy="430403"/>
          </a:xfrm>
        </p:spPr>
        <p:txBody>
          <a:bodyPr>
            <a:noAutofit/>
          </a:bodyPr>
          <a:lstStyle/>
          <a:p>
            <a:r>
              <a:rPr lang="en-US"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IETF / ISOC</a:t>
            </a:r>
            <a:endParaRPr lang="ru-UA" sz="2800" dirty="0">
              <a:solidFill>
                <a:schemeClr val="bg1"/>
              </a:solidFill>
              <a:latin typeface="Arial" panose="020B0604020202020204" pitchFamily="34" charset="0"/>
              <a:cs typeface="Arial" panose="020B0604020202020204" pitchFamily="34" charset="0"/>
            </a:endParaRPr>
          </a:p>
        </p:txBody>
      </p:sp>
      <p:pic>
        <p:nvPicPr>
          <p:cNvPr id="12" name="Рисунок 11">
            <a:extLst>
              <a:ext uri="{FF2B5EF4-FFF2-40B4-BE49-F238E27FC236}">
                <a16:creationId xmlns:a16="http://schemas.microsoft.com/office/drawing/2014/main" id="{7261ECDF-67E3-8D44-EF1D-2B2392ACC8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2ABA7E10-5145-8647-84B5-BF1B2869A69C}"/>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2" name="TextBox 1">
            <a:extLst>
              <a:ext uri="{FF2B5EF4-FFF2-40B4-BE49-F238E27FC236}">
                <a16:creationId xmlns:a16="http://schemas.microsoft.com/office/drawing/2014/main" id="{F8B11EF3-FE7F-6976-4C33-C13A0F7E0385}"/>
              </a:ext>
            </a:extLst>
          </p:cNvPr>
          <p:cNvSpPr txBox="1"/>
          <p:nvPr/>
        </p:nvSpPr>
        <p:spPr>
          <a:xfrm>
            <a:off x="413379" y="760919"/>
            <a:ext cx="11183112" cy="4278094"/>
          </a:xfrm>
          <a:prstGeom prst="rect">
            <a:avLst/>
          </a:prstGeom>
          <a:noFill/>
        </p:spPr>
        <p:txBody>
          <a:bodyPr wrap="square">
            <a:spAutoFit/>
          </a:bodyPr>
          <a:lstStyle/>
          <a:p>
            <a:pPr>
              <a:spcAft>
                <a:spcPts val="600"/>
              </a:spcAft>
            </a:pP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Місія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IETF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полягає в тому, щоб виробляти високоякісні, актуальні технічні та інженерні документи, які впливають на те, як люди проектують, використовують та керують Інтернетом, таким чином, щоб зробити Інтернет кращим. Ці документи включають стандарти протоколів, найкращі поточні практики та різні інформаційні документи</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(RFC 3935)</a:t>
            </a:r>
          </a:p>
          <a:p>
            <a:pPr>
              <a:spcAft>
                <a:spcPts val="600"/>
              </a:spcAft>
            </a:pP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IETF </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є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організацією</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яка не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має</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юридичного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оформлення</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IETF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швидше</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навіть</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не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організація</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а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процес</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який</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породжує</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стандарти</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Вони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називаються</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RFC – request for comments.</a:t>
            </a:r>
          </a:p>
          <a:p>
            <a:pPr>
              <a:spcAft>
                <a:spcPts val="600"/>
              </a:spcAft>
            </a:pP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Акторами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цього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процесу</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є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спеціалісти</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експерти</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представники</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технічної</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спільноти</a:t>
            </a:r>
            <a:endPar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Як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декларовано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на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сайті</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IETF «</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велике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відкрите</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міжнародне</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співтовариство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проектувальників</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мереж</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операторів</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постачальників</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дослідників</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зацікавлених</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еволюції</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архітектури</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його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безперебійній</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роботі</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Тобто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декларована</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мета </a:t>
            </a: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IETF </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точно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відповідає</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тому,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що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проголошено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звіті</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Всесвітнього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саміту</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інформаційного</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суспільства</a:t>
            </a:r>
            <a:r>
              <a:rPr lang="ru-RU"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як </a:t>
            </a:r>
            <a:r>
              <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Internet Governance</a:t>
            </a:r>
          </a:p>
        </p:txBody>
      </p:sp>
    </p:spTree>
    <p:extLst>
      <p:ext uri="{BB962C8B-B14F-4D97-AF65-F5344CB8AC3E}">
        <p14:creationId xmlns:p14="http://schemas.microsoft.com/office/powerpoint/2010/main" val="102856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B4A5B-B38B-AF7F-51F5-36545BE57074}"/>
            </a:ext>
          </a:extLst>
        </p:cNvPr>
        <p:cNvGrpSpPr/>
        <p:nvPr/>
      </p:nvGrpSpPr>
      <p:grpSpPr>
        <a:xfrm>
          <a:off x="0" y="0"/>
          <a:ext cx="0" cy="0"/>
          <a:chOff x="0" y="0"/>
          <a:chExt cx="0" cy="0"/>
        </a:xfrm>
      </p:grpSpPr>
      <p:sp>
        <p:nvSpPr>
          <p:cNvPr id="8" name="Заголовок 1">
            <a:extLst>
              <a:ext uri="{FF2B5EF4-FFF2-40B4-BE49-F238E27FC236}">
                <a16:creationId xmlns:a16="http://schemas.microsoft.com/office/drawing/2014/main" id="{32409DF4-40B1-1ABD-A4EB-E676AD2C5EBE}"/>
              </a:ext>
            </a:extLst>
          </p:cNvPr>
          <p:cNvSpPr>
            <a:spLocks noGrp="1"/>
          </p:cNvSpPr>
          <p:nvPr>
            <p:ph type="title"/>
          </p:nvPr>
        </p:nvSpPr>
        <p:spPr>
          <a:xfrm>
            <a:off x="747135" y="238960"/>
            <a:ext cx="10515600" cy="430403"/>
          </a:xfrm>
        </p:spPr>
        <p:txBody>
          <a:bodyPr>
            <a:noAutofit/>
          </a:bodyPr>
          <a:lstStyle/>
          <a:p>
            <a:r>
              <a:rPr lang="en-US"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ICANN / PTI (IANA)</a:t>
            </a:r>
            <a:endParaRPr lang="ru-UA" sz="2800" dirty="0">
              <a:solidFill>
                <a:schemeClr val="bg1"/>
              </a:solidFill>
              <a:latin typeface="Arial" panose="020B0604020202020204" pitchFamily="34" charset="0"/>
              <a:cs typeface="Arial" panose="020B0604020202020204" pitchFamily="34" charset="0"/>
            </a:endParaRPr>
          </a:p>
        </p:txBody>
      </p:sp>
      <p:pic>
        <p:nvPicPr>
          <p:cNvPr id="12" name="Рисунок 11">
            <a:extLst>
              <a:ext uri="{FF2B5EF4-FFF2-40B4-BE49-F238E27FC236}">
                <a16:creationId xmlns:a16="http://schemas.microsoft.com/office/drawing/2014/main" id="{17ACD169-CDCA-DAFF-F932-CCA1F2605C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4995"/>
            <a:ext cx="2295901" cy="613005"/>
          </a:xfrm>
          <a:prstGeom prst="rect">
            <a:avLst/>
          </a:prstGeom>
        </p:spPr>
      </p:pic>
      <p:sp>
        <p:nvSpPr>
          <p:cNvPr id="13" name="Прямоугольник 12">
            <a:extLst>
              <a:ext uri="{FF2B5EF4-FFF2-40B4-BE49-F238E27FC236}">
                <a16:creationId xmlns:a16="http://schemas.microsoft.com/office/drawing/2014/main" id="{C84AF66D-E034-7973-3E59-C72361581098}"/>
              </a:ext>
            </a:extLst>
          </p:cNvPr>
          <p:cNvSpPr/>
          <p:nvPr/>
        </p:nvSpPr>
        <p:spPr>
          <a:xfrm>
            <a:off x="8076445" y="6282287"/>
            <a:ext cx="4272872" cy="523220"/>
          </a:xfrm>
          <a:prstGeom prst="rect">
            <a:avLst/>
          </a:prstGeom>
        </p:spPr>
        <p:txBody>
          <a:bodyPr wrap="square">
            <a:spAutoFit/>
          </a:bodyPr>
          <a:lstStyle/>
          <a:p>
            <a:pPr algn="ctr"/>
            <a:r>
              <a:rPr lang="uk-UA" sz="2800" b="1" dirty="0">
                <a:solidFill>
                  <a:schemeClr val="bg1"/>
                </a:solidFill>
                <a:latin typeface="Arial" panose="020B0604020202020204" pitchFamily="34" charset="0"/>
                <a:cs typeface="Arial" panose="020B0604020202020204" pitchFamily="34" charset="0"/>
                <a:sym typeface="Arial"/>
                <a:rtl val="0"/>
              </a:rPr>
              <a:t>Сезонна школа: 2024</a:t>
            </a:r>
            <a:endParaRPr lang="ru-RU" sz="2800" b="1" dirty="0">
              <a:solidFill>
                <a:schemeClr val="bg1"/>
              </a:solidFill>
              <a:latin typeface="Arial" panose="020B0604020202020204" pitchFamily="34" charset="0"/>
              <a:cs typeface="Arial" panose="020B0604020202020204" pitchFamily="34" charset="0"/>
              <a:sym typeface="Arial"/>
              <a:rtl val="0"/>
            </a:endParaRPr>
          </a:p>
        </p:txBody>
      </p:sp>
      <p:sp>
        <p:nvSpPr>
          <p:cNvPr id="2" name="TextBox 1">
            <a:extLst>
              <a:ext uri="{FF2B5EF4-FFF2-40B4-BE49-F238E27FC236}">
                <a16:creationId xmlns:a16="http://schemas.microsoft.com/office/drawing/2014/main" id="{A68CE0BA-E57B-9BB5-1EE1-0393E7969E24}"/>
              </a:ext>
            </a:extLst>
          </p:cNvPr>
          <p:cNvSpPr txBox="1"/>
          <p:nvPr/>
        </p:nvSpPr>
        <p:spPr>
          <a:xfrm>
            <a:off x="413379" y="760919"/>
            <a:ext cx="11183112" cy="5232202"/>
          </a:xfrm>
          <a:prstGeom prst="rect">
            <a:avLst/>
          </a:prstGeom>
          <a:noFill/>
        </p:spPr>
        <p:txBody>
          <a:bodyPr wrap="square">
            <a:spAutoFit/>
          </a:bodyPr>
          <a:lstStyle/>
          <a:p>
            <a:pPr>
              <a:spcAft>
                <a:spcPts val="600"/>
              </a:spcAft>
            </a:pP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Інтернет-корпорація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присвоєння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імен</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номерів</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(англ.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Internet Corporation for Assigned Names and Numbers,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або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міжнародна</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некомерційна</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організація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a:p>
            <a:pPr>
              <a:spcAft>
                <a:spcPts val="600"/>
              </a:spcAft>
            </a:pP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створена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восени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1998 року за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участю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уряду США для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регулювання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питань</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пов'язаних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доменними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іменами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IP-</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адресами і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іншими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аспектами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функціонування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Зараз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є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некомерційною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громадською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корпорацією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спільнотою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учасників</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усього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світу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19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Місія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полягає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забезпеченні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стабільного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безпечного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єдиного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глобального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Щоб</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зв’язатися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іншою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людиною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вам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потрібно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ввести адресу –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ім’я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чи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номер – на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комп’ютері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чи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іншому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пристрої</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адреса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має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бути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унікальною</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щоб</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комп’ютери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знали, де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знайти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один одного.</a:t>
            </a:r>
          </a:p>
          <a:p>
            <a:pPr>
              <a:spcAft>
                <a:spcPts val="600"/>
              </a:spcAft>
            </a:pP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допомагає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координувати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підтримувати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унікальні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ідентифікатори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по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всьому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світу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endPar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PTI –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н</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екомерційна</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організація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що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виконує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функції</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у</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правління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розподілу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номерів</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в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r>
              <a:rPr lang="uk-UA"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колишня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IANA ). PTI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відповідає</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за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операційні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аспекти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координації</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унікальних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ідентифікаторів</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Інтернету</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підтримки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довіри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спільноти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до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надання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цих</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послуг</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неупередженим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відповідальним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та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ефективним</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чином.</a:t>
            </a:r>
          </a:p>
          <a:p>
            <a:pPr>
              <a:spcAft>
                <a:spcPts val="600"/>
              </a:spcAft>
            </a:pP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PTI —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дочірня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організація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ICANN, </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створена у 2016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році</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коли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управління</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функціями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en-US"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IANA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перейшло</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до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багатосторонньої</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 </a:t>
            </a:r>
            <a:r>
              <a:rPr lang="ru-RU" sz="1900" kern="0" dirty="0" err="1">
                <a:solidFill>
                  <a:schemeClr val="bg1"/>
                </a:solidFill>
                <a:latin typeface="Arial" panose="020B0604020202020204" pitchFamily="34" charset="0"/>
                <a:ea typeface="Times New Roman" panose="02020603050405020304" pitchFamily="18" charset="0"/>
                <a:cs typeface="Arial" panose="020B0604020202020204" pitchFamily="34" charset="0"/>
              </a:rPr>
              <a:t>спільноти</a:t>
            </a:r>
            <a:r>
              <a:rPr lang="ru-RU" sz="19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93253971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1220</Words>
  <Application>Microsoft Office PowerPoint</Application>
  <PresentationFormat>Широкоэкранный</PresentationFormat>
  <Paragraphs>85</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Calibri Light</vt:lpstr>
      <vt:lpstr>Тема Office</vt:lpstr>
      <vt:lpstr>Презентация PowerPoint</vt:lpstr>
      <vt:lpstr>Презентация PowerPoint</vt:lpstr>
      <vt:lpstr>Internet Governance – Управління Інтернетом?</vt:lpstr>
      <vt:lpstr>Презентация PowerPoint</vt:lpstr>
      <vt:lpstr>Актори, споживачі, стейкхолдери</vt:lpstr>
      <vt:lpstr>Актори, споживачі, стейкхолдери</vt:lpstr>
      <vt:lpstr>Основні стейкхолдери та майданчики спілкування</vt:lpstr>
      <vt:lpstr>IETF / ISOC</vt:lpstr>
      <vt:lpstr>ICANN / PTI (IANA)</vt:lpstr>
      <vt:lpstr>Internet Governance Forum (IGF)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Yuri Kargapolov</dc:creator>
  <cp:lastModifiedBy>Yuri Kargapolov</cp:lastModifiedBy>
  <cp:revision>5</cp:revision>
  <dcterms:created xsi:type="dcterms:W3CDTF">2024-09-27T11:50:05Z</dcterms:created>
  <dcterms:modified xsi:type="dcterms:W3CDTF">2024-10-09T13:15:37Z</dcterms:modified>
</cp:coreProperties>
</file>