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307" r:id="rId23"/>
    <p:sldId id="30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6" r:id="rId4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64AC5-1266-4036-8D37-54276F6B2035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B24D9-BDE7-4BD4-BC58-43A69643DC7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945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F30485-3F47-44F3-BE08-62CF1DAC52C9}" type="slidenum">
              <a:rPr lang="ru-RU" altLang="uk-UA" smtClean="0"/>
              <a:pPr/>
              <a:t>1</a:t>
            </a:fld>
            <a:endParaRPr lang="ru-RU" altLang="uk-UA" smtClean="0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443DF9A-5E22-4608-BE71-D2FD8AE027D1}" type="slidenum">
              <a:rPr lang="ru-RU" altLang="uk-UA" sz="1200"/>
              <a:pPr algn="r" eaLnBrk="1" hangingPunct="1"/>
              <a:t>1</a:t>
            </a:fld>
            <a:endParaRPr lang="ru-RU" altLang="uk-UA" sz="1200"/>
          </a:p>
        </p:txBody>
      </p:sp>
      <p:sp>
        <p:nvSpPr>
          <p:cNvPr id="4100" name="Rectangle 1031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3" tIns="45456" rIns="90913" bIns="45456" anchor="b"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F142684-A566-48D6-9970-21E5F38E0C5E}" type="slidenum">
              <a:rPr kumimoji="1" lang="ru-RU" alt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/>
              <a:t>1</a:t>
            </a:fld>
            <a:endParaRPr kumimoji="1" lang="ru-RU" altLang="ru-RU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1258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174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26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87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92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01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10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355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29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691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10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77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EF82-EE07-4F0D-BD41-DB6F7511CEA1}" type="datetimeFigureOut">
              <a:rPr lang="uk-UA" smtClean="0"/>
              <a:t>11.03.2020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E157-5820-485F-A4DA-ABB46A9991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51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l.dut.edu.ua/course/view.php?id=1969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ChangeArrowheads="1"/>
          </p:cNvSpPr>
          <p:nvPr/>
        </p:nvSpPr>
        <p:spPr bwMode="auto">
          <a:xfrm>
            <a:off x="281353" y="188914"/>
            <a:ext cx="8669215" cy="1368425"/>
          </a:xfrm>
          <a:prstGeom prst="rect">
            <a:avLst/>
          </a:prstGeom>
          <a:gradFill rotWithShape="1">
            <a:gsLst>
              <a:gs pos="0">
                <a:srgbClr val="99FF66">
                  <a:alpha val="50998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5C993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/>
              <a:t>Міністерство освіти і науки України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/>
              <a:t>Державний університет телекомунікацій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/>
              <a:t>Дисципліна “Економіка підприємства</a:t>
            </a:r>
            <a:r>
              <a:rPr lang="uk-UA" altLang="uk-UA" sz="1800" dirty="0" smtClean="0"/>
              <a:t>”</a:t>
            </a:r>
            <a:endParaRPr lang="uk-UA" altLang="uk-UA" sz="1800" dirty="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20917" y="5949950"/>
            <a:ext cx="8629651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>
                  <a:alpha val="50998"/>
                </a:srgb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5C993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uk-UA" sz="1800" dirty="0"/>
          </a:p>
        </p:txBody>
      </p:sp>
      <p:sp>
        <p:nvSpPr>
          <p:cNvPr id="3076" name="WordArt 19"/>
          <p:cNvSpPr>
            <a:spLocks noChangeArrowheads="1" noChangeShapeType="1" noTextEdit="1"/>
          </p:cNvSpPr>
          <p:nvPr/>
        </p:nvSpPr>
        <p:spPr bwMode="auto">
          <a:xfrm>
            <a:off x="320917" y="2217862"/>
            <a:ext cx="8590085" cy="29168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</a:rPr>
              <a:t>СОБІВАРТІСТЬ ПРОДУКЦІЇ</a:t>
            </a:r>
          </a:p>
          <a:p>
            <a:pPr algn="ctr"/>
            <a:r>
              <a:rPr lang="ru-RU" sz="2400" kern="10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</a:rPr>
              <a:t>АБО</a:t>
            </a:r>
          </a:p>
          <a:p>
            <a:pPr algn="ctr"/>
            <a:r>
              <a:rPr lang="ru-RU" sz="2400" kern="10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</a:rPr>
              <a:t>ПОСЛУГ ПІДПРИЄМСТВА</a:t>
            </a:r>
            <a:endParaRPr lang="uk-UA" sz="2400" kern="10" dirty="0">
              <a:ln w="12700">
                <a:solidFill>
                  <a:srgbClr val="333399"/>
                </a:solidFill>
                <a:round/>
                <a:headEnd/>
                <a:tailEnd/>
              </a:ln>
              <a:solidFill>
                <a:srgbClr val="3399FF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492105" y="1628777"/>
            <a:ext cx="194429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alt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ТЕМА</a:t>
            </a:r>
            <a:r>
              <a:rPr lang="en-US" alt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9</a:t>
            </a:r>
            <a:r>
              <a:rPr lang="uk-UA" alt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ru-RU" altLang="uk-UA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2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3200" b="1" i="1" dirty="0"/>
              <a:t>За функціональним призначенням фінансові витрати поділяються на:</a:t>
            </a:r>
            <a:r>
              <a:rPr lang="uk-UA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27537" y="2022232"/>
            <a:ext cx="8247185" cy="420272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600" dirty="0"/>
              <a:t>відсотки за користування кредитами, за облігаціями випущеними, </a:t>
            </a:r>
          </a:p>
          <a:p>
            <a:pPr eaLnBrk="1" hangingPunct="1"/>
            <a:r>
              <a:rPr lang="uk-UA" altLang="uk-UA" sz="3600" dirty="0"/>
              <a:t>доходи за фінансовою орендою;</a:t>
            </a:r>
          </a:p>
          <a:p>
            <a:pPr eaLnBrk="1" hangingPunct="1"/>
            <a:r>
              <a:rPr lang="uk-UA" altLang="uk-UA" sz="3600" dirty="0"/>
              <a:t>інші витрати, пов’язані з залученням позикового капіталу.</a:t>
            </a:r>
          </a:p>
          <a:p>
            <a:pPr eaLnBrk="1" hangingPunct="1">
              <a:buFontTx/>
              <a:buNone/>
            </a:pPr>
            <a:endParaRPr lang="uk-UA" altLang="uk-UA" sz="3600" dirty="0"/>
          </a:p>
        </p:txBody>
      </p:sp>
    </p:spTree>
    <p:extLst>
      <p:ext uri="{BB962C8B-B14F-4D97-AF65-F5344CB8AC3E}">
        <p14:creationId xmlns:p14="http://schemas.microsoft.com/office/powerpoint/2010/main" val="333543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sz="3200" b="1" i="1"/>
              <a:t>За способом віднесення на </a:t>
            </a:r>
            <a:br>
              <a:rPr lang="uk-UA" sz="3200" b="1" i="1"/>
            </a:br>
            <a:r>
              <a:rPr lang="uk-UA" sz="3200" b="1" i="1"/>
              <a:t>собівартість</a:t>
            </a:r>
            <a:r>
              <a:rPr lang="uk-UA" sz="3200"/>
              <a:t> об'єкта віднесення витрат</a:t>
            </a:r>
            <a:br>
              <a:rPr lang="uk-UA" sz="3200"/>
            </a:br>
            <a:endParaRPr lang="uk-UA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uk-UA" b="1" i="1" u="sng" dirty="0" smtClean="0">
                <a:latin typeface="+mj-lt"/>
              </a:rPr>
              <a:t>Прямі </a:t>
            </a:r>
            <a:r>
              <a:rPr lang="uk-UA" dirty="0" smtClean="0">
                <a:latin typeface="+mj-lt"/>
              </a:rPr>
              <a:t>– складові витрат, які розраховуються прямими методами на об'єкт віднесення витрат. Витрати пов'язані з виробництвом окремих видів продукції – на сировину, основні матеріали, покупні вироби, напівфабрикати, які можуть бути безпосередньо віднесені до собівартості продукції</a:t>
            </a:r>
          </a:p>
        </p:txBody>
      </p:sp>
    </p:spTree>
    <p:extLst>
      <p:ext uri="{BB962C8B-B14F-4D97-AF65-F5344CB8AC3E}">
        <p14:creationId xmlns:p14="http://schemas.microsoft.com/office/powerpoint/2010/main" val="1213880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090247" y="958361"/>
            <a:ext cx="7107026" cy="4530848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600" b="1" i="1" u="sng" dirty="0"/>
              <a:t>Непрямі</a:t>
            </a:r>
            <a:r>
              <a:rPr lang="uk-UA" altLang="uk-UA" sz="3600" dirty="0"/>
              <a:t> – компоненти витрат, що нероздільно пов'язані з двома чи більшим об'єктом віднесення витрат і тому розподіляються на один об'єкт витрат пропорційно до економічно обґрунтованої бази</a:t>
            </a:r>
          </a:p>
        </p:txBody>
      </p:sp>
    </p:spTree>
    <p:extLst>
      <p:ext uri="{BB962C8B-B14F-4D97-AF65-F5344CB8AC3E}">
        <p14:creationId xmlns:p14="http://schemas.microsoft.com/office/powerpoint/2010/main" val="104018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365126"/>
            <a:ext cx="8581292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800" b="1" i="1" dirty="0">
                <a:latin typeface="Arial" pitchFamily="34" charset="0"/>
                <a:cs typeface="Arial" pitchFamily="34" charset="0"/>
              </a:rPr>
              <a:t>2.Класифікація витрат для прийняття управлінських 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рішень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69277" y="2060578"/>
            <a:ext cx="8440615" cy="3056546"/>
          </a:xfrm>
        </p:spPr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200" b="1" i="1" dirty="0">
                <a:latin typeface="+mj-lt"/>
              </a:rPr>
              <a:t>Економічні елементи </a:t>
            </a:r>
            <a:r>
              <a:rPr lang="uk-UA" sz="3200" dirty="0">
                <a:latin typeface="+mj-lt"/>
              </a:rPr>
              <a:t>характеризують спожиті ресурси за їх економічним змістом, незалежно від форми та місця використання, тобто сукупність однорідних витрат у грошовому відображенні за їх видами.</a:t>
            </a:r>
          </a:p>
        </p:txBody>
      </p:sp>
    </p:spTree>
    <p:extLst>
      <p:ext uri="{BB962C8B-B14F-4D97-AF65-F5344CB8AC3E}">
        <p14:creationId xmlns:p14="http://schemas.microsoft.com/office/powerpoint/2010/main" val="297814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uk-UA" sz="3200"/>
              <a:t>Під елементами витрат розуміють економічно однорідні види витрат:</a:t>
            </a:r>
            <a:br>
              <a:rPr lang="uk-UA" sz="3200"/>
            </a:br>
            <a:endParaRPr lang="uk-UA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uk-UA" smtClean="0"/>
              <a:t>Матеріальні витрати;</a:t>
            </a:r>
          </a:p>
          <a:p>
            <a:pPr eaLnBrk="1" hangingPunct="1"/>
            <a:r>
              <a:rPr lang="uk-UA" altLang="uk-UA" smtClean="0"/>
              <a:t>Витрати на оплату праці;</a:t>
            </a:r>
          </a:p>
          <a:p>
            <a:pPr eaLnBrk="1" hangingPunct="1"/>
            <a:r>
              <a:rPr lang="uk-UA" altLang="uk-UA" smtClean="0"/>
              <a:t>Витрати на соціальні заходи;</a:t>
            </a:r>
          </a:p>
          <a:p>
            <a:pPr eaLnBrk="1" hangingPunct="1"/>
            <a:r>
              <a:rPr lang="uk-UA" altLang="uk-UA" smtClean="0"/>
              <a:t>Амортизація основних фондів та нематеріальних активів;</a:t>
            </a:r>
          </a:p>
          <a:p>
            <a:pPr eaLnBrk="1" hangingPunct="1"/>
            <a:r>
              <a:rPr lang="uk-UA" altLang="uk-UA" smtClean="0"/>
              <a:t>Інші витрати. </a:t>
            </a:r>
            <a:endParaRPr lang="ru-RU" altLang="uk-UA" smtClean="0"/>
          </a:p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12273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3600"/>
              <a:t>Матеріальні витрати включають вартість витрачених у виробництві</a:t>
            </a:r>
            <a:r>
              <a:rPr lang="uk-UA" smtClean="0"/>
              <a:t>:</a:t>
            </a:r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 Сировини,матеріалів;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Купівельних напівфабрикатів та комплектуючих;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Палива та енергії;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Запасних частин;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Тари та тарних матеріалів;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smtClean="0"/>
              <a:t>Допоміжних та інших матеріалів.</a:t>
            </a:r>
            <a:endParaRPr lang="en-US" altLang="uk-UA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54896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52854" y="369277"/>
            <a:ext cx="6805246" cy="1619863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600" dirty="0"/>
              <a:t>До складу елементу “ Витрати на оплату праці ” включають:</a:t>
            </a:r>
            <a:endParaRPr lang="ru-RU" altLang="uk-UA" sz="3600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09955" y="2022231"/>
            <a:ext cx="7148146" cy="447858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Основну заробітну плату за окладами та тарифами;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Премії та заохочення за результати поточної діяльності;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Доплати на надбавки, компенсаційні виплати;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Оплата відпусток та іншого невідпрацьованого часу за об'єктивними причинами.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534236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97877" y="290146"/>
            <a:ext cx="7060223" cy="14100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600" dirty="0"/>
              <a:t>До складу елементу “ Відрахування на соціальні заходи ” включають:</a:t>
            </a:r>
            <a:endParaRPr lang="ru-RU" sz="3600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09954" y="1626578"/>
            <a:ext cx="7148147" cy="48742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  Відрахування на пенсійне забезпечення – 33,2%;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Відрахування на соціальне страхування - 1,5%;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Страхові внески на випадок безробіття – 1,3%;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Відрахування у фонд соціального страхування  у випадках травматизму на виробництві - 0,7%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Комунальні платежі .</a:t>
            </a:r>
          </a:p>
          <a:p>
            <a:pPr eaLnBrk="1" hangingPunct="1">
              <a:buFontTx/>
              <a:buNone/>
            </a:pPr>
            <a:endParaRPr lang="uk-UA" altLang="uk-UA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5927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3600" dirty="0"/>
              <a:t>До складу елементу “ Амортизація ” включають:</a:t>
            </a:r>
            <a:endParaRPr lang="ru-RU" sz="3600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97878" y="1890346"/>
            <a:ext cx="7060224" cy="423581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Суму нарахованої амортизації основних засобів, нематеріальних активів, інших необоротних матеріальних активів.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318218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9952" y="268900"/>
            <a:ext cx="8115301" cy="1228725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600" dirty="0"/>
              <a:t>До складу елементу “ Інші операційні витрати ” включають:</a:t>
            </a:r>
            <a:endParaRPr lang="ru-RU" altLang="uk-UA" sz="36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uk-UA" dirty="0" smtClean="0"/>
              <a:t>Витрати операційної діяльності, які не увійшли до складу вищевказаних елементів, зокрема витрати на 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Відрядження;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На послуги зв'язку;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Плата за </a:t>
            </a:r>
            <a:r>
              <a:rPr lang="uk-UA" altLang="uk-UA" dirty="0" err="1" smtClean="0"/>
              <a:t>розрахунково</a:t>
            </a:r>
            <a:r>
              <a:rPr lang="uk-UA" altLang="uk-UA" dirty="0" smtClean="0"/>
              <a:t> - касове, депозитарне обслуговування;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uk-UA" altLang="uk-UA" dirty="0" smtClean="0"/>
              <a:t>Орендні платежі.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78868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Загальна характеристика витрат та поточних витрат підприємства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Класифікація поточних витрат підприємства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Собівартість продукції та її види. 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Механізм та особливості калькулювання продукції промислових підприємств</a:t>
            </a:r>
          </a:p>
          <a:p>
            <a:pPr marL="624078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Методика планування поточних витрат</a:t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підприємства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5760" indent="-256032">
              <a:buFont typeface="Georgia"/>
              <a:buChar char="•"/>
              <a:defRPr/>
            </a:pP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2563" y="368850"/>
            <a:ext cx="8590084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ПЛАН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14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4785" y="333375"/>
            <a:ext cx="7229750" cy="13668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2800" b="1" i="1" dirty="0"/>
              <a:t>Калькуляційні статті </a:t>
            </a:r>
            <a:r>
              <a:rPr lang="uk-UA" sz="2800" dirty="0"/>
              <a:t>відображають формування витрат за напрямами діяльності та місцем виникнення. </a:t>
            </a:r>
            <a:endParaRPr lang="ru-RU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13238" y="1784839"/>
            <a:ext cx="7244863" cy="5073164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uk-UA" altLang="uk-UA" dirty="0" smtClean="0"/>
              <a:t>      Витрати, що пов’язані з виробництвом продукції, групуються за наступними калькуляційними статтями:</a:t>
            </a:r>
          </a:p>
          <a:p>
            <a:pPr marL="609600" indent="-609600"/>
            <a:r>
              <a:rPr lang="uk-UA" altLang="uk-UA" dirty="0" smtClean="0"/>
              <a:t>сировина та матеріали;</a:t>
            </a:r>
          </a:p>
          <a:p>
            <a:pPr marL="609600" indent="-609600"/>
            <a:r>
              <a:rPr lang="uk-UA" altLang="uk-UA" dirty="0" smtClean="0"/>
              <a:t>покупні напівфабрикати , послуги виробничого характеру сторонніх організацій та підприємств;</a:t>
            </a:r>
          </a:p>
          <a:p>
            <a:pPr marL="609600" indent="-609600"/>
            <a:r>
              <a:rPr lang="uk-UA" altLang="uk-UA" dirty="0" smtClean="0"/>
              <a:t>паливо та електроенергія на технологічні потреби;</a:t>
            </a:r>
          </a:p>
          <a:p>
            <a:pPr marL="609600" indent="-609600"/>
            <a:r>
              <a:rPr lang="uk-UA" altLang="uk-UA" dirty="0" smtClean="0"/>
              <a:t>зворотні відходи (віднімаються);</a:t>
            </a:r>
          </a:p>
          <a:p>
            <a:pPr marL="609600" indent="-609600"/>
            <a:r>
              <a:rPr lang="uk-UA" altLang="uk-UA" dirty="0" smtClean="0"/>
              <a:t>основна та додаткова заробітна плата;</a:t>
            </a:r>
          </a:p>
        </p:txBody>
      </p:sp>
    </p:spTree>
    <p:extLst>
      <p:ext uri="{BB962C8B-B14F-4D97-AF65-F5344CB8AC3E}">
        <p14:creationId xmlns:p14="http://schemas.microsoft.com/office/powerpoint/2010/main" val="2153351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439615" y="274638"/>
            <a:ext cx="8238393" cy="5962650"/>
          </a:xfrm>
        </p:spPr>
        <p:txBody>
          <a:bodyPr/>
          <a:lstStyle/>
          <a:p>
            <a:pPr eaLnBrk="1" hangingPunct="1"/>
            <a:r>
              <a:rPr lang="uk-UA" altLang="uk-UA" sz="3600" dirty="0"/>
              <a:t>- відрахування на соціальні заходи;</a:t>
            </a:r>
            <a:br>
              <a:rPr lang="uk-UA" altLang="uk-UA" sz="3600" dirty="0"/>
            </a:br>
            <a:r>
              <a:rPr lang="uk-UA" altLang="uk-UA" sz="3600" dirty="0"/>
              <a:t>- витрати на утримання та  </a:t>
            </a:r>
            <a:r>
              <a:rPr lang="uk-UA" altLang="uk-UA" sz="3600" dirty="0" smtClean="0"/>
              <a:t>експлуатацію </a:t>
            </a:r>
            <a:r>
              <a:rPr lang="uk-UA" altLang="uk-UA" sz="3600" dirty="0"/>
              <a:t>обладнання;</a:t>
            </a:r>
            <a:br>
              <a:rPr lang="uk-UA" altLang="uk-UA" sz="3600" dirty="0"/>
            </a:br>
            <a:r>
              <a:rPr lang="uk-UA" altLang="uk-UA" sz="3600" dirty="0"/>
              <a:t>- загально виробничі витрати;</a:t>
            </a:r>
            <a:br>
              <a:rPr lang="uk-UA" altLang="uk-UA" sz="3600" dirty="0"/>
            </a:br>
            <a:r>
              <a:rPr lang="uk-UA" altLang="uk-UA" sz="3600" dirty="0"/>
              <a:t>- втрати від браку;</a:t>
            </a:r>
            <a:br>
              <a:rPr lang="uk-UA" altLang="uk-UA" sz="3600" dirty="0"/>
            </a:br>
            <a:r>
              <a:rPr lang="uk-UA" altLang="uk-UA" sz="3600" dirty="0"/>
              <a:t>- інші виробничі витрати;</a:t>
            </a:r>
            <a:br>
              <a:rPr lang="uk-UA" altLang="uk-UA" sz="3600" dirty="0"/>
            </a:br>
            <a:r>
              <a:rPr lang="uk-UA" altLang="uk-UA" sz="3600" dirty="0"/>
              <a:t>- супутня продукція.</a:t>
            </a:r>
            <a:r>
              <a:rPr lang="ru-RU" altLang="uk-UA" dirty="0" smtClean="0">
                <a:solidFill>
                  <a:schemeClr val="tx1"/>
                </a:solidFill>
              </a:rPr>
              <a:t/>
            </a:r>
            <a:br>
              <a:rPr lang="ru-RU" altLang="uk-UA" dirty="0" smtClean="0">
                <a:solidFill>
                  <a:schemeClr val="tx1"/>
                </a:solidFill>
              </a:rPr>
            </a:br>
            <a:endParaRPr lang="uk-UA" alt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88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87009" y="2200467"/>
            <a:ext cx="2207143" cy="2276475"/>
            <a:chOff x="2498" y="2287"/>
            <a:chExt cx="3060" cy="360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2503" y="5885"/>
              <a:ext cx="305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503" y="2287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498" y="3184"/>
              <a:ext cx="270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03514" y="1248976"/>
            <a:ext cx="3571192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sz="2400" dirty="0"/>
              <a:t>Сукупні змінні витрати</a:t>
            </a:r>
            <a:endParaRPr lang="ru-RU" altLang="uk-UA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72560" y="242644"/>
            <a:ext cx="8616463" cy="792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3200" b="1" i="1" dirty="0"/>
              <a:t>Графіки динаміки змінних витрат</a:t>
            </a:r>
            <a:r>
              <a:rPr lang="ru-RU" altLang="uk-UA" sz="4000" dirty="0" smtClean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4977" y="1782950"/>
            <a:ext cx="103749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Сукупні</a:t>
            </a:r>
            <a:endParaRPr lang="ru-RU" altLang="uk-UA" dirty="0"/>
          </a:p>
          <a:p>
            <a:pPr>
              <a:lnSpc>
                <a:spcPct val="80000"/>
              </a:lnSpc>
            </a:pPr>
            <a:r>
              <a:rPr lang="uk-UA" altLang="uk-UA" dirty="0"/>
              <a:t>змінні</a:t>
            </a:r>
          </a:p>
          <a:p>
            <a:pPr algn="just">
              <a:lnSpc>
                <a:spcPct val="80000"/>
              </a:lnSpc>
            </a:pPr>
            <a:r>
              <a:rPr lang="uk-UA" altLang="uk-UA" dirty="0"/>
              <a:t>витрати, </a:t>
            </a:r>
          </a:p>
          <a:p>
            <a:pPr>
              <a:lnSpc>
                <a:spcPct val="80000"/>
              </a:lnSpc>
            </a:pPr>
            <a:r>
              <a:rPr lang="uk-UA" altLang="uk-UA" dirty="0" err="1"/>
              <a:t>грн</a:t>
            </a:r>
            <a:endParaRPr lang="uk-UA" alt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7539" y="3719812"/>
            <a:ext cx="69707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3000</a:t>
            </a:r>
          </a:p>
          <a:p>
            <a:pPr>
              <a:lnSpc>
                <a:spcPct val="80000"/>
              </a:lnSpc>
            </a:pPr>
            <a:r>
              <a:rPr lang="uk-UA" altLang="uk-UA" dirty="0" smtClean="0"/>
              <a:t>2000</a:t>
            </a:r>
            <a:endParaRPr lang="uk-UA" altLang="uk-UA" dirty="0"/>
          </a:p>
          <a:p>
            <a:pPr>
              <a:lnSpc>
                <a:spcPct val="80000"/>
              </a:lnSpc>
            </a:pPr>
            <a:r>
              <a:rPr lang="uk-UA" altLang="uk-UA" dirty="0" smtClean="0"/>
              <a:t>1000</a:t>
            </a:r>
            <a:endParaRPr lang="uk-UA" alt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93237" y="4526063"/>
            <a:ext cx="222368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100    200   300   400  </a:t>
            </a:r>
            <a:endParaRPr lang="uk-UA" alt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28700" y="4831175"/>
            <a:ext cx="288223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altLang="uk-UA" dirty="0" smtClean="0"/>
              <a:t>Обсяг виробничої</a:t>
            </a:r>
            <a:r>
              <a:rPr lang="en-US" altLang="uk-UA" dirty="0" smtClean="0"/>
              <a:t> </a:t>
            </a:r>
            <a:r>
              <a:rPr lang="uk-UA" altLang="uk-UA" dirty="0" smtClean="0"/>
              <a:t> діяльності</a:t>
            </a:r>
            <a:r>
              <a:rPr lang="uk-UA" altLang="uk-UA" dirty="0"/>
              <a:t>, шт.</a:t>
            </a:r>
            <a:r>
              <a:rPr lang="ru-RU" altLang="uk-UA" dirty="0"/>
              <a:t> </a:t>
            </a:r>
          </a:p>
          <a:p>
            <a:pPr algn="ctr"/>
            <a:r>
              <a:rPr lang="uk-UA" altLang="uk-UA" dirty="0" smtClean="0"/>
              <a:t> </a:t>
            </a:r>
            <a:endParaRPr lang="ru-RU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485989" y="1002300"/>
            <a:ext cx="3253564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sz="2400" dirty="0" smtClean="0">
                <a:solidFill>
                  <a:srgbClr val="000000"/>
                </a:solidFill>
                <a:cs typeface="Arial" pitchFamily="34" charset="0"/>
              </a:rPr>
              <a:t>Змінні </a:t>
            </a:r>
            <a:r>
              <a:rPr lang="uk-UA" altLang="uk-UA" sz="2400" dirty="0">
                <a:solidFill>
                  <a:srgbClr val="000000"/>
                </a:solidFill>
                <a:cs typeface="Arial" pitchFamily="34" charset="0"/>
              </a:rPr>
              <a:t>витрати на </a:t>
            </a:r>
            <a:r>
              <a:rPr lang="uk-UA" altLang="uk-UA" sz="2400" dirty="0" smtClean="0">
                <a:solidFill>
                  <a:srgbClr val="000000"/>
                </a:solidFill>
                <a:cs typeface="Arial" pitchFamily="34" charset="0"/>
              </a:rPr>
              <a:t>одиницю</a:t>
            </a:r>
            <a:r>
              <a:rPr lang="en-US" altLang="uk-UA" sz="2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uk-UA" altLang="uk-UA" sz="2400" dirty="0" smtClean="0">
                <a:solidFill>
                  <a:srgbClr val="000000"/>
                </a:solidFill>
                <a:cs typeface="Arial" pitchFamily="34" charset="0"/>
              </a:rPr>
              <a:t>продукції</a:t>
            </a:r>
            <a:endParaRPr lang="ru-RU" altLang="uk-UA" sz="2400" dirty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uk-UA" altLang="uk-UA" sz="2400" dirty="0">
              <a:cs typeface="Arial" pitchFamily="34" charset="0"/>
            </a:endParaRPr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5756582" y="2196789"/>
            <a:ext cx="2130118" cy="2287588"/>
            <a:chOff x="7178" y="2287"/>
            <a:chExt cx="3055" cy="3602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7178" y="5887"/>
              <a:ext cx="305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7178" y="2287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7178" y="4445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4548430" y="1782950"/>
            <a:ext cx="1208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Змінні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витрати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на 1-цю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продукції,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грн.</a:t>
            </a:r>
            <a:endParaRPr lang="ru-RU" altLang="uk-UA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36247" y="4498363"/>
            <a:ext cx="2170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100    200   300   400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485989" y="4829512"/>
            <a:ext cx="288223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altLang="uk-UA" dirty="0" smtClean="0"/>
              <a:t>Обсяг виробничої</a:t>
            </a:r>
            <a:r>
              <a:rPr lang="en-US" altLang="uk-UA" dirty="0" smtClean="0"/>
              <a:t> </a:t>
            </a:r>
            <a:r>
              <a:rPr lang="uk-UA" altLang="uk-UA" dirty="0" smtClean="0"/>
              <a:t> діяльності</a:t>
            </a:r>
            <a:r>
              <a:rPr lang="uk-UA" altLang="uk-UA" dirty="0"/>
              <a:t>, шт.</a:t>
            </a:r>
            <a:r>
              <a:rPr lang="ru-RU" altLang="uk-UA" dirty="0"/>
              <a:t> </a:t>
            </a:r>
          </a:p>
          <a:p>
            <a:pPr algn="ctr"/>
            <a:r>
              <a:rPr lang="uk-UA" altLang="uk-UA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66453" y="343670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382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492" y="331665"/>
            <a:ext cx="6981092" cy="10810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3200" b="1" i="1" dirty="0"/>
              <a:t>Графіки динаміка постійних витрат</a:t>
            </a:r>
            <a:r>
              <a:rPr lang="ru-RU" altLang="uk-UA" dirty="0" smtClean="0"/>
              <a:t> 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52826" y="2081948"/>
            <a:ext cx="1944290" cy="2232025"/>
            <a:chOff x="2503" y="2609"/>
            <a:chExt cx="3055" cy="3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2503" y="6207"/>
              <a:ext cx="305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503" y="2609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2503" y="4348"/>
              <a:ext cx="28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20824" y="1257245"/>
            <a:ext cx="3097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000" dirty="0" smtClean="0"/>
              <a:t>Сукупні</a:t>
            </a:r>
            <a:r>
              <a:rPr lang="en-US" altLang="uk-UA" sz="2000" dirty="0" smtClean="0"/>
              <a:t> </a:t>
            </a:r>
            <a:r>
              <a:rPr lang="uk-UA" altLang="uk-UA" sz="2000" dirty="0"/>
              <a:t>постійні витрати</a:t>
            </a:r>
            <a:endParaRPr lang="ru-RU" altLang="uk-UA" sz="2000" dirty="0"/>
          </a:p>
          <a:p>
            <a:r>
              <a:rPr lang="uk-UA" altLang="uk-UA" sz="2000" dirty="0" smtClean="0"/>
              <a:t> 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777" y="1912396"/>
            <a:ext cx="110783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Сукупні</a:t>
            </a:r>
            <a:endParaRPr lang="ru-RU" altLang="uk-UA" dirty="0"/>
          </a:p>
          <a:p>
            <a:pPr>
              <a:lnSpc>
                <a:spcPct val="80000"/>
              </a:lnSpc>
            </a:pPr>
            <a:r>
              <a:rPr lang="uk-UA" altLang="uk-UA" dirty="0"/>
              <a:t>постійні</a:t>
            </a:r>
          </a:p>
          <a:p>
            <a:pPr>
              <a:lnSpc>
                <a:spcPct val="80000"/>
              </a:lnSpc>
            </a:pPr>
            <a:r>
              <a:rPr lang="uk-UA" altLang="uk-UA" dirty="0"/>
              <a:t>витрати,</a:t>
            </a:r>
          </a:p>
          <a:p>
            <a:pPr>
              <a:lnSpc>
                <a:spcPct val="80000"/>
              </a:lnSpc>
            </a:pPr>
            <a:r>
              <a:rPr lang="uk-UA" altLang="uk-UA" dirty="0" err="1"/>
              <a:t>грн</a:t>
            </a:r>
            <a:endParaRPr lang="uk-UA" alt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4528" y="3113645"/>
            <a:ext cx="834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 smtClean="0"/>
              <a:t>3500</a:t>
            </a:r>
            <a:endParaRPr lang="en-US" altLang="uk-UA" dirty="0" smtClean="0"/>
          </a:p>
          <a:p>
            <a:pPr>
              <a:lnSpc>
                <a:spcPct val="80000"/>
              </a:lnSpc>
            </a:pPr>
            <a:endParaRPr lang="uk-UA" altLang="uk-UA" dirty="0"/>
          </a:p>
          <a:p>
            <a:pPr>
              <a:lnSpc>
                <a:spcPct val="80000"/>
              </a:lnSpc>
            </a:pPr>
            <a:r>
              <a:rPr lang="uk-UA" altLang="uk-UA" dirty="0" smtClean="0"/>
              <a:t>2500</a:t>
            </a:r>
            <a:endParaRPr lang="en-US" altLang="uk-UA" dirty="0" smtClean="0"/>
          </a:p>
          <a:p>
            <a:pPr>
              <a:lnSpc>
                <a:spcPct val="80000"/>
              </a:lnSpc>
            </a:pPr>
            <a:endParaRPr lang="uk-UA" altLang="uk-UA" dirty="0"/>
          </a:p>
          <a:p>
            <a:pPr>
              <a:lnSpc>
                <a:spcPct val="80000"/>
              </a:lnSpc>
            </a:pPr>
            <a:r>
              <a:rPr lang="uk-UA" altLang="uk-UA" dirty="0" smtClean="0"/>
              <a:t>1500</a:t>
            </a:r>
            <a:endParaRPr lang="uk-UA" alt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93237" y="4526063"/>
            <a:ext cx="222368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100    200   300   400  </a:t>
            </a:r>
            <a:endParaRPr lang="uk-UA" alt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28700" y="4831175"/>
            <a:ext cx="288223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altLang="uk-UA" dirty="0" smtClean="0"/>
              <a:t>Обсяг виробничої</a:t>
            </a:r>
            <a:r>
              <a:rPr lang="en-US" altLang="uk-UA" dirty="0" smtClean="0"/>
              <a:t> </a:t>
            </a:r>
            <a:r>
              <a:rPr lang="uk-UA" altLang="uk-UA" dirty="0" smtClean="0"/>
              <a:t> діяльності</a:t>
            </a:r>
            <a:r>
              <a:rPr lang="uk-UA" altLang="uk-UA" dirty="0"/>
              <a:t>, шт.</a:t>
            </a:r>
            <a:r>
              <a:rPr lang="ru-RU" altLang="uk-UA" dirty="0"/>
              <a:t> </a:t>
            </a:r>
          </a:p>
          <a:p>
            <a:pPr algn="ctr"/>
            <a:r>
              <a:rPr lang="uk-UA" altLang="uk-UA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24206" y="4659243"/>
            <a:ext cx="222368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uk-UA" dirty="0"/>
              <a:t>100    200   300   400  </a:t>
            </a:r>
            <a:endParaRPr lang="uk-UA" alt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59669" y="4964355"/>
            <a:ext cx="2882237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altLang="uk-UA" dirty="0" smtClean="0"/>
              <a:t>Обсяг виробничої</a:t>
            </a:r>
            <a:r>
              <a:rPr lang="en-US" altLang="uk-UA" dirty="0" smtClean="0"/>
              <a:t> </a:t>
            </a:r>
            <a:r>
              <a:rPr lang="uk-UA" altLang="uk-UA" dirty="0" smtClean="0"/>
              <a:t> діяльності</a:t>
            </a:r>
            <a:r>
              <a:rPr lang="uk-UA" altLang="uk-UA" dirty="0"/>
              <a:t>, шт.</a:t>
            </a:r>
            <a:r>
              <a:rPr lang="ru-RU" altLang="uk-UA" dirty="0"/>
              <a:t> </a:t>
            </a:r>
          </a:p>
          <a:p>
            <a:pPr algn="ctr"/>
            <a:r>
              <a:rPr lang="uk-UA" altLang="uk-UA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37244" y="1576054"/>
            <a:ext cx="12309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Постійні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витрати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на 1-цю </a:t>
            </a:r>
            <a:endParaRPr lang="ru-RU" altLang="uk-UA" dirty="0"/>
          </a:p>
          <a:p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продукції,</a:t>
            </a:r>
            <a:endParaRPr lang="ru-RU" altLang="uk-UA" dirty="0"/>
          </a:p>
          <a:p>
            <a:r>
              <a:rPr lang="uk-UA" altLang="uk-UA" dirty="0" err="1">
                <a:solidFill>
                  <a:srgbClr val="000000"/>
                </a:solidFill>
                <a:cs typeface="Times New Roman" panose="02020603050405020304" pitchFamily="18" charset="0"/>
              </a:rPr>
              <a:t>грн</a:t>
            </a:r>
            <a:endParaRPr lang="ru-RU" altLang="uk-UA" dirty="0"/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>
            <a:off x="5937114" y="1937485"/>
            <a:ext cx="1997869" cy="2520950"/>
            <a:chOff x="7178" y="2609"/>
            <a:chExt cx="3055" cy="3602"/>
          </a:xfrm>
        </p:grpSpPr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V="1">
              <a:off x="7178" y="6209"/>
              <a:ext cx="305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7178" y="2609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" name="Arc 9"/>
            <p:cNvSpPr>
              <a:spLocks/>
            </p:cNvSpPr>
            <p:nvPr/>
          </p:nvSpPr>
          <p:spPr bwMode="auto">
            <a:xfrm flipH="1" flipV="1">
              <a:off x="7538" y="3148"/>
              <a:ext cx="2520" cy="3060"/>
            </a:xfrm>
            <a:custGeom>
              <a:avLst/>
              <a:gdLst>
                <a:gd name="T0" fmla="*/ 0 w 21600"/>
                <a:gd name="T1" fmla="*/ 0 h 21587"/>
                <a:gd name="T2" fmla="*/ 0 w 21600"/>
                <a:gd name="T3" fmla="*/ 1 h 21587"/>
                <a:gd name="T4" fmla="*/ 0 w 21600"/>
                <a:gd name="T5" fmla="*/ 1 h 215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87"/>
                <a:gd name="T11" fmla="*/ 21600 w 21600"/>
                <a:gd name="T12" fmla="*/ 21587 h 215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87" fill="none" extrusionOk="0">
                  <a:moveTo>
                    <a:pt x="753" y="0"/>
                  </a:moveTo>
                  <a:cubicBezTo>
                    <a:pt x="12382" y="406"/>
                    <a:pt x="21600" y="9951"/>
                    <a:pt x="21600" y="21587"/>
                  </a:cubicBezTo>
                </a:path>
                <a:path w="21600" h="21587" stroke="0" extrusionOk="0">
                  <a:moveTo>
                    <a:pt x="753" y="0"/>
                  </a:moveTo>
                  <a:cubicBezTo>
                    <a:pt x="12382" y="406"/>
                    <a:pt x="21600" y="9951"/>
                    <a:pt x="21600" y="21587"/>
                  </a:cubicBezTo>
                  <a:lnTo>
                    <a:pt x="0" y="2158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252706" y="3429000"/>
            <a:ext cx="571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dirty="0">
                <a:solidFill>
                  <a:srgbClr val="000000"/>
                </a:solidFill>
                <a:cs typeface="Times New Roman" panose="02020603050405020304" pitchFamily="18" charset="0"/>
              </a:rPr>
              <a:t>15                </a:t>
            </a:r>
            <a:endParaRPr lang="ru-RU" altLang="uk-UA" dirty="0"/>
          </a:p>
          <a:p>
            <a:pPr algn="ctr"/>
            <a:r>
              <a:rPr lang="uk-UA" altLang="uk-UA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uk-UA" altLang="uk-UA" dirty="0" smtClean="0">
                <a:solidFill>
                  <a:srgbClr val="000000"/>
                </a:solidFill>
              </a:rPr>
              <a:t> </a:t>
            </a:r>
            <a:endParaRPr lang="ru-RU" altLang="uk-UA" dirty="0"/>
          </a:p>
          <a:p>
            <a:pPr algn="ctr"/>
            <a:r>
              <a:rPr lang="uk-UA" altLang="uk-UA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endParaRPr lang="ru-RU" altLang="uk-UA" dirty="0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824206" y="1159464"/>
            <a:ext cx="275391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dirty="0">
                <a:solidFill>
                  <a:srgbClr val="000000"/>
                </a:solidFill>
                <a:cs typeface="Arial" pitchFamily="34" charset="0"/>
              </a:rPr>
              <a:t>Постійні витрати на одиницю </a:t>
            </a:r>
            <a:r>
              <a:rPr lang="uk-UA" altLang="uk-UA" dirty="0" smtClean="0">
                <a:solidFill>
                  <a:srgbClr val="000000"/>
                </a:solidFill>
                <a:cs typeface="Arial" pitchFamily="34" charset="0"/>
              </a:rPr>
              <a:t>продукції</a:t>
            </a:r>
            <a:endParaRPr lang="uk-UA" altLang="uk-UA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5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4" y="404813"/>
            <a:ext cx="7891581" cy="3384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Поточні витрати</a:t>
            </a:r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 визначаються як зменшення економічної вигоди у вигляді вибуття активів чи збільшенням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зобов’язань, які призводять до зменшення власного капіталу (за винятком зменшення капіталу внаслідок його вилучення або розподілу власником).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6477" y="3789363"/>
            <a:ext cx="7621302" cy="273526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mtClean="0"/>
              <a:t>Витрати визначаються одночасно зі зменшенням активів, чи збільшенням зобов'язань, вони повинні бути прямо пов'язаними з прибутком (економічною вигодою), що одержує підприємство у певному періоді.</a:t>
            </a:r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33874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527538" y="274638"/>
            <a:ext cx="8229599" cy="6126162"/>
          </a:xfrm>
        </p:spPr>
        <p:txBody>
          <a:bodyPr/>
          <a:lstStyle/>
          <a:p>
            <a:pPr eaLnBrk="1" hangingPunct="1"/>
            <a:r>
              <a:rPr lang="uk-UA" altLang="uk-UA" sz="2800" b="1" i="1" dirty="0"/>
              <a:t>До змінних загальновиробничих витрат</a:t>
            </a:r>
            <a:r>
              <a:rPr lang="uk-UA" altLang="uk-UA" sz="2800" dirty="0"/>
              <a:t> відносяться витрати на обслуговування і управління виробництва , які змінюються прямо  пропорційно зміні обсягів виробництва.</a:t>
            </a:r>
            <a:br>
              <a:rPr lang="uk-UA" altLang="uk-UA" sz="2800" dirty="0"/>
            </a:br>
            <a:r>
              <a:rPr lang="uk-UA" altLang="uk-UA" sz="2800" dirty="0"/>
              <a:t> Змінні загально виробничі витрати розподіляються на кожний об'єкт витрат з використанням бази розподілу – годин праці, заробітної плати, прямих затрат тощо, виходячи з фактичної потужності виробництва у звітному періоді.</a:t>
            </a:r>
          </a:p>
        </p:txBody>
      </p:sp>
    </p:spTree>
    <p:extLst>
      <p:ext uri="{BB962C8B-B14F-4D97-AF65-F5344CB8AC3E}">
        <p14:creationId xmlns:p14="http://schemas.microsoft.com/office/powerpoint/2010/main" val="2774709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489072" y="318601"/>
            <a:ext cx="8171351" cy="5950314"/>
          </a:xfrm>
        </p:spPr>
        <p:txBody>
          <a:bodyPr/>
          <a:lstStyle/>
          <a:p>
            <a:pPr eaLnBrk="1" hangingPunct="1"/>
            <a:r>
              <a:rPr lang="uk-UA" altLang="uk-UA" sz="3600" b="1" i="1" dirty="0"/>
              <a:t>Постійні загальновиробничі витрати</a:t>
            </a:r>
            <a:r>
              <a:rPr lang="uk-UA" altLang="uk-UA" sz="3600" dirty="0"/>
              <a:t> – це витрати на управління виробництвом</a:t>
            </a:r>
            <a:r>
              <a:rPr lang="uk-UA" altLang="uk-UA" dirty="0" smtClean="0"/>
              <a:t> і </a:t>
            </a:r>
            <a:r>
              <a:rPr lang="uk-UA" altLang="uk-UA" sz="3600" dirty="0"/>
              <a:t>обслуговування, які залишаються незмінними (або майже незмінними) при зміні обсягу діяльності.</a:t>
            </a:r>
            <a:br>
              <a:rPr lang="uk-UA" altLang="uk-UA" sz="3600" dirty="0"/>
            </a:br>
            <a:endParaRPr lang="uk-UA" altLang="uk-UA" sz="3600" dirty="0"/>
          </a:p>
        </p:txBody>
      </p:sp>
    </p:spTree>
    <p:extLst>
      <p:ext uri="{BB962C8B-B14F-4D97-AF65-F5344CB8AC3E}">
        <p14:creationId xmlns:p14="http://schemas.microsoft.com/office/powerpoint/2010/main" val="389060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445" y="188913"/>
            <a:ext cx="8317523" cy="11563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800" b="1" i="1" dirty="0"/>
              <a:t>3. Класифікація витрат для здійснення процесу контролю та </a:t>
            </a:r>
            <a:r>
              <a:rPr lang="uk-UA" sz="2800" b="1" i="1" dirty="0" smtClean="0"/>
              <a:t>регулювання</a:t>
            </a:r>
            <a:endParaRPr lang="uk-UA" sz="4000" b="1" i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7596187" y="6126163"/>
            <a:ext cx="61913" cy="69850"/>
          </a:xfrm>
        </p:spPr>
        <p:txBody>
          <a:bodyPr>
            <a:normAutofit fontScale="25000" lnSpcReduction="20000"/>
          </a:bodyPr>
          <a:lstStyle/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Georgia"/>
              <a:buChar char="•"/>
              <a:defRPr/>
            </a:pPr>
            <a:endParaRPr lang="uk-UA" sz="800"/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83577" y="1557340"/>
            <a:ext cx="8238392" cy="4319587"/>
            <a:chOff x="1701" y="8653"/>
            <a:chExt cx="8460" cy="4501"/>
          </a:xfrm>
        </p:grpSpPr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1701" y="8833"/>
              <a:ext cx="36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uk-UA" sz="2400"/>
                <a:t>1. За можливістю </a:t>
              </a:r>
            </a:p>
            <a:p>
              <a:pPr algn="ctr" eaLnBrk="1" hangingPunct="1"/>
              <a:r>
                <a:rPr lang="ru-RU" altLang="uk-UA" sz="2400"/>
                <a:t>контролю</a:t>
              </a:r>
              <a:endParaRPr lang="uk-UA" altLang="uk-UA" sz="2400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6561" y="8653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400"/>
                <a:t>Контрольовані</a:t>
              </a:r>
            </a:p>
            <a:p>
              <a:pPr eaLnBrk="1" hangingPunct="1"/>
              <a:endParaRPr lang="uk-UA" altLang="uk-UA" sz="2400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6561" y="9373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400"/>
                <a:t>Неконтрольовані </a:t>
              </a:r>
              <a:endParaRPr lang="uk-UA" altLang="uk-UA" sz="2400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6561" y="10094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400"/>
                <a:t>Ефективні </a:t>
              </a:r>
              <a:endParaRPr lang="uk-UA" altLang="uk-UA" sz="2400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6561" y="10814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400"/>
                <a:t>Неефективні</a:t>
              </a:r>
              <a:endParaRPr lang="uk-UA" altLang="uk-UA" sz="2400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6561" y="11534"/>
              <a:ext cx="36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400"/>
                <a:t>Планові  витрати</a:t>
              </a:r>
              <a:endParaRPr lang="uk-UA" altLang="uk-UA" sz="2400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6561" y="12614"/>
              <a:ext cx="36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uk-UA" sz="2000"/>
                <a:t>Позапланові витрати</a:t>
              </a:r>
              <a:endParaRPr lang="uk-UA" altLang="uk-UA" sz="2000"/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1736" y="10274"/>
              <a:ext cx="3565" cy="1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uk-UA" sz="2400" dirty="0"/>
                <a:t>2</a:t>
              </a:r>
              <a:r>
                <a:rPr lang="uk-UA" altLang="uk-UA" sz="2400" dirty="0"/>
                <a:t>. За впливом на </a:t>
              </a:r>
            </a:p>
            <a:p>
              <a:pPr algn="ctr" eaLnBrk="1" hangingPunct="1"/>
              <a:r>
                <a:rPr lang="uk-UA" altLang="uk-UA" sz="2400" dirty="0"/>
                <a:t>результати діяльності</a:t>
              </a: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701" y="11894"/>
              <a:ext cx="36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uk-UA" sz="2400"/>
                <a:t>3. За принципами</a:t>
              </a:r>
            </a:p>
            <a:p>
              <a:pPr algn="ctr" eaLnBrk="1" hangingPunct="1"/>
              <a:r>
                <a:rPr lang="ru-RU" altLang="uk-UA" sz="2400"/>
                <a:t>організації</a:t>
              </a:r>
              <a:endParaRPr lang="uk-UA" altLang="uk-UA" sz="2400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 flipV="1">
              <a:off x="5301" y="9013"/>
              <a:ext cx="12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5301" y="9373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5301" y="1081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 flipV="1">
              <a:off x="5301" y="1027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V="1">
              <a:off x="5301" y="1189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5301" y="1243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632591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836" y="248263"/>
            <a:ext cx="8683318" cy="105299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Собівартість </a:t>
            </a:r>
            <a:r>
              <a:rPr lang="uk-UA" sz="2800" b="1" i="1" dirty="0">
                <a:latin typeface="Arial" pitchFamily="34" charset="0"/>
                <a:cs typeface="Arial" pitchFamily="34" charset="0"/>
              </a:rPr>
              <a:t>продукції та її види. </a:t>
            </a:r>
            <a:br>
              <a:rPr lang="uk-UA" sz="2800" b="1" i="1" dirty="0">
                <a:latin typeface="Arial" pitchFamily="34" charset="0"/>
                <a:cs typeface="Arial" pitchFamily="34" charset="0"/>
              </a:rPr>
            </a:br>
            <a:r>
              <a:rPr lang="uk-UA" sz="2800" b="1" i="1" dirty="0">
                <a:latin typeface="Arial" pitchFamily="34" charset="0"/>
                <a:cs typeface="Arial" pitchFamily="34" charset="0"/>
              </a:rPr>
              <a:t>Особливості формування собівартості продукції </a:t>
            </a: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uk-UA" sz="2800" b="1" i="1" dirty="0">
                <a:latin typeface="Arial" pitchFamily="34" charset="0"/>
                <a:cs typeface="Arial" pitchFamily="34" charset="0"/>
              </a:rPr>
              <a:t>промисловому підприємстві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33046" y="1723292"/>
            <a:ext cx="8009792" cy="44028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b="1" i="1" dirty="0" smtClean="0"/>
              <a:t>Собівартість промислової продукції </a:t>
            </a:r>
            <a:r>
              <a:rPr lang="uk-UA" altLang="uk-UA" dirty="0" smtClean="0"/>
              <a:t>це виражені у грошовій формі поточні витрати підприємства на іі виробництво та реалізацію.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Витрати на виробництво формують виробничу собівартість, а витрати на виробництво та збут – повну собівартість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39495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200" b="1"/>
              <a:t>Виробнича собівартість </a:t>
            </a:r>
            <a:endParaRPr lang="ru-RU" altLang="uk-UA" sz="320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– </a:t>
            </a:r>
            <a:r>
              <a:rPr lang="uk-UA" altLang="uk-UA" smtClean="0"/>
              <a:t>це грошове відображення поточних витрат підприємства безпосередньо на виробництво продукції (робіт, послуг) у межах встановлених нормативів.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mtClean="0"/>
              <a:t>Складається з прямих витрат на оплату праці, прямих матеріальних витрат, та розподілених загальновиробничих витрат.</a:t>
            </a:r>
          </a:p>
          <a:p>
            <a:pPr eaLnBrk="1" hangingPunct="1"/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94777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808" y="115888"/>
            <a:ext cx="8660423" cy="55324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 підприємства. Навчально-методичні матеріали в системі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altLang="uk-UA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http://dl.dut.edu.ua/course/view.php?id=1969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Кузьмин, В. М. Економіка підприємства та управлінська економіка : практикум / В. М. Кузьмин. - Івано-Франківськ : ІФНТУНГ, 2019. - 51 с.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Мельник В. О., Гусєва О. Ю. Економіка підприємства : підручник (під грифом МОН) . – Суми : Університетська книга. –  2013. – 864 с.</a:t>
            </a:r>
          </a:p>
          <a:p>
            <a:pPr algn="just">
              <a:lnSpc>
                <a:spcPct val="114000"/>
              </a:lnSpc>
            </a:pP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Драбовський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А.Г. Економіка підприємства: навчальний посібник/ М.І. Петренко, А.Г.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Драбовський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В.М. Петренко. – Вінниця: «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Меркьюрі-Поділля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– 2018 . – Т. 1. – С. 432 .</a:t>
            </a:r>
          </a:p>
        </p:txBody>
      </p:sp>
    </p:spTree>
    <p:extLst>
      <p:ext uri="{BB962C8B-B14F-4D97-AF65-F5344CB8AC3E}">
        <p14:creationId xmlns:p14="http://schemas.microsoft.com/office/powerpoint/2010/main" val="495906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589085" y="413238"/>
            <a:ext cx="8255977" cy="5917223"/>
          </a:xfrm>
        </p:spPr>
        <p:txBody>
          <a:bodyPr/>
          <a:lstStyle/>
          <a:p>
            <a:pPr eaLnBrk="1" hangingPunct="1"/>
            <a:r>
              <a:rPr lang="uk-UA" altLang="uk-UA" sz="3200" b="1" i="1" dirty="0"/>
              <a:t>Індивідуальна</a:t>
            </a:r>
            <a:r>
              <a:rPr lang="uk-UA" altLang="uk-UA" sz="3200" dirty="0"/>
              <a:t> собівартість характеризує витрати конкретного підприємства на випуск продукції. </a:t>
            </a:r>
            <a:br>
              <a:rPr lang="uk-UA" altLang="uk-UA" sz="3200" dirty="0"/>
            </a:br>
            <a:r>
              <a:rPr lang="uk-UA" altLang="uk-UA" sz="3200" b="1" i="1" dirty="0"/>
              <a:t>Фірмова</a:t>
            </a:r>
            <a:r>
              <a:rPr lang="uk-UA" altLang="uk-UA" sz="3200" dirty="0"/>
              <a:t> – включає витрати на виробництво продукції за групою підприємств, що входять до об'єднання, фірми, корпорації. </a:t>
            </a:r>
            <a:br>
              <a:rPr lang="uk-UA" altLang="uk-UA" sz="3200" dirty="0"/>
            </a:br>
            <a:r>
              <a:rPr lang="uk-UA" altLang="uk-UA" sz="3200" b="1" i="1" dirty="0"/>
              <a:t>Середньогалузева</a:t>
            </a:r>
            <a:r>
              <a:rPr lang="uk-UA" altLang="uk-UA" sz="3200" dirty="0"/>
              <a:t> характеризує середні по галузі витрати на виробництво одиниці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664485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5992" y="142877"/>
            <a:ext cx="8343900" cy="1571625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200" b="1" i="1" dirty="0">
                <a:latin typeface="Arial Narrow" panose="020B0606020202030204" pitchFamily="34" charset="0"/>
              </a:rPr>
              <a:t>Роль поточних витрат та собівартості продукції при здійснення фінансово-економічних розрахунків:</a:t>
            </a:r>
            <a:endParaRPr lang="ru-RU" altLang="uk-UA" sz="3200" b="1" i="1" dirty="0">
              <a:latin typeface="Arial Narrow" panose="020B0606020202030204" pitchFamily="34" charset="0"/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597877" y="1857375"/>
            <a:ext cx="8124091" cy="42687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uk-UA" altLang="uk-UA" dirty="0" smtClean="0"/>
              <a:t>Витрати утворюють нижню межу встановленої ціни на виготовлену продукцію (надані послуги);</a:t>
            </a:r>
          </a:p>
          <a:p>
            <a:pPr marL="514350" indent="-514350">
              <a:buFontTx/>
              <a:buAutoNum type="arabicPeriod"/>
            </a:pPr>
            <a:r>
              <a:rPr lang="uk-UA" altLang="uk-UA" dirty="0" smtClean="0"/>
              <a:t>Облік складових витрат дозволяє визначити найбільш значимі ресурсні  елементи, здійснювати постійних контроль за їх формуванням;</a:t>
            </a:r>
          </a:p>
        </p:txBody>
      </p:sp>
    </p:spTree>
    <p:extLst>
      <p:ext uri="{BB962C8B-B14F-4D97-AF65-F5344CB8AC3E}">
        <p14:creationId xmlns:p14="http://schemas.microsoft.com/office/powerpoint/2010/main" val="1531876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3"/>
          <p:cNvSpPr>
            <a:spLocks noChangeArrowheads="1"/>
          </p:cNvSpPr>
          <p:nvPr/>
        </p:nvSpPr>
        <p:spPr bwMode="auto">
          <a:xfrm>
            <a:off x="351692" y="202223"/>
            <a:ext cx="856370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800" dirty="0"/>
              <a:t>3. Аналіз витрат дозволяє виробнику порівняти  власні витрати з середньогалузевими, витратами конкурентів;</a:t>
            </a:r>
          </a:p>
          <a:p>
            <a:pPr eaLnBrk="1" hangingPunct="1"/>
            <a:r>
              <a:rPr lang="uk-UA" altLang="uk-UA" sz="2800" dirty="0"/>
              <a:t>4. Величина витрат визначає рівень рентабельності виготовлення продукції, надання послуг;</a:t>
            </a:r>
          </a:p>
          <a:p>
            <a:pPr eaLnBrk="1" hangingPunct="1"/>
            <a:r>
              <a:rPr lang="uk-UA" altLang="uk-UA" sz="2800" dirty="0"/>
              <a:t>5. Групування витрат за калькуляційними статтями , обчислення собівартості є якісною характеристикою та узагальнюючим показником ефективності досліджуваного виробництва.</a:t>
            </a:r>
          </a:p>
          <a:p>
            <a:pPr eaLnBrk="1" hangingPunct="1"/>
            <a:endParaRPr lang="ru-RU" altLang="uk-UA" sz="2800" dirty="0"/>
          </a:p>
        </p:txBody>
      </p:sp>
    </p:spTree>
    <p:extLst>
      <p:ext uri="{BB962C8B-B14F-4D97-AF65-F5344CB8AC3E}">
        <p14:creationId xmlns:p14="http://schemas.microsoft.com/office/powerpoint/2010/main" val="853650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654" y="274638"/>
            <a:ext cx="8405446" cy="5746750"/>
          </a:xfrm>
        </p:spPr>
        <p:txBody>
          <a:bodyPr>
            <a:normAutofit/>
          </a:bodyPr>
          <a:lstStyle/>
          <a:p>
            <a:pPr indent="432000" algn="just" eaLnBrk="1" hangingPunct="1"/>
            <a:r>
              <a:rPr lang="uk-UA" altLang="uk-UA" sz="2800" b="1" i="1" dirty="0"/>
              <a:t>Планова собівартість </a:t>
            </a:r>
            <a:r>
              <a:rPr lang="uk-UA" altLang="uk-UA" sz="2800" dirty="0"/>
              <a:t>відображає максимально допустимий розмір витрат та включає витрати, які при наявному рівні техніки, технології та організації виробництва є необхідними та найбільш оптимальними</a:t>
            </a:r>
            <a:r>
              <a:rPr lang="uk-UA" altLang="uk-UA" sz="2800" dirty="0" smtClean="0"/>
              <a:t>.</a:t>
            </a:r>
            <a:r>
              <a:rPr lang="en-US" altLang="uk-UA" sz="2800" dirty="0" smtClean="0"/>
              <a:t/>
            </a:r>
            <a:br>
              <a:rPr lang="en-US" altLang="uk-UA" sz="2800" dirty="0" smtClean="0"/>
            </a:br>
            <a:r>
              <a:rPr lang="uk-UA" altLang="uk-UA" sz="2800" dirty="0" smtClean="0"/>
              <a:t> </a:t>
            </a:r>
            <a:r>
              <a:rPr lang="uk-UA" altLang="uk-UA" sz="2800" b="1" i="1" dirty="0"/>
              <a:t/>
            </a:r>
            <a:br>
              <a:rPr lang="uk-UA" altLang="uk-UA" sz="2800" b="1" i="1" dirty="0"/>
            </a:br>
            <a:r>
              <a:rPr lang="uk-UA" altLang="uk-UA" sz="2800" b="1" i="1" dirty="0"/>
              <a:t>Розрахункова собівартість</a:t>
            </a:r>
            <a:r>
              <a:rPr lang="uk-UA" altLang="uk-UA" sz="2800" dirty="0"/>
              <a:t> використовується при обґрунтуванні інвестиційних проектів впровадження нових технологій чи виробництв.</a:t>
            </a:r>
            <a:r>
              <a:rPr lang="uk-UA" altLang="uk-UA" sz="2800" b="1" i="1" dirty="0"/>
              <a:t/>
            </a:r>
            <a:br>
              <a:rPr lang="uk-UA" altLang="uk-UA" sz="2800" b="1" i="1" dirty="0"/>
            </a:br>
            <a:r>
              <a:rPr lang="en-US" altLang="uk-UA" sz="2800" b="1" i="1" dirty="0" smtClean="0"/>
              <a:t/>
            </a:r>
            <a:br>
              <a:rPr lang="en-US" altLang="uk-UA" sz="2800" b="1" i="1" dirty="0" smtClean="0"/>
            </a:br>
            <a:r>
              <a:rPr lang="uk-UA" altLang="uk-UA" sz="2800" b="1" i="1" dirty="0" smtClean="0"/>
              <a:t>Звітна </a:t>
            </a:r>
            <a:r>
              <a:rPr lang="uk-UA" altLang="uk-UA" sz="2800" b="1" i="1" dirty="0"/>
              <a:t>чи фактична собівартість</a:t>
            </a:r>
            <a:r>
              <a:rPr lang="uk-UA" altLang="uk-UA" sz="2800" dirty="0"/>
              <a:t> відображає фактичні витрати ресурсів на виробництво та реалізацію продукції.</a:t>
            </a:r>
            <a:r>
              <a:rPr lang="uk-UA" altLang="uk-UA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2150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3600"/>
              <a:t>Мета планування собівартості продукції:</a:t>
            </a:r>
            <a:endParaRPr lang="ru-RU" sz="3600"/>
          </a:p>
        </p:txBody>
      </p:sp>
      <p:sp>
        <p:nvSpPr>
          <p:cNvPr id="34819" name="Содержимое 7"/>
          <p:cNvSpPr>
            <a:spLocks noGrp="1"/>
          </p:cNvSpPr>
          <p:nvPr>
            <p:ph idx="1"/>
          </p:nvPr>
        </p:nvSpPr>
        <p:spPr>
          <a:xfrm>
            <a:off x="334107" y="1661746"/>
            <a:ext cx="8554915" cy="4515217"/>
          </a:xfrm>
        </p:spPr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Економічно обґрунтоване визначення величини поточних витрат, необхідних у плановому періоді для виробництва та збуту кожного виду продукції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uk-UA" dirty="0" smtClean="0"/>
              <a:t>Планова собівартість окремих виробів, товарної,валової, реалізованої продукції використовується для визначення потреби у фінансових ресурсах, планування прибутку, визначення економічної ефективності інвестиційних проектів, діяльності підприємства.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37468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804496" y="356333"/>
            <a:ext cx="7886700" cy="1325563"/>
          </a:xfrm>
        </p:spPr>
        <p:txBody>
          <a:bodyPr/>
          <a:lstStyle/>
          <a:p>
            <a:pPr eaLnBrk="1" hangingPunct="1"/>
            <a:r>
              <a:rPr lang="uk-UA" altLang="uk-UA" sz="3200" dirty="0"/>
              <a:t>Мета обліку собівартості продукції:</a:t>
            </a:r>
            <a:endParaRPr lang="ru-RU" altLang="uk-UA" sz="3200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804496" y="1816832"/>
            <a:ext cx="7886700" cy="4351338"/>
          </a:xfrm>
        </p:spPr>
        <p:txBody>
          <a:bodyPr/>
          <a:lstStyle/>
          <a:p>
            <a:pPr eaLnBrk="1" hangingPunct="1"/>
            <a:r>
              <a:rPr lang="uk-UA" altLang="uk-UA" dirty="0" smtClean="0"/>
              <a:t>Своєчасне, повне та достовірне визначення фактичних витрат на усі види діяльності підприємства, на окремі вироби, а також контроль за використанням матеріальних, трудових та грошових ресурсів підприємства.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3505981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1354"/>
            <a:ext cx="8361485" cy="624327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uk-UA" altLang="uk-UA" sz="2800" b="1" i="1" dirty="0"/>
              <a:t>Непрямі витрати</a:t>
            </a:r>
            <a:r>
              <a:rPr lang="uk-UA" altLang="uk-UA" sz="2800" dirty="0"/>
              <a:t> включаються до складу собівартості окремих видів продукції за допомогою зазначених нижче методів</a:t>
            </a:r>
            <a:r>
              <a:rPr lang="uk-UA" altLang="uk-UA" sz="2800" i="1" dirty="0"/>
              <a:t>.</a:t>
            </a:r>
            <a:br>
              <a:rPr lang="uk-UA" altLang="uk-UA" sz="2800" i="1" dirty="0"/>
            </a:br>
            <a:r>
              <a:rPr lang="en-US" altLang="uk-UA" sz="2800" i="1" dirty="0" smtClean="0"/>
              <a:t/>
            </a:r>
            <a:br>
              <a:rPr lang="en-US" altLang="uk-UA" sz="2800" i="1" dirty="0" smtClean="0"/>
            </a:br>
            <a:r>
              <a:rPr lang="uk-UA" altLang="uk-UA" sz="2800" i="1" dirty="0" smtClean="0"/>
              <a:t>1.</a:t>
            </a:r>
            <a:r>
              <a:rPr lang="uk-UA" altLang="uk-UA" sz="2800" b="1" i="1" dirty="0" smtClean="0"/>
              <a:t>Метод </a:t>
            </a:r>
            <a:r>
              <a:rPr lang="uk-UA" altLang="uk-UA" sz="2800" b="1" i="1" dirty="0"/>
              <a:t>розрахунку кошторисних ставок</a:t>
            </a:r>
            <a:r>
              <a:rPr lang="uk-UA" altLang="uk-UA" sz="2800" dirty="0"/>
              <a:t> – цей метод використовується для розподілу витрат на експлуатацію устаткування відповідно до рівня завантаженості обладнання.</a:t>
            </a:r>
            <a:r>
              <a:rPr lang="uk-UA" altLang="uk-UA" sz="2800" i="1" dirty="0"/>
              <a:t/>
            </a:r>
            <a:br>
              <a:rPr lang="uk-UA" altLang="uk-UA" sz="2800" i="1" dirty="0"/>
            </a:br>
            <a:r>
              <a:rPr lang="en-US" altLang="uk-UA" sz="2800" i="1" dirty="0" smtClean="0"/>
              <a:t/>
            </a:r>
            <a:br>
              <a:rPr lang="en-US" altLang="uk-UA" sz="2800" i="1" dirty="0" smtClean="0"/>
            </a:br>
            <a:r>
              <a:rPr lang="uk-UA" altLang="uk-UA" sz="2800" i="1" dirty="0" smtClean="0"/>
              <a:t>2</a:t>
            </a:r>
            <a:r>
              <a:rPr lang="uk-UA" altLang="uk-UA" sz="2800" i="1" dirty="0"/>
              <a:t>. </a:t>
            </a:r>
            <a:r>
              <a:rPr lang="uk-UA" altLang="uk-UA" sz="2800" b="1" i="1" dirty="0"/>
              <a:t>Метод пропорційного</a:t>
            </a:r>
            <a:r>
              <a:rPr lang="uk-UA" altLang="uk-UA" sz="2800" i="1" dirty="0"/>
              <a:t> </a:t>
            </a:r>
            <a:r>
              <a:rPr lang="uk-UA" altLang="uk-UA" sz="2800" b="1" i="1" dirty="0"/>
              <a:t>віднесення</a:t>
            </a:r>
            <a:r>
              <a:rPr lang="uk-UA" altLang="uk-UA" sz="2800" dirty="0"/>
              <a:t> непрямих витрат до суми витрат на основну заробітну плату робітників, зайнятих у виробництві продукції та витрат на утримання та експлуатацію устаткування – умовно-змінних витрат.</a:t>
            </a:r>
          </a:p>
        </p:txBody>
      </p:sp>
    </p:spTree>
    <p:extLst>
      <p:ext uri="{BB962C8B-B14F-4D97-AF65-F5344CB8AC3E}">
        <p14:creationId xmlns:p14="http://schemas.microsoft.com/office/powerpoint/2010/main" val="18975445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492369" y="274638"/>
            <a:ext cx="8291146" cy="5746750"/>
          </a:xfrm>
        </p:spPr>
        <p:txBody>
          <a:bodyPr/>
          <a:lstStyle/>
          <a:p>
            <a:pPr eaLnBrk="1" hangingPunct="1"/>
            <a:r>
              <a:rPr lang="uk-UA" altLang="uk-UA" sz="2800" b="1" i="1" dirty="0"/>
              <a:t>3. Метод пропорційного віднесення</a:t>
            </a:r>
            <a:r>
              <a:rPr lang="uk-UA" altLang="uk-UA" sz="2800" b="1" dirty="0"/>
              <a:t> непрямих  витрат до суми </a:t>
            </a:r>
            <a:r>
              <a:rPr lang="uk-UA" altLang="uk-UA" sz="2800" b="1" i="1" dirty="0"/>
              <a:t>основної</a:t>
            </a:r>
            <a:r>
              <a:rPr lang="uk-UA" altLang="uk-UA" sz="2800" i="1" dirty="0"/>
              <a:t> заробітної плати робітників</a:t>
            </a:r>
            <a:r>
              <a:rPr lang="uk-UA" altLang="uk-UA" sz="2800" dirty="0"/>
              <a:t>, зайнятих у виробництві продукції.</a:t>
            </a:r>
            <a:br>
              <a:rPr lang="uk-UA" altLang="uk-UA" sz="2800" dirty="0"/>
            </a:br>
            <a:r>
              <a:rPr lang="en-US" altLang="uk-UA" sz="2800" dirty="0" smtClean="0"/>
              <a:t/>
            </a:r>
            <a:br>
              <a:rPr lang="en-US" altLang="uk-UA" sz="2800" dirty="0" smtClean="0"/>
            </a:br>
            <a:r>
              <a:rPr lang="uk-UA" altLang="uk-UA" sz="2800" b="1" dirty="0" smtClean="0"/>
              <a:t>4</a:t>
            </a:r>
            <a:r>
              <a:rPr lang="uk-UA" altLang="uk-UA" sz="2800" b="1" dirty="0"/>
              <a:t>. </a:t>
            </a:r>
            <a:r>
              <a:rPr lang="uk-UA" altLang="uk-UA" sz="2800" b="1" i="1" dirty="0"/>
              <a:t>Метод пропорційного віднесення непрямих витрат до обсягів діяльності</a:t>
            </a:r>
            <a:r>
              <a:rPr lang="uk-UA" altLang="uk-UA" sz="2800" i="1" dirty="0"/>
              <a:t> по ланках виробництва.</a:t>
            </a:r>
            <a:r>
              <a:rPr lang="uk-UA" altLang="uk-UA" sz="2800" dirty="0"/>
              <a:t/>
            </a:r>
            <a:br>
              <a:rPr lang="uk-UA" altLang="uk-UA" sz="2800" dirty="0"/>
            </a:br>
            <a:endParaRPr lang="uk-UA" alt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955183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4"/>
          <p:cNvSpPr>
            <a:spLocks noGrp="1"/>
          </p:cNvSpPr>
          <p:nvPr>
            <p:ph type="title"/>
          </p:nvPr>
        </p:nvSpPr>
        <p:spPr>
          <a:xfrm>
            <a:off x="501162" y="274640"/>
            <a:ext cx="8247184" cy="13684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3200" dirty="0"/>
              <a:t>Особливості врахування змінних та постійних витрат у процесі калькулювання.</a:t>
            </a:r>
            <a:endParaRPr lang="ru-RU" sz="3200" dirty="0"/>
          </a:p>
        </p:txBody>
      </p:sp>
      <p:sp>
        <p:nvSpPr>
          <p:cNvPr id="45059" name="Содержимое 5"/>
          <p:cNvSpPr>
            <a:spLocks noGrp="1"/>
          </p:cNvSpPr>
          <p:nvPr>
            <p:ph idx="1"/>
          </p:nvPr>
        </p:nvSpPr>
        <p:spPr>
          <a:xfrm>
            <a:off x="307731" y="1793631"/>
            <a:ext cx="8458199" cy="4332533"/>
          </a:xfrm>
        </p:spPr>
        <p:txBody>
          <a:bodyPr/>
          <a:lstStyle/>
          <a:p>
            <a:pPr eaLnBrk="1" hangingPunct="1"/>
            <a:r>
              <a:rPr lang="uk-UA" altLang="uk-UA" dirty="0" smtClean="0"/>
              <a:t>Ключове питання оцінки собівартості виробленої продукції є вибір періоду для віднесення постійних витрат – </a:t>
            </a:r>
          </a:p>
          <a:p>
            <a:pPr eaLnBrk="1" hangingPunct="1"/>
            <a:r>
              <a:rPr lang="uk-UA" altLang="uk-UA" dirty="0" smtClean="0"/>
              <a:t> період їх фактичної появи (за методом поглинання витрат) чи </a:t>
            </a:r>
          </a:p>
          <a:p>
            <a:pPr eaLnBrk="1" hangingPunct="1"/>
            <a:r>
              <a:rPr lang="uk-UA" altLang="uk-UA" dirty="0" smtClean="0"/>
              <a:t> період реалізації продукції( за методом </a:t>
            </a:r>
            <a:r>
              <a:rPr lang="ru-RU" altLang="uk-UA" dirty="0" err="1" smtClean="0"/>
              <a:t>прямих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витрат</a:t>
            </a:r>
            <a:r>
              <a:rPr lang="uk-UA" altLang="uk-UA" dirty="0" smtClean="0"/>
              <a:t>).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402946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3"/>
          <p:cNvSpPr>
            <a:spLocks noGrp="1"/>
          </p:cNvSpPr>
          <p:nvPr>
            <p:ph type="title"/>
          </p:nvPr>
        </p:nvSpPr>
        <p:spPr>
          <a:xfrm>
            <a:off x="1518048" y="274638"/>
            <a:ext cx="6140053" cy="868362"/>
          </a:xfrm>
        </p:spPr>
        <p:txBody>
          <a:bodyPr/>
          <a:lstStyle/>
          <a:p>
            <a:pPr eaLnBrk="1" hangingPunct="1"/>
            <a:r>
              <a:rPr lang="uk-UA" altLang="uk-UA" smtClean="0"/>
              <a:t>Метод прямих витрат -</a:t>
            </a:r>
            <a:endParaRPr lang="ru-RU" altLang="uk-UA" smtClean="0"/>
          </a:p>
        </p:txBody>
      </p:sp>
      <p:sp>
        <p:nvSpPr>
          <p:cNvPr id="46083" name="Содержимое 4"/>
          <p:cNvSpPr>
            <a:spLocks noGrp="1"/>
          </p:cNvSpPr>
          <p:nvPr>
            <p:ph idx="1"/>
          </p:nvPr>
        </p:nvSpPr>
        <p:spPr>
          <a:xfrm>
            <a:off x="351692" y="1214438"/>
            <a:ext cx="8519745" cy="5429250"/>
          </a:xfrm>
        </p:spPr>
        <p:txBody>
          <a:bodyPr/>
          <a:lstStyle/>
          <a:p>
            <a:pPr eaLnBrk="1" hangingPunct="1"/>
            <a:r>
              <a:rPr lang="uk-UA" altLang="uk-UA" dirty="0" smtClean="0"/>
              <a:t>Метод  – передбачає віднесення змінних витрат на вироблену продукцію, а постійних витрат – на реалізовану. В результаті формується так званий </a:t>
            </a:r>
            <a:r>
              <a:rPr lang="uk-UA" altLang="uk-UA" dirty="0" err="1" smtClean="0"/>
              <a:t>маржинальний</a:t>
            </a:r>
            <a:r>
              <a:rPr lang="uk-UA" altLang="uk-UA" dirty="0" smtClean="0"/>
              <a:t> прибуток.</a:t>
            </a:r>
          </a:p>
          <a:p>
            <a:pPr eaLnBrk="1" hangingPunct="1">
              <a:buFontTx/>
              <a:buNone/>
            </a:pPr>
            <a:endParaRPr lang="uk-UA" altLang="uk-UA" dirty="0" smtClean="0"/>
          </a:p>
          <a:p>
            <a:pPr eaLnBrk="1" hangingPunct="1"/>
            <a:r>
              <a:rPr lang="uk-UA" altLang="uk-UA" dirty="0" smtClean="0"/>
              <a:t>Під </a:t>
            </a:r>
            <a:r>
              <a:rPr lang="uk-UA" altLang="uk-UA" i="1" dirty="0" err="1" smtClean="0"/>
              <a:t>маржинальним</a:t>
            </a:r>
            <a:r>
              <a:rPr lang="uk-UA" altLang="uk-UA" i="1" dirty="0" smtClean="0"/>
              <a:t> прибутком (</a:t>
            </a:r>
            <a:r>
              <a:rPr lang="uk-UA" altLang="uk-UA" dirty="0" smtClean="0"/>
              <a:t>("сумою покриття", "прибутком брутто" )розуміють різницю між відпускною ціною реалізованої продукції(без податків) та змінними витратами на виробництво та реалізацію продукції. </a:t>
            </a:r>
          </a:p>
          <a:p>
            <a:pPr eaLnBrk="1" hangingPunct="1">
              <a:buFontTx/>
              <a:buNone/>
            </a:pP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5971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711" y="1055079"/>
            <a:ext cx="8554915" cy="2637691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b="1" i="1" dirty="0"/>
              <a:t>Витрати</a:t>
            </a:r>
            <a:r>
              <a:rPr lang="uk-UA" altLang="uk-UA" sz="2800" b="1" dirty="0"/>
              <a:t> – це грошове відображення затрат виробничих факторів, необхідних для здійснення підприємством своєї господарської діяльності, направленої на отримання прибутку та максимізацію добробуту власника</a:t>
            </a:r>
            <a:r>
              <a:rPr lang="uk-UA" altLang="uk-UA" sz="2800" b="1" dirty="0" smtClean="0"/>
              <a:t>.</a:t>
            </a:r>
            <a:endParaRPr lang="ru-RU" altLang="uk-UA" sz="28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69276" y="3688862"/>
            <a:ext cx="8352693" cy="2808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altLang="uk-UA" sz="3200" dirty="0"/>
              <a:t>До витрат  не відносять: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dirty="0"/>
              <a:t>попередню (авансову) оплату запасів, робіт, послуг;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dirty="0"/>
              <a:t>погашення одержаних позик (не плутати з виплатою процентів);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dirty="0"/>
              <a:t>витрати, що відображають зменшення власного капіталу</a:t>
            </a:r>
            <a:r>
              <a:rPr lang="ru-RU" altLang="uk-UA" sz="3200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3769" y="136681"/>
            <a:ext cx="8686800" cy="7817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24078" indent="-514350" algn="ctr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800" b="1" i="1" dirty="0">
                <a:latin typeface="Arial" pitchFamily="34" charset="0"/>
                <a:cs typeface="Arial" pitchFamily="34" charset="0"/>
              </a:rPr>
              <a:t>Загальна характеристика витрат та поточних витрат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11635571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8" y="225062"/>
            <a:ext cx="8537330" cy="11525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uk-UA" sz="2800" b="1" i="1" dirty="0">
                <a:latin typeface="Arial" pitchFamily="34" charset="0"/>
                <a:cs typeface="Arial" pitchFamily="34" charset="0"/>
              </a:rPr>
              <a:t>. Методика планування поточних витрат</a:t>
            </a:r>
            <a:br>
              <a:rPr lang="uk-UA" sz="2800" b="1" i="1" dirty="0">
                <a:latin typeface="Arial" pitchFamily="34" charset="0"/>
                <a:cs typeface="Arial" pitchFamily="34" charset="0"/>
              </a:rPr>
            </a:br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підприємства</a:t>
            </a: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81354" y="1412875"/>
            <a:ext cx="8590084" cy="4713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uk-UA" altLang="uk-UA" b="1" i="1" dirty="0" smtClean="0"/>
              <a:t>Основні етапи планування поточних витрат підприємства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dirty="0" smtClean="0"/>
              <a:t>1.Організація обліку витрат та формування інформаційної бази їх аналізу, планування, прийняття управлінських рішень.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dirty="0" smtClean="0"/>
              <a:t>2. Аналіз витрат підприємства з метою визначення раціональності їх здійснення, кількісної оцінки факторів, що впливають на суму та рівень витрат по кожному структурному підрозділу, виду продукції, підприємству в цілому.</a:t>
            </a:r>
          </a:p>
        </p:txBody>
      </p:sp>
    </p:spTree>
    <p:extLst>
      <p:ext uri="{BB962C8B-B14F-4D97-AF65-F5344CB8AC3E}">
        <p14:creationId xmlns:p14="http://schemas.microsoft.com/office/powerpoint/2010/main" val="3489466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60485" y="211016"/>
            <a:ext cx="8493369" cy="616340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3. Обґрунтування норм використання ресурсів, трудовитрат, обслуговування, які  закладаються як основа для планування витрат за окремими калькуляційними статтями.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r>
              <a:rPr lang="uk-UA" dirty="0">
                <a:latin typeface="Arial" pitchFamily="34" charset="0"/>
                <a:cs typeface="Arial" pitchFamily="34" charset="0"/>
              </a:rPr>
              <a:t>4. Планування виробничої собівартості продукції підприємства, яке передбачає складання кошторису витрат на виробництво продукції.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uk-UA" altLang="uk-UA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uk-UA" altLang="uk-UA" dirty="0" smtClean="0">
                <a:latin typeface="Arial" pitchFamily="34" charset="0"/>
                <a:cs typeface="Arial" pitchFamily="34" charset="0"/>
              </a:rPr>
              <a:t>. Планування загального обсягу та структури поточних витрат підприємства, які включають витрати від усіх видів діяльності підприємства.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altLang="uk-UA" dirty="0" smtClean="0">
                <a:latin typeface="Arial" pitchFamily="34" charset="0"/>
                <a:cs typeface="Arial" pitchFamily="34" charset="0"/>
              </a:rPr>
              <a:t>6. Складання планової (нормативної) калькуляції по кожній калькуляційній одиниці.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altLang="uk-UA" dirty="0" smtClean="0">
                <a:latin typeface="Arial" pitchFamily="34" charset="0"/>
                <a:cs typeface="Arial" pitchFamily="34" charset="0"/>
              </a:rPr>
              <a:t>7. Облік, контроль та оперативне управління витратами підприємства.</a:t>
            </a:r>
            <a:endParaRPr lang="ru-RU" altLang="uk-UA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398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9135" y="228969"/>
            <a:ext cx="8507473" cy="1152525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b="1" i="1" dirty="0"/>
              <a:t>Аналіз поточних витрат здійснюється у наступній послідовності.</a:t>
            </a:r>
            <a:endParaRPr lang="ru-RU" altLang="uk-UA" sz="2800" b="1" i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28797" y="1339730"/>
            <a:ext cx="8489888" cy="5400675"/>
          </a:xfrm>
        </p:spPr>
        <p:txBody>
          <a:bodyPr>
            <a:normAutofit/>
          </a:bodyPr>
          <a:lstStyle/>
          <a:p>
            <a:pPr marL="609600" indent="-609600"/>
            <a:r>
              <a:rPr lang="uk-UA" altLang="uk-UA" dirty="0" smtClean="0"/>
              <a:t>Аналіз динаміки розмірів та рівня поточних витрат. Аналіз витрат здійснюється за їх функціональним призначенням .</a:t>
            </a:r>
          </a:p>
          <a:p>
            <a:pPr marL="609600" indent="-609600"/>
            <a:r>
              <a:rPr lang="uk-UA" altLang="uk-UA" dirty="0" smtClean="0"/>
              <a:t>Аналіз динаміки витрат за калькуляційними статтями та економічними елементами. </a:t>
            </a:r>
          </a:p>
          <a:p>
            <a:pPr marL="609600" indent="-609600"/>
            <a:r>
              <a:rPr lang="uk-UA" altLang="uk-UA" dirty="0" smtClean="0"/>
              <a:t>Аналіз динаміки витрат та собівартості продукції залежно від зміни у обсягах діяльності</a:t>
            </a:r>
          </a:p>
          <a:p>
            <a:pPr marL="609600" indent="-609600"/>
            <a:r>
              <a:rPr lang="uk-UA" altLang="uk-UA" dirty="0" smtClean="0"/>
              <a:t>Кількісна оцінка факторів, що впливають на формування поточних витрат підприємства</a:t>
            </a:r>
            <a:r>
              <a:rPr lang="ru-RU" altLang="uk-UA" dirty="0" smtClean="0"/>
              <a:t> </a:t>
            </a:r>
          </a:p>
          <a:p>
            <a:pPr marL="609600" indent="-609600"/>
            <a:r>
              <a:rPr lang="uk-UA" altLang="uk-UA" dirty="0" smtClean="0"/>
              <a:t>Оцінка ефективності управління процесом формування поточних витрат підприємства.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62251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312" y="314081"/>
            <a:ext cx="8399126" cy="1081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i="1" dirty="0" smtClean="0"/>
              <a:t>Функціонально-факторний аналіз</a:t>
            </a:r>
            <a:endParaRPr lang="ru-RU" sz="3600" i="1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52057" y="1480284"/>
            <a:ext cx="8431457" cy="486776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dirty="0" smtClean="0"/>
              <a:t>передбачає одночасне та взаємопов’язане дослідження результатів діяльності – доходів і прибутку та вартості їх отримання – витрат живої та уречевленої праці. Механізм управління результатами господарської діяльності у взаємозв’язку цих показників отримав назву "</a:t>
            </a:r>
            <a:r>
              <a:rPr lang="uk-UA" altLang="uk-UA" i="1" dirty="0" smtClean="0"/>
              <a:t>взаємозв’язок витрат, обсягів реалізації, прибутків" (</a:t>
            </a:r>
            <a:r>
              <a:rPr lang="en-US" altLang="uk-UA" i="1" dirty="0" smtClean="0"/>
              <a:t>Cost</a:t>
            </a:r>
            <a:r>
              <a:rPr lang="uk-UA" altLang="uk-UA" i="1" dirty="0" smtClean="0"/>
              <a:t>-</a:t>
            </a:r>
            <a:r>
              <a:rPr lang="en-US" altLang="uk-UA" i="1" dirty="0" smtClean="0"/>
              <a:t>Volume</a:t>
            </a:r>
            <a:r>
              <a:rPr lang="uk-UA" altLang="uk-UA" i="1" dirty="0" smtClean="0"/>
              <a:t>-</a:t>
            </a:r>
            <a:r>
              <a:rPr lang="en-US" altLang="uk-UA" i="1" dirty="0" smtClean="0"/>
              <a:t>Profit</a:t>
            </a:r>
            <a:r>
              <a:rPr lang="uk-UA" altLang="uk-UA" i="1" dirty="0" smtClean="0"/>
              <a:t> / </a:t>
            </a:r>
            <a:r>
              <a:rPr lang="en-US" altLang="uk-UA" i="1" dirty="0" smtClean="0"/>
              <a:t>CVP</a:t>
            </a:r>
            <a:r>
              <a:rPr lang="uk-UA" altLang="uk-UA" i="1" dirty="0" smtClean="0"/>
              <a:t>)</a:t>
            </a:r>
            <a:r>
              <a:rPr lang="uk-UA" altLang="uk-UA" dirty="0" smtClean="0"/>
              <a:t>. 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3415893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445" y="290391"/>
            <a:ext cx="8528539" cy="1079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2800" b="1" dirty="0"/>
              <a:t>Відносні показники, що характеризують  витрати підприємства</a:t>
            </a:r>
            <a:endParaRPr lang="ru-RU" altLang="uk-UA" sz="2800" b="1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448408" y="1433146"/>
            <a:ext cx="8299938" cy="5140692"/>
          </a:xfrm>
        </p:spPr>
        <p:txBody>
          <a:bodyPr/>
          <a:lstStyle/>
          <a:p>
            <a:pPr eaLnBrk="1" hangingPunct="1"/>
            <a:r>
              <a:rPr lang="uk-UA" altLang="uk-UA" dirty="0" smtClean="0"/>
              <a:t>Коефіцієнт  (або рівень) </a:t>
            </a:r>
            <a:r>
              <a:rPr lang="uk-UA" altLang="uk-UA" dirty="0" err="1" smtClean="0"/>
              <a:t>витратомісткості</a:t>
            </a:r>
            <a:r>
              <a:rPr lang="uk-UA" altLang="uk-UA" dirty="0" smtClean="0"/>
              <a:t> діяльності (</a:t>
            </a:r>
            <a:r>
              <a:rPr lang="uk-UA" altLang="uk-UA" dirty="0" err="1" smtClean="0"/>
              <a:t>КМд</a:t>
            </a:r>
            <a:r>
              <a:rPr lang="uk-UA" altLang="uk-UA" dirty="0" smtClean="0"/>
              <a:t>), </a:t>
            </a:r>
            <a:endParaRPr lang="ru-RU" altLang="uk-UA" dirty="0" smtClean="0"/>
          </a:p>
          <a:p>
            <a:pPr eaLnBrk="1" hangingPunct="1"/>
            <a:endParaRPr lang="ru-RU" altLang="uk-UA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143001" y="301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006330" y="2457450"/>
          <a:ext cx="275391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927100" imgH="469900" progId="Equation.3">
                  <p:embed/>
                </p:oleObj>
              </mc:Choice>
              <mc:Fallback>
                <p:oleObj name="Формула" r:id="rId3" imgW="927100" imgH="4699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330" y="2457450"/>
                        <a:ext cx="2753915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547814" y="4139734"/>
            <a:ext cx="62861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800" dirty="0"/>
              <a:t>Коефіцієнт  </a:t>
            </a:r>
            <a:r>
              <a:rPr lang="uk-UA" altLang="uk-UA" sz="2800" dirty="0" err="1"/>
              <a:t>витратовіддачі</a:t>
            </a:r>
            <a:r>
              <a:rPr lang="uk-UA" altLang="uk-UA" sz="2800" dirty="0"/>
              <a:t> (КВВ) -</a:t>
            </a:r>
            <a:r>
              <a:rPr lang="ru-RU" altLang="uk-UA" sz="2800" dirty="0"/>
              <a:t> 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143001" y="299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330180" y="4783138"/>
          <a:ext cx="2645569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5" imgW="901309" imgH="495085" progId="Equation.3">
                  <p:embed/>
                </p:oleObj>
              </mc:Choice>
              <mc:Fallback>
                <p:oleObj name="Формула" r:id="rId5" imgW="901309" imgH="495085" progId="Equation.3">
                  <p:embed/>
                  <p:pic>
                    <p:nvPicPr>
                      <p:cNvPr id="10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180" y="4783138"/>
                        <a:ext cx="2645569" cy="159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015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692152"/>
            <a:ext cx="6172200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2800" dirty="0"/>
              <a:t>Коефіцієнт  (або рівень) рентабельності витрат,  КРВ</a:t>
            </a:r>
            <a:r>
              <a:rPr lang="ru-RU" dirty="0" smtClean="0"/>
              <a:t>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601391" y="3141665"/>
            <a:ext cx="5732859" cy="3487737"/>
          </a:xfrm>
        </p:spPr>
        <p:txBody>
          <a:bodyPr/>
          <a:lstStyle/>
          <a:p>
            <a:pPr eaLnBrk="1" hangingPunct="1"/>
            <a:r>
              <a:rPr lang="uk-UA" altLang="uk-UA" smtClean="0"/>
              <a:t>ВЗ – загальна сума витрат;</a:t>
            </a:r>
          </a:p>
          <a:p>
            <a:pPr eaLnBrk="1" hangingPunct="1"/>
            <a:r>
              <a:rPr lang="uk-UA" altLang="uk-UA" smtClean="0"/>
              <a:t>ОР – обсяг реалізації;</a:t>
            </a:r>
          </a:p>
          <a:p>
            <a:pPr eaLnBrk="1" hangingPunct="1"/>
            <a:r>
              <a:rPr lang="uk-UA" altLang="uk-UA" smtClean="0"/>
              <a:t>ЧП – чистий прибуток підприємства</a:t>
            </a:r>
            <a:r>
              <a:rPr lang="ru-RU" altLang="uk-UA" smtClean="0"/>
              <a:t> 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143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789635" y="1628777"/>
          <a:ext cx="2551509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748975" imgH="393529" progId="Equation.3">
                  <p:embed/>
                </p:oleObj>
              </mc:Choice>
              <mc:Fallback>
                <p:oleObj name="Формула" r:id="rId3" imgW="748975" imgH="393529" progId="Equation.3">
                  <p:embed/>
                  <p:pic>
                    <p:nvPicPr>
                      <p:cNvPr id="2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5" y="1628777"/>
                        <a:ext cx="2551509" cy="152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636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77542" y="188913"/>
            <a:ext cx="6588919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ПИТАННЯ для самоконтролю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9616" y="1134209"/>
            <a:ext cx="8537330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витрат та поточних витрат підприємства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Класифікація поточних витрат підприємства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 продукції та її види. 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Механізм та особливості калькулювання продукції промислових підприємств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планування поточних витрат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поточних витрат та собівартості продукції при здійснення фінансово-економічних </a:t>
            </a: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</a:p>
          <a:p>
            <a:pPr marL="566928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Функціонально-факторний аналіз собівартості</a:t>
            </a:r>
          </a:p>
          <a:p>
            <a:pPr marL="566928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Сутність та принципи розрахунку індивідуальної    собівартості</a:t>
            </a:r>
          </a:p>
          <a:p>
            <a:pPr marL="566928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Сутність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принципи розрахунку </a:t>
            </a: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галузевої собівартості</a:t>
            </a:r>
          </a:p>
          <a:p>
            <a:pPr marL="566928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постійних та змінних витрат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>
              <a:lnSpc>
                <a:spcPct val="80000"/>
              </a:lnSpc>
              <a:buClr>
                <a:schemeClr val="accent3"/>
              </a:buClr>
              <a:defRPr/>
            </a:pPr>
            <a:endParaRPr lang="uk-UA" altLang="uk-UA" sz="1600" b="1" i="1" dirty="0" smtClean="0">
              <a:latin typeface="Arial Narrow" panose="020B0606020202030204" pitchFamily="34" charset="0"/>
            </a:endParaRPr>
          </a:p>
          <a:p>
            <a:pPr marL="452628" indent="-342900">
              <a:lnSpc>
                <a:spcPct val="80000"/>
              </a:lnSpc>
              <a:buClr>
                <a:schemeClr val="accent3"/>
              </a:buClr>
              <a:buAutoNum type="arabicPeriod" startAt="8"/>
              <a:defRPr/>
            </a:pPr>
            <a:endParaRPr lang="uk-UA" altLang="uk-UA" sz="1600" b="1" i="1" dirty="0" smtClean="0">
              <a:latin typeface="Arial Narrow" panose="020B0606020202030204" pitchFamily="34" charset="0"/>
            </a:endParaRPr>
          </a:p>
          <a:p>
            <a:pPr marL="452628" indent="-342900">
              <a:lnSpc>
                <a:spcPct val="80000"/>
              </a:lnSpc>
              <a:buClr>
                <a:schemeClr val="accent3"/>
              </a:buClr>
              <a:buAutoNum type="arabicPeriod" startAt="8"/>
              <a:defRPr/>
            </a:pPr>
            <a:endParaRPr lang="uk-UA" altLang="uk-UA" sz="1600" b="1" i="1" dirty="0" smtClean="0">
              <a:latin typeface="Arial Narrow" panose="020B0606020202030204" pitchFamily="34" charset="0"/>
            </a:endParaRPr>
          </a:p>
          <a:p>
            <a:pPr marL="624078" indent="-514350">
              <a:lnSpc>
                <a:spcPct val="8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endParaRPr lang="uk-UA" sz="1600" b="1" dirty="0" smtClean="0"/>
          </a:p>
          <a:p>
            <a:pPr>
              <a:defRPr/>
            </a:pPr>
            <a:endParaRPr lang="uk-UA" altLang="uk-UA" sz="2200" dirty="0"/>
          </a:p>
        </p:txBody>
      </p:sp>
    </p:spTree>
    <p:extLst>
      <p:ext uri="{BB962C8B-B14F-4D97-AF65-F5344CB8AC3E}">
        <p14:creationId xmlns:p14="http://schemas.microsoft.com/office/powerpoint/2010/main" val="312692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485" y="404813"/>
            <a:ext cx="8352691" cy="3384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Поточні витрати</a:t>
            </a:r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 визначаються як зменшення економічної вигоди у вигляді вибуття активів чи збільшенням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50000"/>
                  </a:schemeClr>
                </a:solidFill>
              </a:rPr>
              <a:t>зобов’язань, які призводять до зменшення власного капіталу (за винятком зменшення капіталу внаслідок його вилучення або розподілу власником).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0420" y="3789363"/>
            <a:ext cx="8066620" cy="273526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dirty="0" smtClean="0"/>
              <a:t>Витрати визначаються одночасно зі зменшенням активів, чи збільшенням зобов'язань, вони повинні бути прямо пов'язаними з прибутком (економічною вигодою), що одержує підприємство у певному періоді.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86724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2800"/>
              <a:t>Виділяють </a:t>
            </a:r>
            <a:r>
              <a:rPr lang="uk-UA" sz="2800" i="1"/>
              <a:t>економічний та бухгалтерський підходи</a:t>
            </a:r>
            <a:r>
              <a:rPr lang="uk-UA" sz="2800"/>
              <a:t> до визначення складу та суми поточних затрат.</a:t>
            </a:r>
            <a:endParaRPr lang="ru-RU" sz="2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92369" y="2249488"/>
            <a:ext cx="8282353" cy="4324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3200" dirty="0"/>
              <a:t>При економічному підході до поточних витрат включають затрати втрачених можливостей, тобто суму грошей, яку можна було б зберегти при найбільш вигідному способі використання ресурсів, реалізації більш оптимальних господарських рішень. При цьому визначають кінцевий втрачений прибуток, який підприємство недоотримало.</a:t>
            </a:r>
            <a:endParaRPr lang="ru-RU" altLang="uk-UA" sz="3200" dirty="0"/>
          </a:p>
        </p:txBody>
      </p:sp>
    </p:spTree>
    <p:extLst>
      <p:ext uri="{BB962C8B-B14F-4D97-AF65-F5344CB8AC3E}">
        <p14:creationId xmlns:p14="http://schemas.microsoft.com/office/powerpoint/2010/main" val="271324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887" y="0"/>
            <a:ext cx="6225779" cy="1143000"/>
          </a:xfrm>
        </p:spPr>
        <p:txBody>
          <a:bodyPr/>
          <a:lstStyle/>
          <a:p>
            <a:pPr algn="ctr" eaLnBrk="1" hangingPunct="1"/>
            <a:r>
              <a:rPr lang="uk-UA" altLang="uk-UA" sz="2400"/>
              <a:t>І. Класифікація витрат</a:t>
            </a:r>
            <a:endParaRPr lang="ru-RU" altLang="uk-UA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663700" y="5740034"/>
            <a:ext cx="3950494" cy="83661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000" b="1" i="1" dirty="0"/>
              <a:t>. Класифікація витрат підприємств за функціональним призначенням</a:t>
            </a:r>
            <a:r>
              <a:rPr lang="ru-RU" altLang="uk-UA" sz="2000" dirty="0"/>
              <a:t> 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04446" y="1196977"/>
            <a:ext cx="8405445" cy="5379669"/>
            <a:chOff x="1521" y="5941"/>
            <a:chExt cx="8820" cy="6929"/>
          </a:xfrm>
        </p:grpSpPr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3141" y="5941"/>
              <a:ext cx="5580" cy="72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uk-UA" b="1"/>
                <a:t>Витрати підприємства</a:t>
              </a:r>
              <a:endParaRPr lang="ru-RU" altLang="uk-UA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521" y="7194"/>
              <a:ext cx="2880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500">
                  <a:latin typeface="Arial" charset="0"/>
                </a:rPr>
                <a:t>Витрати </a:t>
              </a:r>
            </a:p>
            <a:p>
              <a:pPr algn="ctr">
                <a:defRPr/>
              </a:pPr>
              <a:r>
                <a:rPr lang="ru-RU" sz="1500">
                  <a:latin typeface="Arial" charset="0"/>
                </a:rPr>
                <a:t>в процесі звичайної </a:t>
              </a:r>
            </a:p>
            <a:p>
              <a:pPr algn="ctr">
                <a:defRPr/>
              </a:pPr>
              <a:r>
                <a:rPr lang="ru-RU" sz="1500">
                  <a:latin typeface="Arial" charset="0"/>
                </a:rPr>
                <a:t>діяльності</a:t>
              </a:r>
              <a:endParaRPr lang="ru-RU">
                <a:latin typeface="Arial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4581" y="7194"/>
              <a:ext cx="2880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500">
                  <a:latin typeface="Arial" charset="0"/>
                </a:rPr>
                <a:t>Витрати надзвичайних подій </a:t>
              </a:r>
            </a:p>
            <a:p>
              <a:pPr algn="ctr">
                <a:defRPr/>
              </a:pPr>
              <a:r>
                <a:rPr lang="ru-RU" sz="1500">
                  <a:latin typeface="Arial" charset="0"/>
                </a:rPr>
                <a:t>(код рядка 205*)</a:t>
              </a:r>
              <a:endParaRPr lang="ru-RU">
                <a:latin typeface="Arial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7642" y="7194"/>
              <a:ext cx="2699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500">
                  <a:latin typeface="Arial" charset="0"/>
                </a:rPr>
                <a:t>Податок </a:t>
              </a:r>
            </a:p>
            <a:p>
              <a:pPr algn="ctr">
                <a:defRPr/>
              </a:pPr>
              <a:r>
                <a:rPr lang="ru-RU" sz="1500">
                  <a:latin typeface="Arial" charset="0"/>
                </a:rPr>
                <a:t>на </a:t>
              </a:r>
            </a:p>
            <a:p>
              <a:pPr algn="ctr">
                <a:defRPr/>
              </a:pPr>
              <a:r>
                <a:rPr lang="ru-RU" sz="1500">
                  <a:latin typeface="Arial" charset="0"/>
                </a:rPr>
                <a:t>прибуток</a:t>
              </a:r>
              <a:endParaRPr lang="ru-RU">
                <a:latin typeface="Arial" charset="0"/>
              </a:endParaRP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882" y="8617"/>
              <a:ext cx="2519" cy="11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>
                  <a:latin typeface="Times New Roman" pitchFamily="18" charset="0"/>
                </a:rPr>
                <a:t>Пов’язані з операційною діяльністю</a:t>
              </a:r>
              <a:endParaRPr lang="ru-RU">
                <a:latin typeface="Arial" charset="0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1882" y="9850"/>
              <a:ext cx="2519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 sz="1600" dirty="0" err="1">
                  <a:solidFill>
                    <a:srgbClr val="000000"/>
                  </a:solidFill>
                  <a:latin typeface="Arial" charset="0"/>
                </a:rPr>
                <a:t>Пов’язані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 з </a:t>
              </a:r>
              <a:r>
                <a:rPr lang="ru-RU" sz="1600" dirty="0" err="1">
                  <a:solidFill>
                    <a:srgbClr val="000000"/>
                  </a:solidFill>
                  <a:latin typeface="Arial" charset="0"/>
                </a:rPr>
                <a:t>фінансовою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charset="0"/>
                </a:rPr>
                <a:t>діяльністю</a:t>
              </a:r>
              <a:r>
                <a:rPr lang="ru-RU" sz="1400" dirty="0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algn="just">
                <a:defRPr/>
              </a:pPr>
              <a:r>
                <a:rPr lang="ru-RU" sz="1400" dirty="0">
                  <a:solidFill>
                    <a:srgbClr val="000000"/>
                  </a:solidFill>
                  <a:latin typeface="Arial" charset="0"/>
                </a:rPr>
                <a:t>(код рядка 140*)</a:t>
              </a:r>
              <a:endParaRPr lang="ru-RU" dirty="0">
                <a:latin typeface="Arial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882" y="11430"/>
              <a:ext cx="2519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Пов’язані з інвестиційною діяльністю </a:t>
              </a:r>
            </a:p>
            <a:p>
              <a:pPr algn="just">
                <a:defRPr/>
              </a:pP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(код рядка 150*)</a:t>
              </a:r>
              <a:endParaRPr lang="ru-RU" sz="1600">
                <a:latin typeface="Arial" charset="0"/>
              </a:endParaRP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940" y="8634"/>
              <a:ext cx="2521" cy="18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 sz="1600">
                  <a:latin typeface="Times New Roman" pitchFamily="18" charset="0"/>
                </a:rPr>
                <a:t>Витрати від стихійних лих, аварій, інших форс-мажорних обставин</a:t>
              </a:r>
              <a:endParaRPr lang="ru-RU" sz="1600">
                <a:latin typeface="Arial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8001" y="8634"/>
              <a:ext cx="2340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 sz="1400">
                  <a:solidFill>
                    <a:srgbClr val="000000"/>
                  </a:solidFill>
                  <a:latin typeface="Arial" charset="0"/>
                </a:rPr>
                <a:t>Від звичайної </a:t>
              </a:r>
            </a:p>
            <a:p>
              <a:pPr algn="just">
                <a:defRPr/>
              </a:pPr>
              <a:r>
                <a:rPr lang="ru-RU" sz="1400">
                  <a:solidFill>
                    <a:srgbClr val="000000"/>
                  </a:solidFill>
                  <a:latin typeface="Arial" charset="0"/>
                </a:rPr>
                <a:t>діяльності </a:t>
              </a:r>
            </a:p>
            <a:p>
              <a:pPr algn="just">
                <a:defRPr/>
              </a:pPr>
              <a:r>
                <a:rPr lang="ru-RU" sz="1400">
                  <a:solidFill>
                    <a:srgbClr val="000000"/>
                  </a:solidFill>
                  <a:latin typeface="Arial" charset="0"/>
                </a:rPr>
                <a:t>(код рядка 180*)</a:t>
              </a:r>
              <a:endParaRPr lang="ru-RU">
                <a:latin typeface="Arial" charset="0"/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8001" y="10076"/>
              <a:ext cx="2340" cy="1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pPr algn="just">
                <a:defRPr/>
              </a:pPr>
              <a:r>
                <a:rPr lang="ru-RU" sz="1400">
                  <a:latin typeface="Arial" charset="0"/>
                </a:rPr>
                <a:t>Від надзвичайних подій</a:t>
              </a:r>
            </a:p>
            <a:p>
              <a:pPr algn="just">
                <a:defRPr/>
              </a:pPr>
              <a:r>
                <a:rPr lang="ru-RU" sz="1400">
                  <a:latin typeface="Arial" charset="0"/>
                </a:rPr>
                <a:t>(код рядка 205*)</a:t>
              </a:r>
              <a:endParaRPr lang="ru-RU">
                <a:latin typeface="Arial" charset="0"/>
              </a:endParaRP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V="1">
              <a:off x="2961" y="6836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6021" y="6681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1521" y="8095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1521" y="909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4581" y="8455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4581" y="953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7641" y="8455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1521" y="1053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521" y="1207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7641" y="917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7641" y="1079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5841" y="68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2961" y="68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9261" y="68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400770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85" y="188913"/>
            <a:ext cx="786032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2800" b="1" i="1" dirty="0"/>
              <a:t>Операційні витрати</a:t>
            </a:r>
            <a:r>
              <a:rPr lang="uk-UA" sz="2800" dirty="0"/>
              <a:t> </a:t>
            </a:r>
            <a:r>
              <a:rPr lang="uk-UA" sz="2800" b="1" i="1" dirty="0"/>
              <a:t>за функціональним</a:t>
            </a:r>
            <a:r>
              <a:rPr lang="uk-UA" sz="2800" dirty="0"/>
              <a:t> </a:t>
            </a:r>
            <a:r>
              <a:rPr lang="uk-UA" sz="2800" b="1" i="1" dirty="0"/>
              <a:t>призначенням</a:t>
            </a:r>
            <a:r>
              <a:rPr lang="uk-UA" sz="2800" dirty="0"/>
              <a:t> поділяються на наступні складові:</a:t>
            </a:r>
            <a:r>
              <a:rPr lang="uk-UA" dirty="0" smtClean="0"/>
              <a:t> </a:t>
            </a:r>
            <a:endParaRPr lang="ru-RU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18746" y="1468315"/>
            <a:ext cx="8326315" cy="53896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b="1" i="1" dirty="0" smtClean="0"/>
              <a:t>витрати у складі собівартості</a:t>
            </a:r>
            <a:r>
              <a:rPr lang="uk-UA" altLang="uk-UA" dirty="0" smtClean="0"/>
              <a:t> реалізованої продукції, які формуються у виробничих підрозділах підприємства;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i="1" dirty="0" smtClean="0"/>
              <a:t>адміністративні витрати</a:t>
            </a:r>
            <a:r>
              <a:rPr lang="uk-UA" altLang="uk-UA" dirty="0" smtClean="0"/>
              <a:t>, які обліковуються у структурних підрозділах, котрі виконують загальногосподарські функції;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i="1" dirty="0" smtClean="0"/>
              <a:t>витрати на збут</a:t>
            </a:r>
            <a:r>
              <a:rPr lang="uk-UA" altLang="uk-UA" dirty="0" smtClean="0"/>
              <a:t>, які формуються у підрозділах, що виконують функції просування продукції до покупця;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i="1" dirty="0" smtClean="0"/>
              <a:t>інші операційні витрати</a:t>
            </a:r>
            <a:r>
              <a:rPr lang="uk-UA" altLang="uk-UA" dirty="0" smtClean="0"/>
              <a:t>, які формуються у підрозділах, що не займаються безпосередньо виробництвом та реалізацією продукції .</a:t>
            </a: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353733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uk-UA" sz="2800" b="1" i="1"/>
              <a:t>За функціональним призначенням інвестиційні витрати </a:t>
            </a:r>
            <a:r>
              <a:rPr lang="uk-UA" sz="2800"/>
              <a:t>поділяються на</a:t>
            </a:r>
            <a:r>
              <a:rPr lang="ru-RU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3200"/>
              <a:t>витрати від участі в капіталі – збитки від інвестицій в асоційовані, дочірні або спільні підприємства;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/>
              <a:t>собівартість реалізованих фінансових інвестицій;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/>
              <a:t>собівартість реалізованих необоротних активів;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/>
              <a:t>собівартість реалізованих майнових комплексів.</a:t>
            </a:r>
          </a:p>
        </p:txBody>
      </p:sp>
    </p:spTree>
    <p:extLst>
      <p:ext uri="{BB962C8B-B14F-4D97-AF65-F5344CB8AC3E}">
        <p14:creationId xmlns:p14="http://schemas.microsoft.com/office/powerpoint/2010/main" val="2307618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1831</Words>
  <Application>Microsoft Office PowerPoint</Application>
  <PresentationFormat>Экран (4:3)</PresentationFormat>
  <Paragraphs>244</Paragraphs>
  <Slides>46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8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Витрати – це грошове відображення затрат виробничих факторів, необхідних для здійснення підприємством своєї господарської діяльності, направленої на отримання прибутку та максимізацію добробуту власника.</vt:lpstr>
      <vt:lpstr>Поточні витрати визначаються як зменшення економічної вигоди у вигляді вибуття активів чи збільшенням зобов’язань, які призводять до зменшення власного капіталу (за винятком зменшення капіталу внаслідок його вилучення або розподілу власником).</vt:lpstr>
      <vt:lpstr>Виділяють економічний та бухгалтерський підходи до визначення складу та суми поточних затрат.</vt:lpstr>
      <vt:lpstr>І. Класифікація витрат</vt:lpstr>
      <vt:lpstr>Операційні витрати за функціональним призначенням поділяються на наступні складові: </vt:lpstr>
      <vt:lpstr>За функціональним призначенням інвестиційні витрати поділяються на </vt:lpstr>
      <vt:lpstr>За функціональним призначенням фінансові витрати поділяються на: </vt:lpstr>
      <vt:lpstr>За способом віднесення на  собівартість об'єкта віднесення витрат </vt:lpstr>
      <vt:lpstr>Непрямі – компоненти витрат, що нероздільно пов'язані з двома чи більшим об'єктом віднесення витрат і тому розподіляються на один об'єкт витрат пропорційно до економічно обґрунтованої бази</vt:lpstr>
      <vt:lpstr>2.Класифікація витрат для прийняття управлінських рішень</vt:lpstr>
      <vt:lpstr>Під елементами витрат розуміють економічно однорідні види витрат: </vt:lpstr>
      <vt:lpstr>Матеріальні витрати включають вартість витрачених у виробництві:</vt:lpstr>
      <vt:lpstr>До складу елементу “ Витрати на оплату праці ” включають:</vt:lpstr>
      <vt:lpstr>До складу елементу “ Відрахування на соціальні заходи ” включають:</vt:lpstr>
      <vt:lpstr>До складу елементу “ Амортизація ” включають:</vt:lpstr>
      <vt:lpstr>До складу елементу “ Інші операційні витрати ” включають:</vt:lpstr>
      <vt:lpstr>Калькуляційні статті відображають формування витрат за напрямами діяльності та місцем виникнення. </vt:lpstr>
      <vt:lpstr>- відрахування на соціальні заходи; - витрати на утримання та  експлуатацію обладнання; - загально виробничі витрати; - втрати від браку; - інші виробничі витрати; - супутня продукція. </vt:lpstr>
      <vt:lpstr>Графіки динаміки змінних витрат </vt:lpstr>
      <vt:lpstr>Графіки динаміка постійних витрат </vt:lpstr>
      <vt:lpstr>Поточні витрати визначаються як зменшення економічної вигоди у вигляді вибуття активів чи збільшенням зобов’язань, які призводять до зменшення власного капіталу (за винятком зменшення капіталу внаслідок його вилучення або розподілу власником).</vt:lpstr>
      <vt:lpstr>До змінних загальновиробничих витрат відносяться витрати на обслуговування і управління виробництва , які змінюються прямо  пропорційно зміні обсягів виробництва.  Змінні загально виробничі витрати розподіляються на кожний об'єкт витрат з використанням бази розподілу – годин праці, заробітної плати, прямих затрат тощо, виходячи з фактичної потужності виробництва у звітному періоді.</vt:lpstr>
      <vt:lpstr>Постійні загальновиробничі витрати – це витрати на управління виробництвом і обслуговування, які залишаються незмінними (або майже незмінними) при зміні обсягу діяльності. </vt:lpstr>
      <vt:lpstr>3. Класифікація витрат для здійснення процесу контролю та регулювання</vt:lpstr>
      <vt:lpstr>4. Собівартість продукції та її види.  Особливості формування собівартості продукції на промисловому підприємстві</vt:lpstr>
      <vt:lpstr>Виробнича собівартість </vt:lpstr>
      <vt:lpstr>Індивідуальна собівартість характеризує витрати конкретного підприємства на випуск продукції.  Фірмова – включає витрати на виробництво продукції за групою підприємств, що входять до об'єднання, фірми, корпорації.  Середньогалузева характеризує середні по галузі витрати на виробництво одиниці продукції.</vt:lpstr>
      <vt:lpstr>Роль поточних витрат та собівартості продукції при здійснення фінансово-економічних розрахунків:</vt:lpstr>
      <vt:lpstr>Презентация PowerPoint</vt:lpstr>
      <vt:lpstr>Планова собівартість відображає максимально допустимий розмір витрат та включає витрати, які при наявному рівні техніки, технології та організації виробництва є необхідними та найбільш оптимальними.   Розрахункова собівартість використовується при обґрунтуванні інвестиційних проектів впровадження нових технологій чи виробництв.  Звітна чи фактична собівартість відображає фактичні витрати ресурсів на виробництво та реалізацію продукції. </vt:lpstr>
      <vt:lpstr>Мета планування собівартості продукції:</vt:lpstr>
      <vt:lpstr>Мета обліку собівартості продукції:</vt:lpstr>
      <vt:lpstr>Непрямі витрати включаються до складу собівартості окремих видів продукції за допомогою зазначених нижче методів.  1.Метод розрахунку кошторисних ставок – цей метод використовується для розподілу витрат на експлуатацію устаткування відповідно до рівня завантаженості обладнання.  2. Метод пропорційного віднесення непрямих витрат до суми витрат на основну заробітну плату робітників, зайнятих у виробництві продукції та витрат на утримання та експлуатацію устаткування – умовно-змінних витрат.</vt:lpstr>
      <vt:lpstr>3. Метод пропорційного віднесення непрямих  витрат до суми основної заробітної плати робітників, зайнятих у виробництві продукції.  4. Метод пропорційного віднесення непрямих витрат до обсягів діяльності по ланках виробництва. </vt:lpstr>
      <vt:lpstr>Особливості врахування змінних та постійних витрат у процесі калькулювання.</vt:lpstr>
      <vt:lpstr>Метод прямих витрат -</vt:lpstr>
      <vt:lpstr>5. Методика планування поточних витрат підприємства</vt:lpstr>
      <vt:lpstr>Презентация PowerPoint</vt:lpstr>
      <vt:lpstr>Аналіз поточних витрат здійснюється у наступній послідовності.</vt:lpstr>
      <vt:lpstr>Функціонально-факторний аналіз</vt:lpstr>
      <vt:lpstr>Відносні показники, що характеризують  витрати підприємства</vt:lpstr>
      <vt:lpstr>Коефіцієнт  (або рівень) рентабельності витрат,  КРВ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2020-03-10T09:21:56Z</dcterms:created>
  <dcterms:modified xsi:type="dcterms:W3CDTF">2020-03-11T10:55:47Z</dcterms:modified>
</cp:coreProperties>
</file>