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98877af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98877af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98877af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98877af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98877afc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98877afc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98877af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98877af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b1cc6d2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9b1cc6d2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9b1cc6d2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9b1cc6d2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9b1cc6d2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9b1cc6d2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98877afc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98877afc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вешалка, лампа, векторная графика&#10;&#10;Автоматически созданное описание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796636" y="841772"/>
            <a:ext cx="75645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1" sz="5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96636" y="2701529"/>
            <a:ext cx="7564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6F86"/>
              </a:buClr>
              <a:buSzPts val="1800"/>
              <a:buNone/>
              <a:defRPr b="1" sz="1800">
                <a:solidFill>
                  <a:srgbClr val="466F86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386195" y="130102"/>
            <a:ext cx="788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86195" y="130102"/>
            <a:ext cx="788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86195" y="130102"/>
            <a:ext cx="788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386195" y="130102"/>
            <a:ext cx="788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86195" y="130102"/>
            <a:ext cx="788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1322250" y="792350"/>
            <a:ext cx="649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ДЕРЖАВНИЙ УНІВЕРСИТЕТ ТЕЛЕКОМУНІКАЦІЙ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НАВЧАЛЬНО-НАУКОВИЙ ІНСТИТУТ ЗАХИСТУ ІНФОРМАЦІЇ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ІНФОРМАЦІЙНОЇ ТА КІБЕРНЕТИЧНОЇ БЕЗПЕКИ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868400" y="1865675"/>
            <a:ext cx="5407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ДОСЛІДЖЕННЯ ШЛЯХІВ ТА РОЗРОБКА РЕКОМЕНДАЦІЙ ЩОДО ЗАХИСТУ ФУНКЦІОНУВАННЯ " РОЗУМНОГО БУДИНКУ"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214425" y="3255025"/>
            <a:ext cx="3683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Виконав: ШТИК Юрій Леонідович</a:t>
            </a:r>
            <a:br>
              <a:rPr b="1"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Керівник: ГАЙДУР Галина Іванівна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856575" y="1424075"/>
            <a:ext cx="3790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 дослідження 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захист функціонування системи ʼРозумний будинокʼ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914625" y="1270025"/>
            <a:ext cx="3394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 дослідження 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методи та засоби захисту функціонування системи ʼРозумний будинокʼ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856575" y="2747675"/>
            <a:ext cx="660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роботи 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розробити рекомендації щодо застосування методів та засобів захисту </a:t>
            </a:r>
            <a:r>
              <a:rPr lang="uk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системи ʼРозумний будинокʼ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279500" y="1445850"/>
            <a:ext cx="6585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бакалаврської роботи:</a:t>
            </a:r>
            <a:endParaRPr b="1" i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Дослідити основні можливості «Розумного будинку»;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Проаналізувати значення захисту системи розумний будинок;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Проаналізувати основні типи загроз та вразливостей в системі «Розумний будинок»;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Дослідити засоби захисту розумного будинку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Сформувати поради щодо захисту розумного будинку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87" y="1491533"/>
            <a:ext cx="9189773" cy="365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2777400" y="918800"/>
            <a:ext cx="358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latin typeface="Times New Roman"/>
                <a:ea typeface="Times New Roman"/>
                <a:cs typeface="Times New Roman"/>
                <a:sym typeface="Times New Roman"/>
              </a:rPr>
              <a:t>Що таке розумний будинок?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00" y="0"/>
            <a:ext cx="763886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531400" y="0"/>
            <a:ext cx="1612500" cy="58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latin typeface="Times New Roman"/>
                <a:ea typeface="Times New Roman"/>
                <a:cs typeface="Times New Roman"/>
                <a:sym typeface="Times New Roman"/>
              </a:rPr>
              <a:t>Фізична загроза - крадіжка камери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latin typeface="Times New Roman"/>
                <a:ea typeface="Times New Roman"/>
                <a:cs typeface="Times New Roman"/>
                <a:sym typeface="Times New Roman"/>
              </a:rPr>
              <a:t>відеоспостережання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>
            <a:off x="2143900" y="513425"/>
            <a:ext cx="531600" cy="33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7"/>
          <p:cNvSpPr/>
          <p:nvPr/>
        </p:nvSpPr>
        <p:spPr>
          <a:xfrm>
            <a:off x="5251600" y="4557900"/>
            <a:ext cx="2270100" cy="58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Хакерські атаки</a:t>
            </a:r>
            <a:r>
              <a:rPr lang="uk" sz="12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uk" sz="12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злом системи безпеки = порушення функціонування</a:t>
            </a:r>
            <a:endParaRPr sz="12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5" name="Google Shape;115;p17"/>
          <p:cNvCxnSpPr>
            <a:stCxn id="114" idx="0"/>
          </p:cNvCxnSpPr>
          <p:nvPr/>
        </p:nvCxnSpPr>
        <p:spPr>
          <a:xfrm flipH="1" rot="10800000">
            <a:off x="6386650" y="486300"/>
            <a:ext cx="657600" cy="40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7"/>
          <p:cNvSpPr/>
          <p:nvPr/>
        </p:nvSpPr>
        <p:spPr>
          <a:xfrm>
            <a:off x="0" y="4106875"/>
            <a:ext cx="2765400" cy="90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Конфіденційність: збір інформації про користувача, наприклад інформація про переміщення, записи з камери відеоспостереження</a:t>
            </a:r>
            <a:endParaRPr sz="1200"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 flipH="1" rot="10800000">
            <a:off x="2900550" y="378400"/>
            <a:ext cx="3999600" cy="383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7"/>
          <p:cNvSpPr/>
          <p:nvPr/>
        </p:nvSpPr>
        <p:spPr>
          <a:xfrm>
            <a:off x="0" y="1556900"/>
            <a:ext cx="2414100" cy="123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Загрози з боку постачальників послуг: ненадійний сервер може бути взламаний, а це приведе до несанкціонованого доступу до даних користувачів або злому системи.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17"/>
          <p:cNvCxnSpPr>
            <a:stCxn id="116" idx="3"/>
          </p:cNvCxnSpPr>
          <p:nvPr/>
        </p:nvCxnSpPr>
        <p:spPr>
          <a:xfrm flipH="1" rot="10800000">
            <a:off x="2765400" y="1179925"/>
            <a:ext cx="53400" cy="337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7"/>
          <p:cNvCxnSpPr>
            <a:stCxn id="118" idx="3"/>
          </p:cNvCxnSpPr>
          <p:nvPr/>
        </p:nvCxnSpPr>
        <p:spPr>
          <a:xfrm flipH="1" rot="10800000">
            <a:off x="2414100" y="459350"/>
            <a:ext cx="4539900" cy="171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630550" y="647925"/>
            <a:ext cx="15855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Засоби захисту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2656600" y="126200"/>
            <a:ext cx="19155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Шифрування даних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2989875" y="647925"/>
            <a:ext cx="19155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chemeClr val="lt2"/>
                </a:highlight>
              </a:rPr>
              <a:t>Мережевий захист</a:t>
            </a:r>
            <a:endParaRPr sz="1600"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656600" y="1169650"/>
            <a:ext cx="19155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chemeClr val="lt2"/>
                </a:highlight>
              </a:rPr>
              <a:t>Фізичн</a:t>
            </a:r>
            <a:r>
              <a:rPr lang="uk">
                <a:solidFill>
                  <a:schemeClr val="dk1"/>
                </a:solidFill>
                <a:highlight>
                  <a:schemeClr val="lt2"/>
                </a:highlight>
              </a:rPr>
              <a:t>ий захист</a:t>
            </a:r>
            <a:endParaRPr sz="1600"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  <p:cxnSp>
        <p:nvCxnSpPr>
          <p:cNvPr id="129" name="Google Shape;129;p18"/>
          <p:cNvCxnSpPr>
            <a:stCxn id="125" idx="3"/>
            <a:endCxn id="126" idx="1"/>
          </p:cNvCxnSpPr>
          <p:nvPr/>
        </p:nvCxnSpPr>
        <p:spPr>
          <a:xfrm flipH="1" rot="10800000">
            <a:off x="2216050" y="342375"/>
            <a:ext cx="440700" cy="5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8"/>
          <p:cNvCxnSpPr>
            <a:stCxn id="125" idx="3"/>
            <a:endCxn id="127" idx="1"/>
          </p:cNvCxnSpPr>
          <p:nvPr/>
        </p:nvCxnSpPr>
        <p:spPr>
          <a:xfrm>
            <a:off x="2216050" y="864075"/>
            <a:ext cx="77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>
            <a:stCxn id="125" idx="3"/>
            <a:endCxn id="128" idx="1"/>
          </p:cNvCxnSpPr>
          <p:nvPr/>
        </p:nvCxnSpPr>
        <p:spPr>
          <a:xfrm>
            <a:off x="2216050" y="864075"/>
            <a:ext cx="440700" cy="5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8"/>
          <p:cNvSpPr txBox="1"/>
          <p:nvPr/>
        </p:nvSpPr>
        <p:spPr>
          <a:xfrm>
            <a:off x="126100" y="1601950"/>
            <a:ext cx="87378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Рекомендації: </a:t>
            </a:r>
            <a:br>
              <a:rPr b="1" lang="uk" sz="1200"/>
            </a:b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200">
                <a:solidFill>
                  <a:schemeClr val="dk1"/>
                </a:solidFill>
                <a:highlight>
                  <a:srgbClr val="FFFFFF"/>
                </a:highlight>
              </a:rPr>
              <a:t>Захистіть мережевий обмін даними: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 Використовуйте девайси з шифруванням для мережевого обміну даними між пристроями у системі розумного будинку. Це допоможе запобігти перехопленню та злому інформації, яка передається по мережі.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dk1"/>
                </a:solidFill>
                <a:highlight>
                  <a:srgbClr val="FFFFFF"/>
                </a:highlight>
              </a:rPr>
              <a:t>Приклад: </a:t>
            </a:r>
            <a:r>
              <a:rPr lang="uk" sz="1200">
                <a:solidFill>
                  <a:srgbClr val="181818"/>
                </a:solidFill>
              </a:rPr>
              <a:t>Хаби Ajax використовують радіочастотний гопінг — автоматичну зміну частоти в межах діапазону за певним патерном. Це ефективний захист від радіоперешкод і перехоплення сигналу: розділені на крихітні пакети повідомлення передають на різних частотах, і якщо якийсь пакет не прийнятий адресатом, його буде дослано на іншій частоті під час повторного передавання. Система Ajax визначає глушіння радіоефіру, про що повідомляє охоронну компанію та користувачів.</a:t>
            </a:r>
            <a:b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200">
                <a:solidFill>
                  <a:schemeClr val="dk1"/>
                </a:solidFill>
                <a:highlight>
                  <a:srgbClr val="FFFFFF"/>
                </a:highlight>
              </a:rPr>
              <a:t>Захистіть фізичні пристрої: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 Забезпечте фізичну безпеку пристроїв розумного будинку, таких як камери спостереження, датчики, контролери тощо. Розмістіть їх у недосяжних для сторонніх місцях і захистіть від несанкціонованого доступу або пошкоджень.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dk1"/>
                </a:solidFill>
                <a:highlight>
                  <a:srgbClr val="FFFFFF"/>
                </a:highlight>
              </a:rPr>
              <a:t>Приклад: </a:t>
            </a:r>
            <a:r>
              <a:rPr lang="uk" sz="1200">
                <a:solidFill>
                  <a:srgbClr val="181818"/>
                </a:solidFill>
              </a:rPr>
              <a:t>Девайси Ajax використовують тампери для захисту від крадіжки — після зняття девайсу з місця розташування, система Ajax визначає зміну положення, про що повідомляє охоронну компанію та користувачів.</a:t>
            </a:r>
            <a:endParaRPr sz="1200">
              <a:solidFill>
                <a:srgbClr val="18181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uk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3098700" y="67600"/>
            <a:ext cx="19368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Захисне програмне забезпечення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656850" y="431000"/>
            <a:ext cx="15855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Засоби захисту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23100" y="1173900"/>
            <a:ext cx="9097800" cy="3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dk1"/>
                </a:solidFill>
              </a:rPr>
              <a:t>Рекомендації: </a:t>
            </a:r>
            <a:br>
              <a:rPr b="1" lang="uk" sz="1200">
                <a:solidFill>
                  <a:schemeClr val="dk1"/>
                </a:solidFill>
              </a:rPr>
            </a:b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i="1" lang="uk" sz="1200">
                <a:solidFill>
                  <a:schemeClr val="dk1"/>
                </a:solidFill>
                <a:highlight>
                  <a:srgbClr val="FFFFFF"/>
                </a:highlight>
              </a:rPr>
              <a:t>Оновлюйте програмне забезпечення: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 Регулярно оновлюйте всі програми та пристрої, що використовуються в системі розумного будинку, включаючи оперативну систему, додатки та пристрої Інтернету речей (IoT). Це допоможе усунути вразливості та запобігти злому. Оновлення фіксять старі баги і додаються нові функції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dk1"/>
                </a:solidFill>
                <a:highlight>
                  <a:srgbClr val="FFFFFF"/>
                </a:highlight>
              </a:rPr>
              <a:t>Приклад: </a:t>
            </a:r>
            <a:r>
              <a:rPr lang="uk" sz="1200">
                <a:solidFill>
                  <a:srgbClr val="181818"/>
                </a:solidFill>
              </a:rPr>
              <a:t>Компанія</a:t>
            </a:r>
            <a:r>
              <a:rPr lang="uk" sz="1200">
                <a:solidFill>
                  <a:srgbClr val="181818"/>
                </a:solidFill>
              </a:rPr>
              <a:t> Ajax оновлює операційну систему кожні кілька місяців. В оновлення входять: підтримка нових девайсів, додавання нового функціоналу, виправлені баги, які впливають на роботу та вразливість системи.</a:t>
            </a:r>
            <a:br>
              <a:rPr lang="uk" sz="1200">
                <a:solidFill>
                  <a:srgbClr val="181818"/>
                </a:solidFill>
              </a:rPr>
            </a:b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200">
                <a:solidFill>
                  <a:schemeClr val="dk1"/>
                </a:solidFill>
                <a:highlight>
                  <a:srgbClr val="FFFFFF"/>
                </a:highlight>
              </a:rPr>
              <a:t>Використовуйте захисне програмне забезпечення: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uk" sz="1200">
                <a:solidFill>
                  <a:schemeClr val="dk1"/>
                </a:solidFill>
              </a:rPr>
              <a:t>Антивірусне програмне забезпечення виявляє, блокує і видаляє шкідливі програми, такі як віруси, черв'яки, троянські коні тощо, які можуть шкодити вашій системі розумного будинку. Фаєрволи контролюють мережевий трафік і блокують небажаний доступ до системи розумного будинку. Вони забезпечують контроль над вхідним і вихідним трафіком, що дозволяє блокувати небезпечні підключення та атаки зовнішніх джерел. Захисні системи виявлення та запобігання вторгненням (IDS/IPS) виявляють незвичайну активність або підозрілі поведінку у мережі розумного будинку і приймають заходи для запобігання вторгненням або сповіщають про них.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chemeClr val="dk1"/>
                </a:solidFill>
                <a:highlight>
                  <a:srgbClr val="FFFFFF"/>
                </a:highlight>
              </a:rPr>
              <a:t>Приклад: </a:t>
            </a:r>
            <a:r>
              <a:rPr i="1" lang="u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Symantec IoT Security:</a:t>
            </a:r>
            <a:r>
              <a:rPr lang="u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Це рішення спеціально розроблене для захисту розумних будинків і підключених пристроїв. Воно надає захист від кібератак, шифрування даних і контроль доступу до системи. </a:t>
            </a:r>
            <a:r>
              <a:rPr i="1" lang="u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F-Secure Sense:</a:t>
            </a:r>
            <a:r>
              <a:rPr lang="uk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Це рішення забезпечує захист від кіберзагроз і контролює мережу розумного будинку. Воно має функції фаєрволу, блокування шкідливих сайтів та захисту від шкідливих програм.</a:t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3098700" y="694375"/>
            <a:ext cx="2342100" cy="4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Оновлення</a:t>
            </a:r>
            <a:r>
              <a:rPr lang="uk"/>
              <a:t> програмного забезпечення</a:t>
            </a:r>
            <a:endParaRPr/>
          </a:p>
        </p:txBody>
      </p:sp>
      <p:cxnSp>
        <p:nvCxnSpPr>
          <p:cNvPr id="141" name="Google Shape;141;p19"/>
          <p:cNvCxnSpPr>
            <a:stCxn id="138" idx="3"/>
            <a:endCxn id="137" idx="1"/>
          </p:cNvCxnSpPr>
          <p:nvPr/>
        </p:nvCxnSpPr>
        <p:spPr>
          <a:xfrm flipH="1" rot="10800000">
            <a:off x="2242350" y="283850"/>
            <a:ext cx="856500" cy="36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9"/>
          <p:cNvCxnSpPr>
            <a:stCxn id="138" idx="3"/>
            <a:endCxn id="140" idx="1"/>
          </p:cNvCxnSpPr>
          <p:nvPr/>
        </p:nvCxnSpPr>
        <p:spPr>
          <a:xfrm>
            <a:off x="2242350" y="647150"/>
            <a:ext cx="8565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1201050" y="1143950"/>
            <a:ext cx="67419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Висновки:</a:t>
            </a:r>
            <a:endParaRPr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uk">
                <a:solidFill>
                  <a:schemeClr val="dk1"/>
                </a:solidFill>
              </a:rPr>
              <a:t>Визначено основні характеристики системи розумний будинок, проаналізовано історію розвитку системи та розглянуте значення захисту функціональності системи розумний будинок.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uk">
                <a:solidFill>
                  <a:schemeClr val="dk1"/>
                </a:solidFill>
              </a:rPr>
              <a:t>Розглянуто різні типи загроз, яким може піддаватися функціональність системи 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uk">
                <a:solidFill>
                  <a:schemeClr val="dk1"/>
                </a:solidFill>
              </a:rPr>
              <a:t>Проаналізовані вразливості системи розумний будинок під впливом різних чинників.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uk">
                <a:solidFill>
                  <a:schemeClr val="dk1"/>
                </a:solidFill>
              </a:rPr>
              <a:t>Розглянуто різні варіанти уникання, ліквідація, захист від загроз, яким може піддаватися функціональність системи розумного будинку.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uk">
                <a:solidFill>
                  <a:schemeClr val="dk1"/>
                </a:solidFill>
              </a:rPr>
              <a:t>Визначено основні рекомендації до захисту функціональності системи «Розумний будинок», серед яких керування доступами, оновлення програмного забезпечення, фізичний захист.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2639400" y="1971450"/>
            <a:ext cx="3865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 sz="3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uk" sz="3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Доповідь закінчено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